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Lst>
  <p:notesMasterIdLst>
    <p:notesMasterId r:id="rId44"/>
  </p:notesMasterIdLst>
  <p:sldIdLst>
    <p:sldId id="256" r:id="rId5"/>
    <p:sldId id="257" r:id="rId6"/>
    <p:sldId id="280" r:id="rId7"/>
    <p:sldId id="281" r:id="rId8"/>
    <p:sldId id="289" r:id="rId9"/>
    <p:sldId id="259" r:id="rId10"/>
    <p:sldId id="282" r:id="rId11"/>
    <p:sldId id="331" r:id="rId12"/>
    <p:sldId id="286" r:id="rId13"/>
    <p:sldId id="290" r:id="rId14"/>
    <p:sldId id="313" r:id="rId15"/>
    <p:sldId id="305" r:id="rId16"/>
    <p:sldId id="310" r:id="rId17"/>
    <p:sldId id="309" r:id="rId18"/>
    <p:sldId id="287" r:id="rId19"/>
    <p:sldId id="291" r:id="rId20"/>
    <p:sldId id="311" r:id="rId21"/>
    <p:sldId id="288" r:id="rId22"/>
    <p:sldId id="332" r:id="rId23"/>
    <p:sldId id="333" r:id="rId24"/>
    <p:sldId id="303" r:id="rId25"/>
    <p:sldId id="314" r:id="rId26"/>
    <p:sldId id="312" r:id="rId27"/>
    <p:sldId id="315" r:id="rId28"/>
    <p:sldId id="317" r:id="rId29"/>
    <p:sldId id="318" r:id="rId30"/>
    <p:sldId id="319" r:id="rId31"/>
    <p:sldId id="320" r:id="rId32"/>
    <p:sldId id="306" r:id="rId33"/>
    <p:sldId id="327" r:id="rId34"/>
    <p:sldId id="328" r:id="rId35"/>
    <p:sldId id="329" r:id="rId36"/>
    <p:sldId id="321" r:id="rId37"/>
    <p:sldId id="307" r:id="rId38"/>
    <p:sldId id="308" r:id="rId39"/>
    <p:sldId id="302" r:id="rId40"/>
    <p:sldId id="323" r:id="rId41"/>
    <p:sldId id="325" r:id="rId42"/>
    <p:sldId id="32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2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3F455E-7204-4842-9478-F7FF60EFC8B8}" v="106" dt="2026-08-26T02:52:38.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617" autoAdjust="0"/>
  </p:normalViewPr>
  <p:slideViewPr>
    <p:cSldViewPr snapToGrid="0">
      <p:cViewPr varScale="1">
        <p:scale>
          <a:sx n="112" d="100"/>
          <a:sy n="112" d="100"/>
        </p:scale>
        <p:origin x="5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2#15">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840D9-8D52-4B42-9769-5B224CE83AA5}" type="doc">
      <dgm:prSet loTypeId="urn:microsoft.com/office/officeart/2005/8/layout/hList1" loCatId="list" qsTypeId="urn:microsoft.com/office/officeart/2005/8/quickstyle/simple4#13" qsCatId="simple" csTypeId="urn:microsoft.com/office/officeart/2005/8/colors/accent2_2#15" csCatId="accent2" phldr="1"/>
      <dgm:spPr/>
      <dgm:t>
        <a:bodyPr/>
        <a:lstStyle/>
        <a:p>
          <a:endParaRPr lang="en-US"/>
        </a:p>
      </dgm:t>
    </dgm:pt>
    <dgm:pt modelId="{313A41A3-42FE-4788-8504-E343AF2FDD1C}">
      <dgm:prSet/>
      <dgm:spPr>
        <a:solidFill>
          <a:srgbClr val="9C3C9A"/>
        </a:solidFill>
      </dgm:spPr>
      <dgm:t>
        <a:bodyPr/>
        <a:lstStyle/>
        <a:p>
          <a:r>
            <a:rPr lang="en-US" dirty="0"/>
            <a:t>Days 1–30 – find out what you already have</a:t>
          </a:r>
        </a:p>
      </dgm:t>
    </dgm:pt>
    <dgm:pt modelId="{A86F3240-3C70-4BBA-B4C8-E9CB12ABBEA1}" type="parTrans" cxnId="{83056C22-4961-4751-9B5F-BD3C68D8E47F}">
      <dgm:prSet/>
      <dgm:spPr/>
      <dgm:t>
        <a:bodyPr/>
        <a:lstStyle/>
        <a:p>
          <a:endParaRPr lang="en-US"/>
        </a:p>
      </dgm:t>
    </dgm:pt>
    <dgm:pt modelId="{C06C4EEB-98F7-498C-B1C3-148F9F6397EB}" type="sibTrans" cxnId="{83056C22-4961-4751-9B5F-BD3C68D8E47F}">
      <dgm:prSet/>
      <dgm:spPr/>
      <dgm:t>
        <a:bodyPr/>
        <a:lstStyle/>
        <a:p>
          <a:endParaRPr lang="en-US"/>
        </a:p>
      </dgm:t>
    </dgm:pt>
    <dgm:pt modelId="{E273C181-1156-4FDC-AF5A-C84B7E6AD087}">
      <dgm:prSet/>
      <dgm:spPr/>
      <dgm:t>
        <a:bodyPr/>
        <a:lstStyle/>
        <a:p>
          <a:r>
            <a:rPr lang="en-US"/>
            <a:t>Inventory MCP servers and agent identities across all four admin planes</a:t>
          </a:r>
        </a:p>
      </dgm:t>
    </dgm:pt>
    <dgm:pt modelId="{5D25C47A-1FDB-4637-9E1C-8D6CEBEF829A}" type="parTrans" cxnId="{177680F1-DC9C-43BF-9E93-F5BB055B9B8C}">
      <dgm:prSet/>
      <dgm:spPr/>
      <dgm:t>
        <a:bodyPr/>
        <a:lstStyle/>
        <a:p>
          <a:endParaRPr lang="en-US"/>
        </a:p>
      </dgm:t>
    </dgm:pt>
    <dgm:pt modelId="{22F1C8D4-72D4-43F0-97EF-CBABCBCA9580}" type="sibTrans" cxnId="{177680F1-DC9C-43BF-9E93-F5BB055B9B8C}">
      <dgm:prSet/>
      <dgm:spPr/>
      <dgm:t>
        <a:bodyPr/>
        <a:lstStyle/>
        <a:p>
          <a:endParaRPr lang="en-US"/>
        </a:p>
      </dgm:t>
    </dgm:pt>
    <dgm:pt modelId="{6A5D6FEE-79D9-4C34-BDEB-4CFC44379190}">
      <dgm:prSet/>
      <dgm:spPr/>
      <dgm:t>
        <a:bodyPr/>
        <a:lstStyle/>
        <a:p>
          <a:r>
            <a:rPr lang="en-US"/>
            <a:t>Query F&amp;O for identities holding the System agent role and enumerate what else they hold</a:t>
          </a:r>
        </a:p>
      </dgm:t>
    </dgm:pt>
    <dgm:pt modelId="{29273F92-5DB2-48B1-8A23-BA3166438727}" type="parTrans" cxnId="{AEBACB19-8AA3-45CC-B114-8B4429A4313C}">
      <dgm:prSet/>
      <dgm:spPr/>
      <dgm:t>
        <a:bodyPr/>
        <a:lstStyle/>
        <a:p>
          <a:endParaRPr lang="en-US"/>
        </a:p>
      </dgm:t>
    </dgm:pt>
    <dgm:pt modelId="{EAB0C33C-7C5F-4BDC-8827-FF4B60E43E9F}" type="sibTrans" cxnId="{AEBACB19-8AA3-45CC-B114-8B4429A4313C}">
      <dgm:prSet/>
      <dgm:spPr/>
      <dgm:t>
        <a:bodyPr/>
        <a:lstStyle/>
        <a:p>
          <a:endParaRPr lang="en-US"/>
        </a:p>
      </dgm:t>
    </dgm:pt>
    <dgm:pt modelId="{CAF4374A-A1DA-4FB1-A7EA-B9C862654F41}">
      <dgm:prSet/>
      <dgm:spPr/>
      <dgm:t>
        <a:bodyPr/>
        <a:lstStyle/>
        <a:p>
          <a:r>
            <a:rPr lang="en-US"/>
            <a:t>Confirm which D365 MCP servers are enabled by default in your environments</a:t>
          </a:r>
        </a:p>
      </dgm:t>
    </dgm:pt>
    <dgm:pt modelId="{1E0582A2-996F-4C0E-922F-31EF921222D3}" type="parTrans" cxnId="{BE6E5C89-4A4A-41F5-B521-7F8F05C0EF09}">
      <dgm:prSet/>
      <dgm:spPr/>
      <dgm:t>
        <a:bodyPr/>
        <a:lstStyle/>
        <a:p>
          <a:endParaRPr lang="en-US"/>
        </a:p>
      </dgm:t>
    </dgm:pt>
    <dgm:pt modelId="{11BDC744-9B50-4A42-811F-2DE74DA5BA15}" type="sibTrans" cxnId="{BE6E5C89-4A4A-41F5-B521-7F8F05C0EF09}">
      <dgm:prSet/>
      <dgm:spPr/>
      <dgm:t>
        <a:bodyPr/>
        <a:lstStyle/>
        <a:p>
          <a:endParaRPr lang="en-US"/>
        </a:p>
      </dgm:t>
    </dgm:pt>
    <dgm:pt modelId="{8CC14F91-79FF-4DC7-A31E-4DF254C8C988}">
      <dgm:prSet/>
      <dgm:spPr/>
      <dgm:t>
        <a:bodyPr/>
        <a:lstStyle/>
        <a:p>
          <a:r>
            <a:rPr lang="en-US"/>
            <a:t>Days 31–60 – put a boundary around it</a:t>
          </a:r>
        </a:p>
      </dgm:t>
    </dgm:pt>
    <dgm:pt modelId="{8F9F4490-0F90-44B4-832F-AF4398C33419}" type="parTrans" cxnId="{5D563B65-A8FE-439F-A605-99762FEA6E47}">
      <dgm:prSet/>
      <dgm:spPr/>
      <dgm:t>
        <a:bodyPr/>
        <a:lstStyle/>
        <a:p>
          <a:endParaRPr lang="en-US"/>
        </a:p>
      </dgm:t>
    </dgm:pt>
    <dgm:pt modelId="{348DA3B2-6435-4340-9E55-0C91CFECCEE1}" type="sibTrans" cxnId="{5D563B65-A8FE-439F-A605-99762FEA6E47}">
      <dgm:prSet/>
      <dgm:spPr/>
      <dgm:t>
        <a:bodyPr/>
        <a:lstStyle/>
        <a:p>
          <a:endParaRPr lang="en-US"/>
        </a:p>
      </dgm:t>
    </dgm:pt>
    <dgm:pt modelId="{E7D1FB85-A628-4ADF-8CFA-C7185D79227A}">
      <dgm:prSet/>
      <dgm:spPr/>
      <dgm:t>
        <a:bodyPr/>
        <a:lstStyle/>
        <a:p>
          <a:r>
            <a:rPr lang="en-US"/>
            <a:t>Named owner per agent; agent identities into access reviews and the SoD ruleset</a:t>
          </a:r>
        </a:p>
      </dgm:t>
    </dgm:pt>
    <dgm:pt modelId="{72DAB31F-33D8-4541-B9BE-44FC589E2A13}" type="parTrans" cxnId="{AFA252F2-5486-4B64-A94F-A87027515D66}">
      <dgm:prSet/>
      <dgm:spPr/>
      <dgm:t>
        <a:bodyPr/>
        <a:lstStyle/>
        <a:p>
          <a:endParaRPr lang="en-US"/>
        </a:p>
      </dgm:t>
    </dgm:pt>
    <dgm:pt modelId="{0FC13F82-20C7-4635-8133-3A0FADB2FD8B}" type="sibTrans" cxnId="{AFA252F2-5486-4B64-A94F-A87027515D66}">
      <dgm:prSet/>
      <dgm:spPr/>
      <dgm:t>
        <a:bodyPr/>
        <a:lstStyle/>
        <a:p>
          <a:endParaRPr lang="en-US"/>
        </a:p>
      </dgm:t>
    </dgm:pt>
    <dgm:pt modelId="{49F21235-D0AA-47AE-BF65-1321F90C2C32}">
      <dgm:prSet/>
      <dgm:spPr/>
      <dgm:t>
        <a:bodyPr/>
        <a:lstStyle/>
        <a:p>
          <a:r>
            <a:rPr lang="en-US"/>
            <a:t>Tool allow-lists, human approval on high-impact actions, tool logs into the SIEM</a:t>
          </a:r>
        </a:p>
      </dgm:t>
    </dgm:pt>
    <dgm:pt modelId="{B407DBDB-77B1-42C2-BE45-95FDFA9032AF}" type="parTrans" cxnId="{0BA0C169-D5C4-43DB-A4A4-442E4FEEA1DE}">
      <dgm:prSet/>
      <dgm:spPr/>
      <dgm:t>
        <a:bodyPr/>
        <a:lstStyle/>
        <a:p>
          <a:endParaRPr lang="en-US"/>
        </a:p>
      </dgm:t>
    </dgm:pt>
    <dgm:pt modelId="{0C51142E-31A0-414C-821B-DC0F125EA1D6}" type="sibTrans" cxnId="{0BA0C169-D5C4-43DB-A4A4-442E4FEEA1DE}">
      <dgm:prSet/>
      <dgm:spPr/>
      <dgm:t>
        <a:bodyPr/>
        <a:lstStyle/>
        <a:p>
          <a:endParaRPr lang="en-US"/>
        </a:p>
      </dgm:t>
    </dgm:pt>
    <dgm:pt modelId="{C3900E87-DBBF-44C5-AC43-0AD38C8E094E}">
      <dgm:prSet/>
      <dgm:spPr>
        <a:solidFill>
          <a:schemeClr val="accent6"/>
        </a:solidFill>
      </dgm:spPr>
      <dgm:t>
        <a:bodyPr/>
        <a:lstStyle/>
        <a:p>
          <a:r>
            <a:rPr lang="en-US"/>
            <a:t>Days 61–90 – test it like an attacker</a:t>
          </a:r>
        </a:p>
      </dgm:t>
    </dgm:pt>
    <dgm:pt modelId="{05E47F97-D19A-4988-B8AC-6BEABAF78220}" type="parTrans" cxnId="{E0DF4604-64BA-4502-9627-B17875AEEFB1}">
      <dgm:prSet/>
      <dgm:spPr/>
      <dgm:t>
        <a:bodyPr/>
        <a:lstStyle/>
        <a:p>
          <a:endParaRPr lang="en-US"/>
        </a:p>
      </dgm:t>
    </dgm:pt>
    <dgm:pt modelId="{794C4ECD-F5D7-4D1F-A254-728BCC7AD328}" type="sibTrans" cxnId="{E0DF4604-64BA-4502-9627-B17875AEEFB1}">
      <dgm:prSet/>
      <dgm:spPr/>
      <dgm:t>
        <a:bodyPr/>
        <a:lstStyle/>
        <a:p>
          <a:endParaRPr lang="en-US"/>
        </a:p>
      </dgm:t>
    </dgm:pt>
    <dgm:pt modelId="{553FFA80-43C2-45CA-B259-D99324A2F2B8}">
      <dgm:prSet/>
      <dgm:spPr/>
      <dgm:t>
        <a:bodyPr/>
        <a:lstStyle/>
        <a:p>
          <a:r>
            <a:rPr lang="en-US"/>
            <a:t>Red-team against OWASP ASI01–ASI10; scan servers; rehearse the emergency shut-off</a:t>
          </a:r>
        </a:p>
      </dgm:t>
    </dgm:pt>
    <dgm:pt modelId="{F972E3EF-A234-4C46-8B5A-9283856D2B53}" type="parTrans" cxnId="{1CD6C537-E82E-46B5-8B77-B74B87EC75DD}">
      <dgm:prSet/>
      <dgm:spPr/>
      <dgm:t>
        <a:bodyPr/>
        <a:lstStyle/>
        <a:p>
          <a:endParaRPr lang="en-US"/>
        </a:p>
      </dgm:t>
    </dgm:pt>
    <dgm:pt modelId="{7F89BB34-5450-42C2-86F7-226FCFF14020}" type="sibTrans" cxnId="{1CD6C537-E82E-46B5-8B77-B74B87EC75DD}">
      <dgm:prSet/>
      <dgm:spPr/>
      <dgm:t>
        <a:bodyPr/>
        <a:lstStyle/>
        <a:p>
          <a:endParaRPr lang="en-US"/>
        </a:p>
      </dgm:t>
    </dgm:pt>
    <dgm:pt modelId="{613AE93F-45C8-4734-ADDD-445C5F74F4A9}" type="pres">
      <dgm:prSet presAssocID="{459840D9-8D52-4B42-9769-5B224CE83AA5}" presName="Name0" presStyleCnt="0">
        <dgm:presLayoutVars>
          <dgm:dir/>
          <dgm:animLvl val="lvl"/>
          <dgm:resizeHandles val="exact"/>
        </dgm:presLayoutVars>
      </dgm:prSet>
      <dgm:spPr/>
    </dgm:pt>
    <dgm:pt modelId="{8F95ADFE-7538-4547-A797-E6B6D355F00B}" type="pres">
      <dgm:prSet presAssocID="{313A41A3-42FE-4788-8504-E343AF2FDD1C}" presName="composite" presStyleCnt="0"/>
      <dgm:spPr/>
    </dgm:pt>
    <dgm:pt modelId="{95375FA1-5EF2-410B-8605-BF72583EE538}" type="pres">
      <dgm:prSet presAssocID="{313A41A3-42FE-4788-8504-E343AF2FDD1C}" presName="parTx" presStyleLbl="alignNode1" presStyleIdx="0" presStyleCnt="3">
        <dgm:presLayoutVars>
          <dgm:chMax val="0"/>
          <dgm:chPref val="0"/>
          <dgm:bulletEnabled val="1"/>
        </dgm:presLayoutVars>
      </dgm:prSet>
      <dgm:spPr/>
    </dgm:pt>
    <dgm:pt modelId="{841C0855-8FC9-40C3-8648-1FD831C4C993}" type="pres">
      <dgm:prSet presAssocID="{313A41A3-42FE-4788-8504-E343AF2FDD1C}" presName="desTx" presStyleLbl="alignAccFollowNode1" presStyleIdx="0" presStyleCnt="3">
        <dgm:presLayoutVars>
          <dgm:bulletEnabled val="1"/>
        </dgm:presLayoutVars>
      </dgm:prSet>
      <dgm:spPr/>
    </dgm:pt>
    <dgm:pt modelId="{03165454-EDBE-4F60-B8F1-D91FF681E233}" type="pres">
      <dgm:prSet presAssocID="{C06C4EEB-98F7-498C-B1C3-148F9F6397EB}" presName="space" presStyleCnt="0"/>
      <dgm:spPr/>
    </dgm:pt>
    <dgm:pt modelId="{07ACE8A3-2678-46EB-AE83-523CD0185BFA}" type="pres">
      <dgm:prSet presAssocID="{8CC14F91-79FF-4DC7-A31E-4DF254C8C988}" presName="composite" presStyleCnt="0"/>
      <dgm:spPr/>
    </dgm:pt>
    <dgm:pt modelId="{B10C9C6A-28B9-4AA6-86BC-FC41085C6DC4}" type="pres">
      <dgm:prSet presAssocID="{8CC14F91-79FF-4DC7-A31E-4DF254C8C988}" presName="parTx" presStyleLbl="alignNode1" presStyleIdx="1" presStyleCnt="3">
        <dgm:presLayoutVars>
          <dgm:chMax val="0"/>
          <dgm:chPref val="0"/>
          <dgm:bulletEnabled val="1"/>
        </dgm:presLayoutVars>
      </dgm:prSet>
      <dgm:spPr/>
    </dgm:pt>
    <dgm:pt modelId="{44AD7F34-75E7-4ED5-A331-2DCB68EE8498}" type="pres">
      <dgm:prSet presAssocID="{8CC14F91-79FF-4DC7-A31E-4DF254C8C988}" presName="desTx" presStyleLbl="alignAccFollowNode1" presStyleIdx="1" presStyleCnt="3">
        <dgm:presLayoutVars>
          <dgm:bulletEnabled val="1"/>
        </dgm:presLayoutVars>
      </dgm:prSet>
      <dgm:spPr/>
    </dgm:pt>
    <dgm:pt modelId="{1B993749-2490-4F96-BED6-F2D43263FE6A}" type="pres">
      <dgm:prSet presAssocID="{348DA3B2-6435-4340-9E55-0C91CFECCEE1}" presName="space" presStyleCnt="0"/>
      <dgm:spPr/>
    </dgm:pt>
    <dgm:pt modelId="{916663FF-6EE7-42ED-9C53-07EAB56F566C}" type="pres">
      <dgm:prSet presAssocID="{C3900E87-DBBF-44C5-AC43-0AD38C8E094E}" presName="composite" presStyleCnt="0"/>
      <dgm:spPr/>
    </dgm:pt>
    <dgm:pt modelId="{602BD72F-B486-4081-920C-73B26CB14048}" type="pres">
      <dgm:prSet presAssocID="{C3900E87-DBBF-44C5-AC43-0AD38C8E094E}" presName="parTx" presStyleLbl="alignNode1" presStyleIdx="2" presStyleCnt="3">
        <dgm:presLayoutVars>
          <dgm:chMax val="0"/>
          <dgm:chPref val="0"/>
          <dgm:bulletEnabled val="1"/>
        </dgm:presLayoutVars>
      </dgm:prSet>
      <dgm:spPr/>
    </dgm:pt>
    <dgm:pt modelId="{C1C8A755-DB4F-49C3-B4B1-6AADF86464B3}" type="pres">
      <dgm:prSet presAssocID="{C3900E87-DBBF-44C5-AC43-0AD38C8E094E}" presName="desTx" presStyleLbl="alignAccFollowNode1" presStyleIdx="2" presStyleCnt="3">
        <dgm:presLayoutVars>
          <dgm:bulletEnabled val="1"/>
        </dgm:presLayoutVars>
      </dgm:prSet>
      <dgm:spPr/>
    </dgm:pt>
  </dgm:ptLst>
  <dgm:cxnLst>
    <dgm:cxn modelId="{E0DF4604-64BA-4502-9627-B17875AEEFB1}" srcId="{459840D9-8D52-4B42-9769-5B224CE83AA5}" destId="{C3900E87-DBBF-44C5-AC43-0AD38C8E094E}" srcOrd="2" destOrd="0" parTransId="{05E47F97-D19A-4988-B8AC-6BEABAF78220}" sibTransId="{794C4ECD-F5D7-4D1F-A254-728BCC7AD328}"/>
    <dgm:cxn modelId="{9F408F04-4209-453F-A827-F45A388BA920}" type="presOf" srcId="{CAF4374A-A1DA-4FB1-A7EA-B9C862654F41}" destId="{841C0855-8FC9-40C3-8648-1FD831C4C993}" srcOrd="0" destOrd="2" presId="urn:microsoft.com/office/officeart/2005/8/layout/hList1"/>
    <dgm:cxn modelId="{AEBACB19-8AA3-45CC-B114-8B4429A4313C}" srcId="{313A41A3-42FE-4788-8504-E343AF2FDD1C}" destId="{6A5D6FEE-79D9-4C34-BDEB-4CFC44379190}" srcOrd="1" destOrd="0" parTransId="{29273F92-5DB2-48B1-8A23-BA3166438727}" sibTransId="{EAB0C33C-7C5F-4BDC-8827-FF4B60E43E9F}"/>
    <dgm:cxn modelId="{CB3EB01C-63F2-4714-A421-76ED7A47DFB3}" type="presOf" srcId="{E273C181-1156-4FDC-AF5A-C84B7E6AD087}" destId="{841C0855-8FC9-40C3-8648-1FD831C4C993}" srcOrd="0" destOrd="0" presId="urn:microsoft.com/office/officeart/2005/8/layout/hList1"/>
    <dgm:cxn modelId="{83056C22-4961-4751-9B5F-BD3C68D8E47F}" srcId="{459840D9-8D52-4B42-9769-5B224CE83AA5}" destId="{313A41A3-42FE-4788-8504-E343AF2FDD1C}" srcOrd="0" destOrd="0" parTransId="{A86F3240-3C70-4BBA-B4C8-E9CB12ABBEA1}" sibTransId="{C06C4EEB-98F7-498C-B1C3-148F9F6397EB}"/>
    <dgm:cxn modelId="{FBFBF82B-2E23-4B2D-B856-852243B2B20E}" type="presOf" srcId="{8CC14F91-79FF-4DC7-A31E-4DF254C8C988}" destId="{B10C9C6A-28B9-4AA6-86BC-FC41085C6DC4}" srcOrd="0" destOrd="0" presId="urn:microsoft.com/office/officeart/2005/8/layout/hList1"/>
    <dgm:cxn modelId="{1CD6C537-E82E-46B5-8B77-B74B87EC75DD}" srcId="{C3900E87-DBBF-44C5-AC43-0AD38C8E094E}" destId="{553FFA80-43C2-45CA-B259-D99324A2F2B8}" srcOrd="0" destOrd="0" parTransId="{F972E3EF-A234-4C46-8B5A-9283856D2B53}" sibTransId="{7F89BB34-5450-42C2-86F7-226FCFF14020}"/>
    <dgm:cxn modelId="{E14F613B-27E6-4448-A7B5-FCAE56672215}" type="presOf" srcId="{553FFA80-43C2-45CA-B259-D99324A2F2B8}" destId="{C1C8A755-DB4F-49C3-B4B1-6AADF86464B3}" srcOrd="0" destOrd="0" presId="urn:microsoft.com/office/officeart/2005/8/layout/hList1"/>
    <dgm:cxn modelId="{5D563B65-A8FE-439F-A605-99762FEA6E47}" srcId="{459840D9-8D52-4B42-9769-5B224CE83AA5}" destId="{8CC14F91-79FF-4DC7-A31E-4DF254C8C988}" srcOrd="1" destOrd="0" parTransId="{8F9F4490-0F90-44B4-832F-AF4398C33419}" sibTransId="{348DA3B2-6435-4340-9E55-0C91CFECCEE1}"/>
    <dgm:cxn modelId="{0BA0C169-D5C4-43DB-A4A4-442E4FEEA1DE}" srcId="{8CC14F91-79FF-4DC7-A31E-4DF254C8C988}" destId="{49F21235-D0AA-47AE-BF65-1321F90C2C32}" srcOrd="1" destOrd="0" parTransId="{B407DBDB-77B1-42C2-BE45-95FDFA9032AF}" sibTransId="{0C51142E-31A0-414C-821B-DC0F125EA1D6}"/>
    <dgm:cxn modelId="{E9B79373-61F0-4AB6-B298-0B47E3C44347}" type="presOf" srcId="{313A41A3-42FE-4788-8504-E343AF2FDD1C}" destId="{95375FA1-5EF2-410B-8605-BF72583EE538}" srcOrd="0" destOrd="0" presId="urn:microsoft.com/office/officeart/2005/8/layout/hList1"/>
    <dgm:cxn modelId="{55A84058-BDA4-4362-90E4-AD0936DD5E69}" type="presOf" srcId="{49F21235-D0AA-47AE-BF65-1321F90C2C32}" destId="{44AD7F34-75E7-4ED5-A331-2DCB68EE8498}" srcOrd="0" destOrd="1" presId="urn:microsoft.com/office/officeart/2005/8/layout/hList1"/>
    <dgm:cxn modelId="{BE6E5C89-4A4A-41F5-B521-7F8F05C0EF09}" srcId="{313A41A3-42FE-4788-8504-E343AF2FDD1C}" destId="{CAF4374A-A1DA-4FB1-A7EA-B9C862654F41}" srcOrd="2" destOrd="0" parTransId="{1E0582A2-996F-4C0E-922F-31EF921222D3}" sibTransId="{11BDC744-9B50-4A42-811F-2DE74DA5BA15}"/>
    <dgm:cxn modelId="{F059FB89-9A1A-4B0F-B44E-8123B88E8162}" type="presOf" srcId="{C3900E87-DBBF-44C5-AC43-0AD38C8E094E}" destId="{602BD72F-B486-4081-920C-73B26CB14048}" srcOrd="0" destOrd="0" presId="urn:microsoft.com/office/officeart/2005/8/layout/hList1"/>
    <dgm:cxn modelId="{0F41368E-E3FB-4442-A8FD-FE2804552BF2}" type="presOf" srcId="{6A5D6FEE-79D9-4C34-BDEB-4CFC44379190}" destId="{841C0855-8FC9-40C3-8648-1FD831C4C993}" srcOrd="0" destOrd="1" presId="urn:microsoft.com/office/officeart/2005/8/layout/hList1"/>
    <dgm:cxn modelId="{B98C3A93-E995-4929-B488-311F4695064C}" type="presOf" srcId="{E7D1FB85-A628-4ADF-8CFA-C7185D79227A}" destId="{44AD7F34-75E7-4ED5-A331-2DCB68EE8498}" srcOrd="0" destOrd="0" presId="urn:microsoft.com/office/officeart/2005/8/layout/hList1"/>
    <dgm:cxn modelId="{00BFF7C5-9CAD-4B45-90FA-8991B3409558}" type="presOf" srcId="{459840D9-8D52-4B42-9769-5B224CE83AA5}" destId="{613AE93F-45C8-4734-ADDD-445C5F74F4A9}" srcOrd="0" destOrd="0" presId="urn:microsoft.com/office/officeart/2005/8/layout/hList1"/>
    <dgm:cxn modelId="{177680F1-DC9C-43BF-9E93-F5BB055B9B8C}" srcId="{313A41A3-42FE-4788-8504-E343AF2FDD1C}" destId="{E273C181-1156-4FDC-AF5A-C84B7E6AD087}" srcOrd="0" destOrd="0" parTransId="{5D25C47A-1FDB-4637-9E1C-8D6CEBEF829A}" sibTransId="{22F1C8D4-72D4-43F0-97EF-CBABCBCA9580}"/>
    <dgm:cxn modelId="{AFA252F2-5486-4B64-A94F-A87027515D66}" srcId="{8CC14F91-79FF-4DC7-A31E-4DF254C8C988}" destId="{E7D1FB85-A628-4ADF-8CFA-C7185D79227A}" srcOrd="0" destOrd="0" parTransId="{72DAB31F-33D8-4541-B9BE-44FC589E2A13}" sibTransId="{0FC13F82-20C7-4635-8133-3A0FADB2FD8B}"/>
    <dgm:cxn modelId="{94BA1AA5-6A3A-4E23-9997-5B51256039CB}" type="presParOf" srcId="{613AE93F-45C8-4734-ADDD-445C5F74F4A9}" destId="{8F95ADFE-7538-4547-A797-E6B6D355F00B}" srcOrd="0" destOrd="0" presId="urn:microsoft.com/office/officeart/2005/8/layout/hList1"/>
    <dgm:cxn modelId="{AC57AA1F-3DC7-485A-8941-1023465740C4}" type="presParOf" srcId="{8F95ADFE-7538-4547-A797-E6B6D355F00B}" destId="{95375FA1-5EF2-410B-8605-BF72583EE538}" srcOrd="0" destOrd="0" presId="urn:microsoft.com/office/officeart/2005/8/layout/hList1"/>
    <dgm:cxn modelId="{656F3C60-2821-474A-90D8-035F22B142B1}" type="presParOf" srcId="{8F95ADFE-7538-4547-A797-E6B6D355F00B}" destId="{841C0855-8FC9-40C3-8648-1FD831C4C993}" srcOrd="1" destOrd="0" presId="urn:microsoft.com/office/officeart/2005/8/layout/hList1"/>
    <dgm:cxn modelId="{E0C07084-2CC8-487B-8B8A-F2137FC37186}" type="presParOf" srcId="{613AE93F-45C8-4734-ADDD-445C5F74F4A9}" destId="{03165454-EDBE-4F60-B8F1-D91FF681E233}" srcOrd="1" destOrd="0" presId="urn:microsoft.com/office/officeart/2005/8/layout/hList1"/>
    <dgm:cxn modelId="{598499F8-5223-418E-9964-3BECF599C569}" type="presParOf" srcId="{613AE93F-45C8-4734-ADDD-445C5F74F4A9}" destId="{07ACE8A3-2678-46EB-AE83-523CD0185BFA}" srcOrd="2" destOrd="0" presId="urn:microsoft.com/office/officeart/2005/8/layout/hList1"/>
    <dgm:cxn modelId="{C3AFAE67-4DDC-4A30-AFD9-2DADC7F8EEF1}" type="presParOf" srcId="{07ACE8A3-2678-46EB-AE83-523CD0185BFA}" destId="{B10C9C6A-28B9-4AA6-86BC-FC41085C6DC4}" srcOrd="0" destOrd="0" presId="urn:microsoft.com/office/officeart/2005/8/layout/hList1"/>
    <dgm:cxn modelId="{89E94612-3A6F-4FB4-B2E2-1910B6668B7F}" type="presParOf" srcId="{07ACE8A3-2678-46EB-AE83-523CD0185BFA}" destId="{44AD7F34-75E7-4ED5-A331-2DCB68EE8498}" srcOrd="1" destOrd="0" presId="urn:microsoft.com/office/officeart/2005/8/layout/hList1"/>
    <dgm:cxn modelId="{13C17783-0BE4-40DA-B8A0-64DAE11505C2}" type="presParOf" srcId="{613AE93F-45C8-4734-ADDD-445C5F74F4A9}" destId="{1B993749-2490-4F96-BED6-F2D43263FE6A}" srcOrd="3" destOrd="0" presId="urn:microsoft.com/office/officeart/2005/8/layout/hList1"/>
    <dgm:cxn modelId="{EC5A454F-2F23-42D0-BB11-3A16E428D2E4}" type="presParOf" srcId="{613AE93F-45C8-4734-ADDD-445C5F74F4A9}" destId="{916663FF-6EE7-42ED-9C53-07EAB56F566C}" srcOrd="4" destOrd="0" presId="urn:microsoft.com/office/officeart/2005/8/layout/hList1"/>
    <dgm:cxn modelId="{0B888DB5-6A08-4DBA-A7B8-FD0D04232567}" type="presParOf" srcId="{916663FF-6EE7-42ED-9C53-07EAB56F566C}" destId="{602BD72F-B486-4081-920C-73B26CB14048}" srcOrd="0" destOrd="0" presId="urn:microsoft.com/office/officeart/2005/8/layout/hList1"/>
    <dgm:cxn modelId="{9E8B4FA1-4A21-4090-8600-C6281858CD56}" type="presParOf" srcId="{916663FF-6EE7-42ED-9C53-07EAB56F566C}" destId="{C1C8A755-DB4F-49C3-B4B1-6AADF86464B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5FA1-5EF2-410B-8605-BF72583EE538}">
      <dsp:nvSpPr>
        <dsp:cNvPr id="0" name=""/>
        <dsp:cNvSpPr/>
      </dsp:nvSpPr>
      <dsp:spPr>
        <a:xfrm>
          <a:off x="3286" y="190337"/>
          <a:ext cx="3203971" cy="684897"/>
        </a:xfrm>
        <a:prstGeom prst="rect">
          <a:avLst/>
        </a:prstGeom>
        <a:solidFill>
          <a:srgbClr val="9C3C9A"/>
        </a:soli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Days 1–30 – find out what you already have</a:t>
          </a:r>
        </a:p>
      </dsp:txBody>
      <dsp:txXfrm>
        <a:off x="3286" y="190337"/>
        <a:ext cx="3203971" cy="684897"/>
      </dsp:txXfrm>
    </dsp:sp>
    <dsp:sp modelId="{841C0855-8FC9-40C3-8648-1FD831C4C993}">
      <dsp:nvSpPr>
        <dsp:cNvPr id="0" name=""/>
        <dsp:cNvSpPr/>
      </dsp:nvSpPr>
      <dsp:spPr>
        <a:xfrm>
          <a:off x="3286" y="875235"/>
          <a:ext cx="3203971" cy="3285765"/>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Inventory MCP servers and agent identities across all four admin planes</a:t>
          </a:r>
        </a:p>
        <a:p>
          <a:pPr marL="171450" lvl="1" indent="-171450" algn="l" defTabSz="844550">
            <a:lnSpc>
              <a:spcPct val="90000"/>
            </a:lnSpc>
            <a:spcBef>
              <a:spcPct val="0"/>
            </a:spcBef>
            <a:spcAft>
              <a:spcPct val="15000"/>
            </a:spcAft>
            <a:buChar char="•"/>
          </a:pPr>
          <a:r>
            <a:rPr lang="en-US" sz="1900" kern="1200"/>
            <a:t>Query F&amp;O for identities holding the System agent role and enumerate what else they hold</a:t>
          </a:r>
        </a:p>
        <a:p>
          <a:pPr marL="171450" lvl="1" indent="-171450" algn="l" defTabSz="844550">
            <a:lnSpc>
              <a:spcPct val="90000"/>
            </a:lnSpc>
            <a:spcBef>
              <a:spcPct val="0"/>
            </a:spcBef>
            <a:spcAft>
              <a:spcPct val="15000"/>
            </a:spcAft>
            <a:buChar char="•"/>
          </a:pPr>
          <a:r>
            <a:rPr lang="en-US" sz="1900" kern="1200"/>
            <a:t>Confirm which D365 MCP servers are enabled by default in your environments</a:t>
          </a:r>
        </a:p>
      </dsp:txBody>
      <dsp:txXfrm>
        <a:off x="3286" y="875235"/>
        <a:ext cx="3203971" cy="3285765"/>
      </dsp:txXfrm>
    </dsp:sp>
    <dsp:sp modelId="{B10C9C6A-28B9-4AA6-86BC-FC41085C6DC4}">
      <dsp:nvSpPr>
        <dsp:cNvPr id="0" name=""/>
        <dsp:cNvSpPr/>
      </dsp:nvSpPr>
      <dsp:spPr>
        <a:xfrm>
          <a:off x="3655814" y="190337"/>
          <a:ext cx="3203971" cy="68489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Days 31–60 – put a boundary around it</a:t>
          </a:r>
        </a:p>
      </dsp:txBody>
      <dsp:txXfrm>
        <a:off x="3655814" y="190337"/>
        <a:ext cx="3203971" cy="684897"/>
      </dsp:txXfrm>
    </dsp:sp>
    <dsp:sp modelId="{44AD7F34-75E7-4ED5-A331-2DCB68EE8498}">
      <dsp:nvSpPr>
        <dsp:cNvPr id="0" name=""/>
        <dsp:cNvSpPr/>
      </dsp:nvSpPr>
      <dsp:spPr>
        <a:xfrm>
          <a:off x="3655814" y="875235"/>
          <a:ext cx="3203971" cy="3285765"/>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Named owner per agent; agent identities into access reviews and the SoD ruleset</a:t>
          </a:r>
        </a:p>
        <a:p>
          <a:pPr marL="171450" lvl="1" indent="-171450" algn="l" defTabSz="844550">
            <a:lnSpc>
              <a:spcPct val="90000"/>
            </a:lnSpc>
            <a:spcBef>
              <a:spcPct val="0"/>
            </a:spcBef>
            <a:spcAft>
              <a:spcPct val="15000"/>
            </a:spcAft>
            <a:buChar char="•"/>
          </a:pPr>
          <a:r>
            <a:rPr lang="en-US" sz="1900" kern="1200"/>
            <a:t>Tool allow-lists, human approval on high-impact actions, tool logs into the SIEM</a:t>
          </a:r>
        </a:p>
      </dsp:txBody>
      <dsp:txXfrm>
        <a:off x="3655814" y="875235"/>
        <a:ext cx="3203971" cy="3285765"/>
      </dsp:txXfrm>
    </dsp:sp>
    <dsp:sp modelId="{602BD72F-B486-4081-920C-73B26CB14048}">
      <dsp:nvSpPr>
        <dsp:cNvPr id="0" name=""/>
        <dsp:cNvSpPr/>
      </dsp:nvSpPr>
      <dsp:spPr>
        <a:xfrm>
          <a:off x="7308342" y="190337"/>
          <a:ext cx="3203971" cy="684897"/>
        </a:xfrm>
        <a:prstGeom prst="rect">
          <a:avLst/>
        </a:prstGeom>
        <a:solidFill>
          <a:schemeClr val="accent6"/>
        </a:soli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Days 61–90 – test it like an attacker</a:t>
          </a:r>
        </a:p>
      </dsp:txBody>
      <dsp:txXfrm>
        <a:off x="7308342" y="190337"/>
        <a:ext cx="3203971" cy="684897"/>
      </dsp:txXfrm>
    </dsp:sp>
    <dsp:sp modelId="{C1C8A755-DB4F-49C3-B4B1-6AADF86464B3}">
      <dsp:nvSpPr>
        <dsp:cNvPr id="0" name=""/>
        <dsp:cNvSpPr/>
      </dsp:nvSpPr>
      <dsp:spPr>
        <a:xfrm>
          <a:off x="7308342" y="875235"/>
          <a:ext cx="3203971" cy="3285765"/>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Red-team against OWASP ASI01–ASI10; scan servers; rehearse the emergency shut-off</a:t>
          </a:r>
        </a:p>
      </dsp:txBody>
      <dsp:txXfrm>
        <a:off x="7308342" y="875235"/>
        <a:ext cx="3203971" cy="328576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BCE71-0ABA-41F1-867F-DE5B7542DB9C}"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DE5F83-608B-44A4-AA1F-AE10E8017142}" type="slidenum">
              <a:rPr lang="en-US" smtClean="0"/>
              <a:t>‹#›</a:t>
            </a:fld>
            <a:endParaRPr lang="en-US"/>
          </a:p>
        </p:txBody>
      </p:sp>
    </p:spTree>
    <p:extLst>
      <p:ext uri="{BB962C8B-B14F-4D97-AF65-F5344CB8AC3E}">
        <p14:creationId xmlns:p14="http://schemas.microsoft.com/office/powerpoint/2010/main" val="1804313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beat. If you saw a version of this talk last year, the threat model is the same but the ground under it moved twice: Microsoft shipped production MCP servers across the Dynamics family, and the MCP spec itself had two revisions with breaking changes. Both matter to how you secure this.</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10</a:t>
            </a:fld>
            <a:endParaRPr lang="en-US"/>
          </a:p>
        </p:txBody>
      </p:sp>
    </p:spTree>
    <p:extLst>
      <p:ext uri="{BB962C8B-B14F-4D97-AF65-F5344CB8AC3E}">
        <p14:creationId xmlns:p14="http://schemas.microsoft.com/office/powerpoint/2010/main" val="2516626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operational reality slide and it usually gets nods. Four consoles, four owners, and no join key between them. If you take one action item from this session, make it this: write down which team owns each plane and what the approval gate is. In most shops nobody owns plane three yet.</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26</a:t>
            </a:fld>
            <a:endParaRPr lang="en-US"/>
          </a:p>
        </p:txBody>
      </p:sp>
    </p:spTree>
    <p:extLst>
      <p:ext uri="{BB962C8B-B14F-4D97-AF65-F5344CB8AC3E}">
        <p14:creationId xmlns:p14="http://schemas.microsoft.com/office/powerpoint/2010/main" val="1758297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Fastpath-shaped finding and it is a good one to own. A licensing construct is about to become the marker for 'this is a non-human identity.' That is useful – it gives you a query. Run it. The pattern to look for is System agent plus a broad functional role that a human would never be granted unattended.</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27</a:t>
            </a:fld>
            <a:endParaRPr lang="en-US"/>
          </a:p>
        </p:txBody>
      </p:sp>
    </p:spTree>
    <p:extLst>
      <p:ext uri="{BB962C8B-B14F-4D97-AF65-F5344CB8AC3E}">
        <p14:creationId xmlns:p14="http://schemas.microsoft.com/office/powerpoint/2010/main" val="1492054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Land the closing line hard – it is the thesis of the whole talk and it echoes Frank's existing takeaway slide. None of these require a broken tool. Every one of them uses tools that are working exactly as designed, in an order nobody </a:t>
            </a:r>
            <a:r>
              <a:rPr lang="en-US" dirty="0" err="1"/>
              <a:t>authorised</a:t>
            </a:r>
            <a:r>
              <a:rPr lang="en-US" dirty="0"/>
              <a:t>. Traditional </a:t>
            </a:r>
            <a:r>
              <a:rPr lang="en-US" dirty="0" err="1"/>
              <a:t>appsec</a:t>
            </a:r>
            <a:r>
              <a:rPr lang="en-US" dirty="0"/>
              <a:t> testing looks at one call at a time; this threat model lives between the calls.</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29</a:t>
            </a:fld>
            <a:endParaRPr lang="en-US"/>
          </a:p>
        </p:txBody>
      </p:sp>
    </p:spTree>
    <p:extLst>
      <p:ext uri="{BB962C8B-B14F-4D97-AF65-F5344CB8AC3E}">
        <p14:creationId xmlns:p14="http://schemas.microsoft.com/office/powerpoint/2010/main" val="2583674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Walk this one slowly – it is the most persuasive slide in the deck because it is Microsoft's own write-up, on Microsoft's own stack, against Dataverse. Say clearly that Microsoft is describing an attack pattern, not disclosing a named customer incident – that distinction will be asked. Microsoft's diagnosis is the quote to use: 'the vulnerability is not in any single system; it is in the trust boundary between them.' MCP blends instructions and data, and the agent cannot tell an instruction written by its owner from one inserted by an upstream maintainer. Nobody was breached at the perimeter. Nothing was misconfigured.</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30</a:t>
            </a:fld>
            <a:endParaRPr lang="en-US"/>
          </a:p>
        </p:txBody>
      </p:sp>
    </p:spTree>
    <p:extLst>
      <p:ext uri="{BB962C8B-B14F-4D97-AF65-F5344CB8AC3E}">
        <p14:creationId xmlns:p14="http://schemas.microsoft.com/office/powerpoint/2010/main" val="3843770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Simon Willison's framing, and it is the most useful mental model you can hand a Dynamics architect. The reason it works is that it turns an unsolvable filtering problem into a solvable architecture problem. You cannot reliably detect prompt injection. You can reliably decide that the agent reading supplier email is not the agent with the send permission.</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31</a:t>
            </a:fld>
            <a:endParaRPr lang="en-US"/>
          </a:p>
        </p:txBody>
      </p:sp>
    </p:spTree>
    <p:extLst>
      <p:ext uri="{BB962C8B-B14F-4D97-AF65-F5344CB8AC3E}">
        <p14:creationId xmlns:p14="http://schemas.microsoft.com/office/powerpoint/2010/main" val="881983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two or three, do not read all eight. The 45%-never-fixed number is the best one for an audit audience because it is about vendor behavior, not code. The 'more capable models were more susceptible' finding is the one that surprises people – a smarter model follows the poisoned instruction more faithfully. Cite dates out loud; these move fast – and note the Gartner line is a 2024-vintage prediction, so attribute it as a forecast, not as observed data.</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32</a:t>
            </a:fld>
            <a:endParaRPr lang="en-US"/>
          </a:p>
        </p:txBody>
      </p:sp>
    </p:spTree>
    <p:extLst>
      <p:ext uri="{BB962C8B-B14F-4D97-AF65-F5344CB8AC3E}">
        <p14:creationId xmlns:p14="http://schemas.microsoft.com/office/powerpoint/2010/main" val="383614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Microsoft's own phrase, and it deserves to become standard vocabulary. Privilege is a static question; agency is a behavioral one. The rate-limit bullet usually lands – every ERP person in the room can picture the four hundred journal entries.</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34</a:t>
            </a:fld>
            <a:endParaRPr lang="en-US"/>
          </a:p>
        </p:txBody>
      </p:sp>
    </p:spTree>
    <p:extLst>
      <p:ext uri="{BB962C8B-B14F-4D97-AF65-F5344CB8AC3E}">
        <p14:creationId xmlns:p14="http://schemas.microsoft.com/office/powerpoint/2010/main" val="1669801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Microsoft Security — Securing AI agents — the D365 tool-poisoning walkthrough: https://www.microsoft.com/en-us/security/blog/2026/06/30/securing-ai-agents-ai-tools-move-from-reading-acting/</a:t>
            </a:r>
          </a:p>
          <a:p>
            <a:r>
              <a:rPr dirty="0"/>
              <a:t>NSA — Model Context Protocol: Security Design Considerations (CSI v1.0): https://media.defense.gov/2026/Jun/02/2003943289/-1/-1/0/CSI_MCP_SECURITY.PDF</a:t>
            </a:r>
          </a:p>
          <a:p>
            <a:r>
              <a:rPr dirty="0"/>
              <a:t>OWASP — Top 10 for Agentic Applications 2026 (ASI01–ASI10): https://genai.owasp.org/resource/owasp-top-10-for-agentic-applications-for-2026/</a:t>
            </a:r>
          </a:p>
          <a:p>
            <a:r>
              <a:rPr dirty="0"/>
              <a:t>Microsoft Learn — Dynamics 365 F&amp;SC MCP server security: https://learn.microsoft.com/en-us/dynamics365/fin-ops-core/dev-itpro/copilot/mcp/mcp-security</a:t>
            </a:r>
          </a:p>
          <a:p>
            <a:r>
              <a:rPr dirty="0"/>
              <a:t>Microsoft Learn — Conditional Access for agent identities — and its gaps: https://learn.microsoft.com/en-us/entra/identity/conditional-access/agent-id</a:t>
            </a:r>
          </a:p>
          <a:p>
            <a:r>
              <a:rPr dirty="0"/>
              <a:t>modelcontextprotocol.io — MCP Specification 2026-07-28 changelog: https://modelcontextprotocol.io/specification/2026-07-28/changelog</a:t>
            </a:r>
          </a:p>
          <a:p>
            <a:endParaRPr dirty="0"/>
          </a:p>
          <a:p>
            <a:r>
              <a:rPr dirty="0"/>
              <a:t>Full list:</a:t>
            </a:r>
          </a:p>
          <a:p>
            <a:r>
              <a:rPr dirty="0"/>
              <a:t>MCP Specification 2026-07-28 changelog and Security Best Practices — modelcontextprotocol.io</a:t>
            </a:r>
          </a:p>
          <a:p>
            <a:r>
              <a:rPr dirty="0"/>
              <a:t>NSA — Model Context Protocol: Security Design Considerations (CSI v1.0, May 2026)</a:t>
            </a:r>
          </a:p>
          <a:p>
            <a:r>
              <a:rPr dirty="0"/>
              <a:t>OWASP Top 10 for Agentic Applications 2026 (ASI01–ASI10) — genai.owasp.org</a:t>
            </a:r>
          </a:p>
          <a:p>
            <a:r>
              <a:rPr dirty="0"/>
              <a:t>CSA AI Controls Matrix v1.1</a:t>
            </a:r>
          </a:p>
          <a:p>
            <a:r>
              <a:rPr dirty="0"/>
              <a:t>European Commission — safer and more transparent AI (2 Aug 2026)</a:t>
            </a:r>
          </a:p>
          <a:p>
            <a:r>
              <a:rPr dirty="0"/>
              <a:t>Dynamics 365 F&amp;SC MCP server security, tools, excluded forms and allowed clients — Microsoft Learn</a:t>
            </a:r>
          </a:p>
          <a:p>
            <a:r>
              <a:rPr dirty="0"/>
              <a:t>Dataverse MCP server: overview, FAQ and governance — Microsoft Learn</a:t>
            </a:r>
          </a:p>
          <a:p>
            <a:r>
              <a:rPr dirty="0"/>
              <a:t>D365 Customer Service MCP + Agent 365 Tooling Gateway setup — Microsoft Learn</a:t>
            </a:r>
          </a:p>
          <a:p>
            <a:r>
              <a:rPr dirty="0"/>
              <a:t>Business Central MCP server: overview and configuration — Microsoft Learn</a:t>
            </a:r>
          </a:p>
          <a:p>
            <a:r>
              <a:rPr dirty="0"/>
              <a:t>Microsoft Entra Agent ID; Conditional Access for agent identities — Microsoft Learn</a:t>
            </a:r>
          </a:p>
          <a:p>
            <a:r>
              <a:rPr dirty="0"/>
              <a:t>Agent 365 tooling overview; Purview data security for Agent 365 — Microsoft Learn</a:t>
            </a:r>
          </a:p>
          <a:p>
            <a:r>
              <a:rPr dirty="0"/>
              <a:t>Securing AI agents: when AI tools move from reading to acting — Microsoft Security, Jun 2026</a:t>
            </a:r>
          </a:p>
          <a:p>
            <a:r>
              <a:rPr dirty="0"/>
              <a:t>The state of MCP security in 2026 — Microsoft Security Blog</a:t>
            </a:r>
          </a:p>
          <a:p>
            <a:r>
              <a:rPr dirty="0"/>
              <a:t>Invariant Labs — MCP tool poisoning attacks; GitHub MCP toxic agent flow</a:t>
            </a:r>
          </a:p>
          <a:p>
            <a:r>
              <a:rPr dirty="0"/>
              <a:t>Trail of Bits — jumping the line: MCP servers can attack before you use them</a:t>
            </a:r>
          </a:p>
          <a:p>
            <a:r>
              <a:rPr dirty="0" err="1"/>
              <a:t>Censys</a:t>
            </a:r>
            <a:r>
              <a:rPr dirty="0"/>
              <a:t> — MCP servers on the internet (May 2026)</a:t>
            </a:r>
          </a:p>
          <a:p>
            <a:r>
              <a:rPr dirty="0"/>
              <a:t>Trend Micro — update on exposed MCP servers (Apr 2026)</a:t>
            </a:r>
          </a:p>
          <a:p>
            <a:r>
              <a:rPr dirty="0" err="1"/>
              <a:t>MCPTox</a:t>
            </a:r>
            <a:r>
              <a:rPr dirty="0"/>
              <a:t> benchmark — arXiv:2508.14925</a:t>
            </a:r>
          </a:p>
          <a:p>
            <a:r>
              <a:rPr dirty="0" err="1"/>
              <a:t>Equixly</a:t>
            </a:r>
            <a:r>
              <a:rPr dirty="0"/>
              <a:t> — MCP servers, the new security nightmare</a:t>
            </a:r>
          </a:p>
          <a:p>
            <a:r>
              <a:rPr dirty="0"/>
              <a:t>Koi Security — postmark-</a:t>
            </a:r>
            <a:r>
              <a:rPr dirty="0" err="1"/>
              <a:t>mcp</a:t>
            </a:r>
            <a:r>
              <a:rPr dirty="0"/>
              <a:t> </a:t>
            </a:r>
            <a:r>
              <a:rPr dirty="0" err="1"/>
              <a:t>npm</a:t>
            </a:r>
            <a:r>
              <a:rPr dirty="0"/>
              <a:t> backdoor</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point of this slide is pace, not detail. Ten months from announcement to GA across four product lines. Security review cycles in most Dynamics shops are longer than that. Land the line: 'the capability shipped faster than your change control.' Also flag the Oct 1 retirement – if anyone in the room piloted the static ERP MCP server, they have a migration on the clock.</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11</a:t>
            </a:fld>
            <a:endParaRPr lang="en-US"/>
          </a:p>
        </p:txBody>
      </p:sp>
    </p:spTree>
    <p:extLst>
      <p:ext uri="{BB962C8B-B14F-4D97-AF65-F5344CB8AC3E}">
        <p14:creationId xmlns:p14="http://schemas.microsoft.com/office/powerpoint/2010/main" val="3084378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'if you built your own, read this' slide. Two takeaways for a security audience. First, the protocol removed a whole vulnerability class by deleting sessions – that is a real win, and it means older CVEs about session takeover stop applying once you migrate. Second, the header routing change is the one your network team will care about: for the first time you can put a standard gateway in front of MCP and write policy on tool name without deep packet inspection.</a:t>
            </a:r>
          </a:p>
        </p:txBody>
      </p:sp>
      <p:sp>
        <p:nvSpPr>
          <p:cNvPr id="4" name="Slide Number Placeholder 3"/>
          <p:cNvSpPr>
            <a:spLocks noGrp="1"/>
          </p:cNvSpPr>
          <p:nvPr>
            <p:ph type="sldNum" sz="quarter" idx="5"/>
          </p:nvPr>
        </p:nvSpPr>
        <p:spPr/>
        <p:txBody>
          <a:bodyPr/>
          <a:lstStyle/>
          <a:p>
            <a:fld id="{C9DE5F83-608B-44A4-AA1F-AE10E8017142}" type="slidenum">
              <a:rPr lang="en-US" smtClean="0"/>
              <a:t>12</a:t>
            </a:fld>
            <a:endParaRPr lang="en-US"/>
          </a:p>
        </p:txBody>
      </p:sp>
    </p:spTree>
    <p:extLst>
      <p:ext uri="{BB962C8B-B14F-4D97-AF65-F5344CB8AC3E}">
        <p14:creationId xmlns:p14="http://schemas.microsoft.com/office/powerpoint/2010/main" val="4097295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err="1"/>
              <a:t>Censys</a:t>
            </a:r>
            <a:r>
              <a:rPr lang="en-US" dirty="0"/>
              <a:t> number is the one to sit on. Nearly nine in ten servers on a spec revision that predates the resource-server separation entirely. If a vendor cannot answer the revision question in one sentence, that is your answer.</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13</a:t>
            </a:fld>
            <a:endParaRPr lang="en-US"/>
          </a:p>
        </p:txBody>
      </p:sp>
    </p:spTree>
    <p:extLst>
      <p:ext uri="{BB962C8B-B14F-4D97-AF65-F5344CB8AC3E}">
        <p14:creationId xmlns:p14="http://schemas.microsoft.com/office/powerpoint/2010/main" val="1199449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Correct the record deliberately here – a lot of decks still say August 2026 for EU high-risk. It slipped. Do not let anyone use that as a reason to stop work: the delay is on the compliance deadline, not on the risk. Note for the room: ISO 42001 certification does NOT confer presumption of conformity with the EU AI Act – only </a:t>
            </a:r>
            <a:r>
              <a:rPr lang="en-US" dirty="0" err="1"/>
              <a:t>harmonised</a:t>
            </a:r>
            <a:r>
              <a:rPr lang="en-US" dirty="0"/>
              <a:t> European standards do, and none exist yet.</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17</a:t>
            </a:fld>
            <a:endParaRPr lang="en-US"/>
          </a:p>
        </p:txBody>
      </p:sp>
    </p:spTree>
    <p:extLst>
      <p:ext uri="{BB962C8B-B14F-4D97-AF65-F5344CB8AC3E}">
        <p14:creationId xmlns:p14="http://schemas.microsoft.com/office/powerpoint/2010/main" val="2724169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diagram makes the argument, so do not read the boxes. Walk the two arrows on the left: approved clients come in through one door you control, and everything else gets nothing. Then land the three specifics people can act on — private endpoint so the server has no public IP, an NSG that denies inbound from the internet, and egress restricted to the ERP.</a:t>
            </a:r>
          </a:p>
          <a:p>
            <a:endParaRPr/>
          </a:p>
          <a:p>
            <a:r>
              <a:t>The gateway box is the payoff from the spec slide: the 2026-07-28 revision added the Mcp-Method and Mcp-Name headers, which is the first time a standard WAF or API gateway can write policy on which tool is being called without parsing JSON-RPC. Your network team can enforce this with tooling they already own.</a:t>
            </a:r>
          </a:p>
          <a:p>
            <a:endParaRPr/>
          </a:p>
          <a:p>
            <a:r>
              <a:t>Say the last box out loud: the ERP still authorizes every call. Network segmentation is not a substitute for roles and record-level security — it is the layer that stops a stranger ever reaching the point where those get tested.</a:t>
            </a:r>
          </a:p>
          <a:p>
            <a:endParaRPr/>
          </a:p>
          <a:p>
            <a:r>
              <a:t>Censys number for the close: 12,520 MCP services reachable from the open internet as of the May 2026 scan, 687 of them exposing shell or exec tools. Nobody meant to publish those.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this as an inventory exercise, not a feature list. Ask the room: how many of these are already enabled in your tenant and you do not know it? Several are on by default – the ERP MCP server is enabled by default in Feature Management on 10.0.47. Also flag the last line: there is now a Microsoft MCP server whose job is to create MCP servers. That is a governance object, not a feature.</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23</a:t>
            </a:fld>
            <a:endParaRPr lang="en-US"/>
          </a:p>
        </p:txBody>
      </p:sp>
    </p:spTree>
    <p:extLst>
      <p:ext uri="{BB962C8B-B14F-4D97-AF65-F5344CB8AC3E}">
        <p14:creationId xmlns:p14="http://schemas.microsoft.com/office/powerpoint/2010/main" val="4022700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good-news slide, and you should give Microsoft credit for it – the authorization model is genuinely sound. Then set up the turn: inheriting authorization is not the same as governing agency. The last two bullets are the ones auditors will chase: your data governance boundary is now the AI client, which may not be a Microsoft product at all.</a:t>
            </a:r>
          </a:p>
        </p:txBody>
      </p:sp>
      <p:sp>
        <p:nvSpPr>
          <p:cNvPr id="4" name="Slide Number Placeholder 3"/>
          <p:cNvSpPr>
            <a:spLocks noGrp="1"/>
          </p:cNvSpPr>
          <p:nvPr>
            <p:ph type="sldNum" sz="quarter" idx="5"/>
          </p:nvPr>
        </p:nvSpPr>
        <p:spPr/>
        <p:txBody>
          <a:bodyPr/>
          <a:lstStyle/>
          <a:p>
            <a:fld id="{C9DE5F83-608B-44A4-AA1F-AE10E8017142}" type="slidenum">
              <a:rPr lang="en-US" smtClean="0"/>
              <a:t>24</a:t>
            </a:fld>
            <a:endParaRPr lang="en-US"/>
          </a:p>
        </p:txBody>
      </p:sp>
    </p:spTree>
    <p:extLst>
      <p:ext uri="{BB962C8B-B14F-4D97-AF65-F5344CB8AC3E}">
        <p14:creationId xmlns:p14="http://schemas.microsoft.com/office/powerpoint/2010/main" val="416206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single most important structural change for an identity audience. Agents are no longer service principals hiding in a corner – they are first-class directory objects with owners, sponsors and access reviews. The blueprint concept is the sleeper feature: policy at the class level means you can govern agents you have not built yet. Push the room on the obvious question: who in your org owns joiner-mover-leaver for a non-human?</a:t>
            </a:r>
          </a:p>
          <a:p>
            <a:endParaRPr lang="en-US" dirty="0"/>
          </a:p>
        </p:txBody>
      </p:sp>
      <p:sp>
        <p:nvSpPr>
          <p:cNvPr id="4" name="Slide Number Placeholder 3"/>
          <p:cNvSpPr>
            <a:spLocks noGrp="1"/>
          </p:cNvSpPr>
          <p:nvPr>
            <p:ph type="sldNum" sz="quarter" idx="5"/>
          </p:nvPr>
        </p:nvSpPr>
        <p:spPr/>
        <p:txBody>
          <a:bodyPr/>
          <a:lstStyle/>
          <a:p>
            <a:fld id="{C9DE5F83-608B-44A4-AA1F-AE10E8017142}" type="slidenum">
              <a:rPr lang="en-US" smtClean="0"/>
              <a:t>25</a:t>
            </a:fld>
            <a:endParaRPr lang="en-US"/>
          </a:p>
        </p:txBody>
      </p:sp>
    </p:spTree>
    <p:extLst>
      <p:ext uri="{BB962C8B-B14F-4D97-AF65-F5344CB8AC3E}">
        <p14:creationId xmlns:p14="http://schemas.microsoft.com/office/powerpoint/2010/main" val="366898424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A bridge over a river with a city in the background&#10;&#10;Description automatically generated">
            <a:extLst>
              <a:ext uri="{FF2B5EF4-FFF2-40B4-BE49-F238E27FC236}">
                <a16:creationId xmlns:a16="http://schemas.microsoft.com/office/drawing/2014/main" id="{9EDFDC21-6313-B637-74C7-CAB8366A6AFA}"/>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10" name="Rectangle 9">
            <a:extLst>
              <a:ext uri="{FF2B5EF4-FFF2-40B4-BE49-F238E27FC236}">
                <a16:creationId xmlns:a16="http://schemas.microsoft.com/office/drawing/2014/main" id="{A679660E-05C2-C2B5-158F-024C50CD17EA}"/>
              </a:ext>
            </a:extLst>
          </p:cNvPr>
          <p:cNvSpPr/>
          <p:nvPr userDrawn="1"/>
        </p:nvSpPr>
        <p:spPr>
          <a:xfrm flipH="1">
            <a:off x="-2" y="-7068"/>
            <a:ext cx="12192002" cy="5642044"/>
          </a:xfrm>
          <a:prstGeom prst="rect">
            <a:avLst/>
          </a:prstGeom>
          <a:gradFill flip="none" rotWithShape="1">
            <a:gsLst>
              <a:gs pos="60000">
                <a:srgbClr val="92278E">
                  <a:alpha val="30000"/>
                </a:srgbClr>
              </a:gs>
              <a:gs pos="79000">
                <a:srgbClr val="3B4598">
                  <a:alpha val="30000"/>
                </a:srgbClr>
              </a:gs>
              <a:gs pos="100000">
                <a:srgbClr val="42ABE3">
                  <a:alpha val="30000"/>
                </a:srgbClr>
              </a:gs>
              <a:gs pos="0">
                <a:srgbClr val="57B535">
                  <a:alpha val="30000"/>
                </a:srgbClr>
              </a:gs>
              <a:gs pos="20000">
                <a:srgbClr val="F9ED4E">
                  <a:alpha val="30000"/>
                </a:srgbClr>
              </a:gs>
              <a:gs pos="40000">
                <a:srgbClr val="ED3F7B">
                  <a:alpha val="30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7817CE7-F702-FD52-7505-6C435322CBB1}"/>
              </a:ext>
            </a:extLst>
          </p:cNvPr>
          <p:cNvSpPr/>
          <p:nvPr userDrawn="1"/>
        </p:nvSpPr>
        <p:spPr>
          <a:xfrm>
            <a:off x="-2" y="5634975"/>
            <a:ext cx="12192001" cy="12300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entagon 17">
            <a:extLst>
              <a:ext uri="{FF2B5EF4-FFF2-40B4-BE49-F238E27FC236}">
                <a16:creationId xmlns:a16="http://schemas.microsoft.com/office/drawing/2014/main" id="{D7ECA397-C5CD-6941-B879-5D7DD5CD3B4C}"/>
              </a:ext>
            </a:extLst>
          </p:cNvPr>
          <p:cNvSpPr/>
          <p:nvPr userDrawn="1"/>
        </p:nvSpPr>
        <p:spPr>
          <a:xfrm>
            <a:off x="-2" y="174313"/>
            <a:ext cx="5846620" cy="1040355"/>
          </a:xfrm>
          <a:prstGeom prst="homePlat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yellow and blue logo&#10;&#10;Description automatically generated">
            <a:extLst>
              <a:ext uri="{FF2B5EF4-FFF2-40B4-BE49-F238E27FC236}">
                <a16:creationId xmlns:a16="http://schemas.microsoft.com/office/drawing/2014/main" id="{44C1BBE9-0B68-CE14-15D8-E5CC18251F0C}"/>
              </a:ext>
            </a:extLst>
          </p:cNvPr>
          <p:cNvPicPr>
            <a:picLocks noChangeAspect="1"/>
          </p:cNvPicPr>
          <p:nvPr userDrawn="1"/>
        </p:nvPicPr>
        <p:blipFill>
          <a:blip r:embed="rId3"/>
          <a:stretch>
            <a:fillRect/>
          </a:stretch>
        </p:blipFill>
        <p:spPr>
          <a:xfrm>
            <a:off x="1153523" y="271977"/>
            <a:ext cx="850616" cy="850616"/>
          </a:xfrm>
          <a:prstGeom prst="rect">
            <a:avLst/>
          </a:prstGeom>
        </p:spPr>
      </p:pic>
      <p:pic>
        <p:nvPicPr>
          <p:cNvPr id="24" name="Picture 23" descr="A logo with yellow letters and a pink circle&#10;&#10;Description automatically generated">
            <a:extLst>
              <a:ext uri="{FF2B5EF4-FFF2-40B4-BE49-F238E27FC236}">
                <a16:creationId xmlns:a16="http://schemas.microsoft.com/office/drawing/2014/main" id="{C2E5AFFD-E5B1-85E6-9836-B7CC86F097CA}"/>
              </a:ext>
            </a:extLst>
          </p:cNvPr>
          <p:cNvPicPr>
            <a:picLocks noChangeAspect="1"/>
          </p:cNvPicPr>
          <p:nvPr userDrawn="1"/>
        </p:nvPicPr>
        <p:blipFill>
          <a:blip r:embed="rId4"/>
          <a:stretch>
            <a:fillRect/>
          </a:stretch>
        </p:blipFill>
        <p:spPr>
          <a:xfrm>
            <a:off x="3283814" y="271963"/>
            <a:ext cx="849829" cy="850616"/>
          </a:xfrm>
          <a:prstGeom prst="rect">
            <a:avLst/>
          </a:prstGeom>
        </p:spPr>
      </p:pic>
      <p:pic>
        <p:nvPicPr>
          <p:cNvPr id="3" name="Picture 2" descr="A yellow and black logo&#10;&#10;Description automatically generated">
            <a:extLst>
              <a:ext uri="{FF2B5EF4-FFF2-40B4-BE49-F238E27FC236}">
                <a16:creationId xmlns:a16="http://schemas.microsoft.com/office/drawing/2014/main" id="{D0518553-3010-E39F-26B0-4579A86E2CE2}"/>
              </a:ext>
            </a:extLst>
          </p:cNvPr>
          <p:cNvPicPr>
            <a:picLocks noChangeAspect="1"/>
          </p:cNvPicPr>
          <p:nvPr userDrawn="1"/>
        </p:nvPicPr>
        <p:blipFill>
          <a:blip r:embed="rId5"/>
          <a:stretch>
            <a:fillRect/>
          </a:stretch>
        </p:blipFill>
        <p:spPr>
          <a:xfrm>
            <a:off x="2219062" y="271961"/>
            <a:ext cx="849829" cy="850616"/>
          </a:xfrm>
          <a:prstGeom prst="rect">
            <a:avLst/>
          </a:prstGeom>
        </p:spPr>
      </p:pic>
      <p:pic>
        <p:nvPicPr>
          <p:cNvPr id="4" name="Picture 3" descr="A yellow lightning bolt in a purple circle&#10;&#10;Description automatically generated">
            <a:extLst>
              <a:ext uri="{FF2B5EF4-FFF2-40B4-BE49-F238E27FC236}">
                <a16:creationId xmlns:a16="http://schemas.microsoft.com/office/drawing/2014/main" id="{C5BA2858-2B8A-EF14-5D63-FA3BDB3267BF}"/>
              </a:ext>
            </a:extLst>
          </p:cNvPr>
          <p:cNvPicPr>
            <a:picLocks noChangeAspect="1"/>
          </p:cNvPicPr>
          <p:nvPr userDrawn="1"/>
        </p:nvPicPr>
        <p:blipFill>
          <a:blip r:embed="rId6"/>
          <a:stretch>
            <a:fillRect/>
          </a:stretch>
        </p:blipFill>
        <p:spPr>
          <a:xfrm>
            <a:off x="4348566" y="271961"/>
            <a:ext cx="849829" cy="850616"/>
          </a:xfrm>
          <a:prstGeom prst="rect">
            <a:avLst/>
          </a:prstGeom>
        </p:spPr>
      </p:pic>
      <p:sp>
        <p:nvSpPr>
          <p:cNvPr id="7" name="TextBox 6">
            <a:extLst>
              <a:ext uri="{FF2B5EF4-FFF2-40B4-BE49-F238E27FC236}">
                <a16:creationId xmlns:a16="http://schemas.microsoft.com/office/drawing/2014/main" id="{889969CA-CBD6-5CF3-EB84-628D78331A01}"/>
              </a:ext>
            </a:extLst>
          </p:cNvPr>
          <p:cNvSpPr txBox="1"/>
          <p:nvPr userDrawn="1"/>
        </p:nvSpPr>
        <p:spPr>
          <a:xfrm>
            <a:off x="57164" y="6014388"/>
            <a:ext cx="5456130" cy="923330"/>
          </a:xfrm>
          <a:prstGeom prst="rect">
            <a:avLst/>
          </a:prstGeom>
          <a:noFill/>
        </p:spPr>
        <p:txBody>
          <a:bodyPr wrap="square" rtlCol="0">
            <a:spAutoFit/>
          </a:bodyPr>
          <a:lstStyle/>
          <a:p>
            <a:pPr algn="l"/>
            <a:r>
              <a:rPr lang="en-US" sz="5400" spc="-150">
                <a:latin typeface="Open Sans ExtraBold" pitchFamily="2" charset="0"/>
                <a:ea typeface="Open Sans ExtraBold" pitchFamily="2" charset="0"/>
                <a:cs typeface="Open Sans ExtraBold" pitchFamily="2" charset="0"/>
              </a:rPr>
              <a:t>OHIO VALLEY</a:t>
            </a:r>
          </a:p>
        </p:txBody>
      </p:sp>
      <p:sp>
        <p:nvSpPr>
          <p:cNvPr id="13" name="TextBox 12">
            <a:extLst>
              <a:ext uri="{FF2B5EF4-FFF2-40B4-BE49-F238E27FC236}">
                <a16:creationId xmlns:a16="http://schemas.microsoft.com/office/drawing/2014/main" id="{80472316-94D4-5685-ABE0-89C0C9C92A1E}"/>
              </a:ext>
            </a:extLst>
          </p:cNvPr>
          <p:cNvSpPr txBox="1"/>
          <p:nvPr userDrawn="1"/>
        </p:nvSpPr>
        <p:spPr>
          <a:xfrm>
            <a:off x="77670" y="5706156"/>
            <a:ext cx="2553904" cy="400110"/>
          </a:xfrm>
          <a:prstGeom prst="rect">
            <a:avLst/>
          </a:prstGeom>
          <a:noFill/>
        </p:spPr>
        <p:txBody>
          <a:bodyPr wrap="none" rtlCol="0">
            <a:spAutoFit/>
          </a:bodyPr>
          <a:lstStyle/>
          <a:p>
            <a:pPr algn="ctr"/>
            <a:r>
              <a:rPr lang="en-US" sz="2000" dirty="0">
                <a:latin typeface="Open Sans Light" pitchFamily="2" charset="0"/>
                <a:ea typeface="Open Sans Light" pitchFamily="2" charset="0"/>
                <a:cs typeface="Open Sans Light" pitchFamily="2" charset="0"/>
              </a:rPr>
              <a:t>August 25 - 26, 2026</a:t>
            </a:r>
          </a:p>
        </p:txBody>
      </p:sp>
      <p:pic>
        <p:nvPicPr>
          <p:cNvPr id="9" name="Picture 8">
            <a:extLst>
              <a:ext uri="{FF2B5EF4-FFF2-40B4-BE49-F238E27FC236}">
                <a16:creationId xmlns:a16="http://schemas.microsoft.com/office/drawing/2014/main" id="{5312BE7B-D622-BDE2-21DD-AE67B46BE995}"/>
              </a:ext>
            </a:extLst>
          </p:cNvPr>
          <p:cNvPicPr>
            <a:picLocks noChangeAspect="1"/>
          </p:cNvPicPr>
          <p:nvPr userDrawn="1"/>
        </p:nvPicPr>
        <p:blipFill>
          <a:blip r:embed="rId7"/>
          <a:srcRect/>
          <a:stretch/>
        </p:blipFill>
        <p:spPr>
          <a:xfrm>
            <a:off x="8460419" y="3052691"/>
            <a:ext cx="3593183" cy="3593183"/>
          </a:xfrm>
          <a:prstGeom prst="rect">
            <a:avLst/>
          </a:prstGeom>
        </p:spPr>
      </p:pic>
      <p:pic>
        <p:nvPicPr>
          <p:cNvPr id="6" name="Picture 5" descr="A yellow and blue logo&#10;&#10;AI-generated content may be incorrect.">
            <a:extLst>
              <a:ext uri="{FF2B5EF4-FFF2-40B4-BE49-F238E27FC236}">
                <a16:creationId xmlns:a16="http://schemas.microsoft.com/office/drawing/2014/main" id="{1FDC4069-95CD-D1AF-B718-0392512FAB78}"/>
              </a:ext>
            </a:extLst>
          </p:cNvPr>
          <p:cNvPicPr>
            <a:picLocks noChangeAspect="1"/>
          </p:cNvPicPr>
          <p:nvPr userDrawn="1"/>
        </p:nvPicPr>
        <p:blipFill>
          <a:blip r:embed="rId8"/>
          <a:stretch>
            <a:fillRect/>
          </a:stretch>
        </p:blipFill>
        <p:spPr>
          <a:xfrm>
            <a:off x="88771" y="269575"/>
            <a:ext cx="849829" cy="849829"/>
          </a:xfrm>
          <a:prstGeom prst="rect">
            <a:avLst/>
          </a:prstGeom>
        </p:spPr>
      </p:pic>
    </p:spTree>
    <p:extLst>
      <p:ext uri="{BB962C8B-B14F-4D97-AF65-F5344CB8AC3E}">
        <p14:creationId xmlns:p14="http://schemas.microsoft.com/office/powerpoint/2010/main" val="444688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lt 4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F89B8C9-82A1-48B3-3502-3B6F47004510}"/>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31A5-5900-05F9-B2E1-A8D46FBD361E}"/>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1882741"/>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3787407"/>
            <a:ext cx="3276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2" name="Content Placeholder 2">
            <a:extLst>
              <a:ext uri="{FF2B5EF4-FFF2-40B4-BE49-F238E27FC236}">
                <a16:creationId xmlns:a16="http://schemas.microsoft.com/office/drawing/2014/main" id="{A41EBA4F-8F72-54E5-2B09-EA908F62E363}"/>
              </a:ext>
            </a:extLst>
          </p:cNvPr>
          <p:cNvSpPr>
            <a:spLocks noGrp="1"/>
          </p:cNvSpPr>
          <p:nvPr>
            <p:ph sz="half" idx="11" hasCustomPrompt="1"/>
          </p:nvPr>
        </p:nvSpPr>
        <p:spPr>
          <a:xfrm>
            <a:off x="4457700" y="3796372"/>
            <a:ext cx="3276600" cy="2518929"/>
          </a:xfrm>
        </p:spPr>
        <p:txBody>
          <a:bodyPr/>
          <a:lstStyle/>
          <a:p>
            <a:pPr lvl="0"/>
            <a:r>
              <a:rPr lang="en-US"/>
              <a:t>Click to add image</a:t>
            </a:r>
          </a:p>
        </p:txBody>
      </p:sp>
      <p:sp>
        <p:nvSpPr>
          <p:cNvPr id="5" name="Content Placeholder 2">
            <a:extLst>
              <a:ext uri="{FF2B5EF4-FFF2-40B4-BE49-F238E27FC236}">
                <a16:creationId xmlns:a16="http://schemas.microsoft.com/office/drawing/2014/main" id="{43954507-0802-5324-53E2-350830C17D5A}"/>
              </a:ext>
            </a:extLst>
          </p:cNvPr>
          <p:cNvSpPr>
            <a:spLocks noGrp="1"/>
          </p:cNvSpPr>
          <p:nvPr>
            <p:ph sz="half" idx="12" hasCustomPrompt="1"/>
          </p:nvPr>
        </p:nvSpPr>
        <p:spPr>
          <a:xfrm>
            <a:off x="8072719" y="3796372"/>
            <a:ext cx="3276600" cy="2518929"/>
          </a:xfrm>
        </p:spPr>
        <p:txBody>
          <a:bodyPr/>
          <a:lstStyle/>
          <a:p>
            <a:pPr lvl="0"/>
            <a:r>
              <a:rPr lang="en-US"/>
              <a:t>Click to add image</a:t>
            </a:r>
          </a:p>
        </p:txBody>
      </p:sp>
      <p:sp>
        <p:nvSpPr>
          <p:cNvPr id="13" name="TextBox 12">
            <a:extLst>
              <a:ext uri="{FF2B5EF4-FFF2-40B4-BE49-F238E27FC236}">
                <a16:creationId xmlns:a16="http://schemas.microsoft.com/office/drawing/2014/main" id="{7E7DC1A4-19C4-E7EF-1FB3-C2A19A1569E6}"/>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9512B6EA-CEEA-4DC7-29F4-3D8D3F5609EC}"/>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2288831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5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503B3A-5B6A-5AC1-28D4-C708DA7E3F0B}"/>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Rectangle 5">
            <a:extLst>
              <a:ext uri="{FF2B5EF4-FFF2-40B4-BE49-F238E27FC236}">
                <a16:creationId xmlns:a16="http://schemas.microsoft.com/office/drawing/2014/main" id="{D6244ABF-B236-9273-293B-7CF99CAD6F18}"/>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BD0F15A2-3D4C-5C40-1658-9801E3A6BFBA}"/>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503278"/>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3505200" y="1925966"/>
            <a:ext cx="5181600" cy="4367257"/>
          </a:xfrm>
        </p:spPr>
        <p:txBody>
          <a:bodyPr/>
          <a:lstStyle/>
          <a:p>
            <a:pPr lvl="0"/>
            <a:r>
              <a:rPr lang="en-US"/>
              <a:t>Click to edit text</a:t>
            </a:r>
          </a:p>
        </p:txBody>
      </p:sp>
      <p:sp>
        <p:nvSpPr>
          <p:cNvPr id="14" name="Content Placeholder 2">
            <a:extLst>
              <a:ext uri="{FF2B5EF4-FFF2-40B4-BE49-F238E27FC236}">
                <a16:creationId xmlns:a16="http://schemas.microsoft.com/office/drawing/2014/main" id="{1742ADE3-BD95-9FBD-C4AA-398B29EDE8CE}"/>
              </a:ext>
            </a:extLst>
          </p:cNvPr>
          <p:cNvSpPr>
            <a:spLocks noGrp="1"/>
          </p:cNvSpPr>
          <p:nvPr>
            <p:ph sz="half" idx="10" hasCustomPrompt="1"/>
          </p:nvPr>
        </p:nvSpPr>
        <p:spPr>
          <a:xfrm>
            <a:off x="838200" y="1925967"/>
            <a:ext cx="2570148" cy="2136341"/>
          </a:xfrm>
        </p:spPr>
        <p:txBody>
          <a:bodyPr/>
          <a:lstStyle/>
          <a:p>
            <a:pPr lvl="0"/>
            <a:r>
              <a:rPr lang="en-US"/>
              <a:t>Click to add image</a:t>
            </a:r>
          </a:p>
        </p:txBody>
      </p:sp>
      <p:sp>
        <p:nvSpPr>
          <p:cNvPr id="16" name="Content Placeholder 2">
            <a:extLst>
              <a:ext uri="{FF2B5EF4-FFF2-40B4-BE49-F238E27FC236}">
                <a16:creationId xmlns:a16="http://schemas.microsoft.com/office/drawing/2014/main" id="{349FDC43-AF17-73FD-3372-89B0479FC899}"/>
              </a:ext>
            </a:extLst>
          </p:cNvPr>
          <p:cNvSpPr>
            <a:spLocks noGrp="1"/>
          </p:cNvSpPr>
          <p:nvPr>
            <p:ph sz="half" idx="11" hasCustomPrompt="1"/>
          </p:nvPr>
        </p:nvSpPr>
        <p:spPr>
          <a:xfrm>
            <a:off x="838200" y="4156883"/>
            <a:ext cx="2570148" cy="2136341"/>
          </a:xfrm>
        </p:spPr>
        <p:txBody>
          <a:bodyPr/>
          <a:lstStyle/>
          <a:p>
            <a:pPr lvl="0"/>
            <a:r>
              <a:rPr lang="en-US"/>
              <a:t>Click to add image</a:t>
            </a:r>
          </a:p>
        </p:txBody>
      </p:sp>
      <p:sp>
        <p:nvSpPr>
          <p:cNvPr id="17" name="Content Placeholder 2">
            <a:extLst>
              <a:ext uri="{FF2B5EF4-FFF2-40B4-BE49-F238E27FC236}">
                <a16:creationId xmlns:a16="http://schemas.microsoft.com/office/drawing/2014/main" id="{8F39427C-BDDB-910D-15D2-A20CE3DE1C74}"/>
              </a:ext>
            </a:extLst>
          </p:cNvPr>
          <p:cNvSpPr>
            <a:spLocks noGrp="1"/>
          </p:cNvSpPr>
          <p:nvPr>
            <p:ph sz="half" idx="12" hasCustomPrompt="1"/>
          </p:nvPr>
        </p:nvSpPr>
        <p:spPr>
          <a:xfrm>
            <a:off x="8780928" y="1925967"/>
            <a:ext cx="2570148" cy="2136341"/>
          </a:xfrm>
        </p:spPr>
        <p:txBody>
          <a:bodyPr/>
          <a:lstStyle/>
          <a:p>
            <a:pPr lvl="0"/>
            <a:r>
              <a:rPr lang="en-US"/>
              <a:t>Click to add image</a:t>
            </a:r>
          </a:p>
        </p:txBody>
      </p:sp>
      <p:sp>
        <p:nvSpPr>
          <p:cNvPr id="18" name="Content Placeholder 2">
            <a:extLst>
              <a:ext uri="{FF2B5EF4-FFF2-40B4-BE49-F238E27FC236}">
                <a16:creationId xmlns:a16="http://schemas.microsoft.com/office/drawing/2014/main" id="{B80EDAD4-5E86-1867-1B20-092B2F7776C0}"/>
              </a:ext>
            </a:extLst>
          </p:cNvPr>
          <p:cNvSpPr>
            <a:spLocks noGrp="1"/>
          </p:cNvSpPr>
          <p:nvPr>
            <p:ph sz="half" idx="13" hasCustomPrompt="1"/>
          </p:nvPr>
        </p:nvSpPr>
        <p:spPr>
          <a:xfrm>
            <a:off x="8780928" y="4156883"/>
            <a:ext cx="2570148" cy="2136341"/>
          </a:xfrm>
        </p:spPr>
        <p:txBody>
          <a:bodyPr/>
          <a:lstStyle/>
          <a:p>
            <a:pPr lvl="0"/>
            <a:r>
              <a:rPr lang="en-US"/>
              <a:t>Click to add image</a:t>
            </a:r>
          </a:p>
        </p:txBody>
      </p:sp>
      <p:sp>
        <p:nvSpPr>
          <p:cNvPr id="9" name="TextBox 8">
            <a:extLst>
              <a:ext uri="{FF2B5EF4-FFF2-40B4-BE49-F238E27FC236}">
                <a16:creationId xmlns:a16="http://schemas.microsoft.com/office/drawing/2014/main" id="{5CD59877-772B-04FB-72A3-01295F242D2F}"/>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39795E9B-BFD7-26D7-E6BA-E86D29381109}"/>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3750811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2x2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953635-0BE6-143E-911F-A0D502E9F0FD}"/>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3974EB4-CFDE-1A7C-C73F-77D490F68C23}"/>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BD0F15A2-3D4C-5C40-1658-9801E3A6BFBA}"/>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503278"/>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14" name="Content Placeholder 2">
            <a:extLst>
              <a:ext uri="{FF2B5EF4-FFF2-40B4-BE49-F238E27FC236}">
                <a16:creationId xmlns:a16="http://schemas.microsoft.com/office/drawing/2014/main" id="{1742ADE3-BD95-9FBD-C4AA-398B29EDE8CE}"/>
              </a:ext>
            </a:extLst>
          </p:cNvPr>
          <p:cNvSpPr>
            <a:spLocks noGrp="1"/>
          </p:cNvSpPr>
          <p:nvPr>
            <p:ph sz="half" idx="10" hasCustomPrompt="1"/>
          </p:nvPr>
        </p:nvSpPr>
        <p:spPr>
          <a:xfrm>
            <a:off x="4810926" y="1925967"/>
            <a:ext cx="2570148" cy="2136341"/>
          </a:xfrm>
        </p:spPr>
        <p:txBody>
          <a:bodyPr/>
          <a:lstStyle/>
          <a:p>
            <a:pPr lvl="0"/>
            <a:r>
              <a:rPr lang="en-US"/>
              <a:t>Click to add image</a:t>
            </a:r>
          </a:p>
        </p:txBody>
      </p:sp>
      <p:sp>
        <p:nvSpPr>
          <p:cNvPr id="16" name="Content Placeholder 2">
            <a:extLst>
              <a:ext uri="{FF2B5EF4-FFF2-40B4-BE49-F238E27FC236}">
                <a16:creationId xmlns:a16="http://schemas.microsoft.com/office/drawing/2014/main" id="{349FDC43-AF17-73FD-3372-89B0479FC899}"/>
              </a:ext>
            </a:extLst>
          </p:cNvPr>
          <p:cNvSpPr>
            <a:spLocks noGrp="1"/>
          </p:cNvSpPr>
          <p:nvPr>
            <p:ph sz="half" idx="11" hasCustomPrompt="1"/>
          </p:nvPr>
        </p:nvSpPr>
        <p:spPr>
          <a:xfrm>
            <a:off x="4810926" y="4156883"/>
            <a:ext cx="2570148" cy="2136341"/>
          </a:xfrm>
        </p:spPr>
        <p:txBody>
          <a:bodyPr/>
          <a:lstStyle/>
          <a:p>
            <a:pPr lvl="0"/>
            <a:r>
              <a:rPr lang="en-US"/>
              <a:t>Click to add image</a:t>
            </a:r>
          </a:p>
        </p:txBody>
      </p:sp>
      <p:sp>
        <p:nvSpPr>
          <p:cNvPr id="4" name="Content Placeholder 2">
            <a:extLst>
              <a:ext uri="{FF2B5EF4-FFF2-40B4-BE49-F238E27FC236}">
                <a16:creationId xmlns:a16="http://schemas.microsoft.com/office/drawing/2014/main" id="{0D9C8F19-5607-4444-B661-DCA403F0D17B}"/>
              </a:ext>
            </a:extLst>
          </p:cNvPr>
          <p:cNvSpPr>
            <a:spLocks noGrp="1"/>
          </p:cNvSpPr>
          <p:nvPr>
            <p:ph sz="half" idx="12" hasCustomPrompt="1"/>
          </p:nvPr>
        </p:nvSpPr>
        <p:spPr>
          <a:xfrm>
            <a:off x="839957" y="1925966"/>
            <a:ext cx="3785831" cy="4367257"/>
          </a:xfrm>
        </p:spPr>
        <p:txBody>
          <a:bodyPr/>
          <a:lstStyle/>
          <a:p>
            <a:pPr lvl="0"/>
            <a:r>
              <a:rPr lang="en-US"/>
              <a:t>Click to edit text</a:t>
            </a:r>
          </a:p>
        </p:txBody>
      </p:sp>
      <p:sp>
        <p:nvSpPr>
          <p:cNvPr id="5" name="Content Placeholder 2">
            <a:extLst>
              <a:ext uri="{FF2B5EF4-FFF2-40B4-BE49-F238E27FC236}">
                <a16:creationId xmlns:a16="http://schemas.microsoft.com/office/drawing/2014/main" id="{1867A41B-FBE9-AB25-80B8-B8EE5D5259ED}"/>
              </a:ext>
            </a:extLst>
          </p:cNvPr>
          <p:cNvSpPr>
            <a:spLocks noGrp="1"/>
          </p:cNvSpPr>
          <p:nvPr>
            <p:ph sz="half" idx="13" hasCustomPrompt="1"/>
          </p:nvPr>
        </p:nvSpPr>
        <p:spPr>
          <a:xfrm>
            <a:off x="7566213" y="1908037"/>
            <a:ext cx="3787278" cy="4367257"/>
          </a:xfrm>
        </p:spPr>
        <p:txBody>
          <a:bodyPr/>
          <a:lstStyle/>
          <a:p>
            <a:pPr lvl="0"/>
            <a:r>
              <a:rPr lang="en-US"/>
              <a:t>Click to edit text</a:t>
            </a:r>
          </a:p>
        </p:txBody>
      </p:sp>
      <p:sp>
        <p:nvSpPr>
          <p:cNvPr id="12" name="TextBox 11">
            <a:extLst>
              <a:ext uri="{FF2B5EF4-FFF2-40B4-BE49-F238E27FC236}">
                <a16:creationId xmlns:a16="http://schemas.microsoft.com/office/drawing/2014/main" id="{A2DF2764-15CE-470B-AACA-3265E8111294}"/>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3" name="Picture 2">
            <a:extLst>
              <a:ext uri="{FF2B5EF4-FFF2-40B4-BE49-F238E27FC236}">
                <a16:creationId xmlns:a16="http://schemas.microsoft.com/office/drawing/2014/main" id="{79B2C7DE-FE59-3AD9-119E-CAAB74B595DA}"/>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676450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descr="A bridge over a river with a city in the background&#10;&#10;Description automatically generated">
            <a:extLst>
              <a:ext uri="{FF2B5EF4-FFF2-40B4-BE49-F238E27FC236}">
                <a16:creationId xmlns:a16="http://schemas.microsoft.com/office/drawing/2014/main" id="{9A678DE4-07A2-7070-DBDC-7BDDFC36E451}"/>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26" name="Rectangle 25">
            <a:extLst>
              <a:ext uri="{FF2B5EF4-FFF2-40B4-BE49-F238E27FC236}">
                <a16:creationId xmlns:a16="http://schemas.microsoft.com/office/drawing/2014/main" id="{33AE0900-BF21-AF02-85BB-E334C3E8D2DE}"/>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colorful star logo with black background&#10;&#10;Description automatically generated">
            <a:extLst>
              <a:ext uri="{FF2B5EF4-FFF2-40B4-BE49-F238E27FC236}">
                <a16:creationId xmlns:a16="http://schemas.microsoft.com/office/drawing/2014/main" id="{04B7725C-702B-1313-87C6-5F20E6D85F4B}"/>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31" name="Title 30">
            <a:extLst>
              <a:ext uri="{FF2B5EF4-FFF2-40B4-BE49-F238E27FC236}">
                <a16:creationId xmlns:a16="http://schemas.microsoft.com/office/drawing/2014/main" id="{9759B8C1-559D-DF2C-611F-D0EA94C3D597}"/>
              </a:ext>
            </a:extLst>
          </p:cNvPr>
          <p:cNvSpPr>
            <a:spLocks noGrp="1"/>
          </p:cNvSpPr>
          <p:nvPr>
            <p:ph type="title" hasCustomPrompt="1"/>
          </p:nvPr>
        </p:nvSpPr>
        <p:spPr>
          <a:xfrm>
            <a:off x="831850" y="2024023"/>
            <a:ext cx="10515600" cy="1325563"/>
          </a:xfrm>
        </p:spPr>
        <p:txBody>
          <a:bodyPr>
            <a:noAutofit/>
          </a:bodyPr>
          <a:lstStyle>
            <a:lvl1pPr algn="ctr">
              <a:defRPr sz="72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33" name="Text Placeholder 2">
            <a:extLst>
              <a:ext uri="{FF2B5EF4-FFF2-40B4-BE49-F238E27FC236}">
                <a16:creationId xmlns:a16="http://schemas.microsoft.com/office/drawing/2014/main" id="{471E23B4-573A-EC8E-4D69-9D8C243A7163}"/>
              </a:ext>
            </a:extLst>
          </p:cNvPr>
          <p:cNvSpPr>
            <a:spLocks noGrp="1"/>
          </p:cNvSpPr>
          <p:nvPr>
            <p:ph type="body" idx="1" hasCustomPrompt="1"/>
          </p:nvPr>
        </p:nvSpPr>
        <p:spPr>
          <a:xfrm>
            <a:off x="831850" y="3508415"/>
            <a:ext cx="10515600" cy="1500187"/>
          </a:xfrm>
        </p:spPr>
        <p:txBody>
          <a:bodyPr>
            <a:normAutofit/>
          </a:bodyPr>
          <a:lstStyle>
            <a:lvl1pPr marL="0" indent="0" algn="ctr">
              <a:buNone/>
              <a:defRPr sz="3200" b="1" i="0">
                <a:solidFill>
                  <a:schemeClr val="tx1"/>
                </a:solidFill>
                <a:latin typeface="Open Sans SemiBold" pitchFamily="2" charset="0"/>
                <a:ea typeface="Open Sans SemiBold" pitchFamily="2" charset="0"/>
                <a:cs typeface="Open Sans SemiBold"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subtitle</a:t>
            </a:r>
          </a:p>
        </p:txBody>
      </p:sp>
      <p:sp>
        <p:nvSpPr>
          <p:cNvPr id="5" name="TextBox 4">
            <a:extLst>
              <a:ext uri="{FF2B5EF4-FFF2-40B4-BE49-F238E27FC236}">
                <a16:creationId xmlns:a16="http://schemas.microsoft.com/office/drawing/2014/main" id="{047D0CDE-8447-3A94-3A22-0273E8494134}"/>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FFA25A47-4F93-0C77-90DA-476429C280C8}"/>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2910575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descr="A bridge over a river with a city in the background&#10;&#10;Description automatically generated">
            <a:extLst>
              <a:ext uri="{FF2B5EF4-FFF2-40B4-BE49-F238E27FC236}">
                <a16:creationId xmlns:a16="http://schemas.microsoft.com/office/drawing/2014/main" id="{94F31325-94B6-C467-42D4-3104A53EB8C0}"/>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6" name="Rectangle 5">
            <a:extLst>
              <a:ext uri="{FF2B5EF4-FFF2-40B4-BE49-F238E27FC236}">
                <a16:creationId xmlns:a16="http://schemas.microsoft.com/office/drawing/2014/main" id="{51B9BD75-9C22-FAB6-62FE-26686C6BC2BE}"/>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olorful star logo with black background&#10;&#10;Description automatically generated">
            <a:extLst>
              <a:ext uri="{FF2B5EF4-FFF2-40B4-BE49-F238E27FC236}">
                <a16:creationId xmlns:a16="http://schemas.microsoft.com/office/drawing/2014/main" id="{D3CABB2E-E743-3B28-1D24-7E9ABC7CF35D}"/>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181B4654-3391-DEB6-F905-49151B363DDD}"/>
              </a:ext>
            </a:extLst>
          </p:cNvPr>
          <p:cNvSpPr>
            <a:spLocks noGrp="1"/>
          </p:cNvSpPr>
          <p:nvPr>
            <p:ph type="title" hasCustomPrompt="1"/>
          </p:nvPr>
        </p:nvSpPr>
        <p:spPr>
          <a:xfrm>
            <a:off x="838200" y="510004"/>
            <a:ext cx="10515600" cy="1325563"/>
          </a:xfrm>
        </p:spPr>
        <p:txBody>
          <a:bodyPr>
            <a:no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FDC8CA38-EEAD-E583-739F-2BF4BCC3BDAE}"/>
              </a:ext>
            </a:extLst>
          </p:cNvPr>
          <p:cNvSpPr>
            <a:spLocks noGrp="1"/>
          </p:cNvSpPr>
          <p:nvPr>
            <p:ph idx="1" hasCustomPrompt="1"/>
          </p:nvPr>
        </p:nvSpPr>
        <p:spPr>
          <a:xfrm>
            <a:off x="838200" y="1939417"/>
            <a:ext cx="10515600" cy="4351338"/>
          </a:xfrm>
        </p:spPr>
        <p:txBody>
          <a:bodyPr>
            <a:normAutofit/>
          </a:bodyPr>
          <a:lstStyle>
            <a:lvl1pPr>
              <a:defRPr sz="3200"/>
            </a:lvl1pPr>
          </a:lstStyle>
          <a:p>
            <a:pPr lvl="0"/>
            <a:r>
              <a:rPr lang="en-US"/>
              <a:t>Click to add content</a:t>
            </a:r>
          </a:p>
        </p:txBody>
      </p:sp>
      <p:pic>
        <p:nvPicPr>
          <p:cNvPr id="20" name="Picture 19" descr="A colorful star logo with black background&#10;&#10;Description automatically generated">
            <a:extLst>
              <a:ext uri="{FF2B5EF4-FFF2-40B4-BE49-F238E27FC236}">
                <a16:creationId xmlns:a16="http://schemas.microsoft.com/office/drawing/2014/main" id="{08E24767-CEC5-1075-B15B-31A78966B5E5}"/>
              </a:ext>
            </a:extLst>
          </p:cNvPr>
          <p:cNvPicPr>
            <a:picLocks noChangeAspect="1"/>
          </p:cNvPicPr>
          <p:nvPr userDrawn="1"/>
        </p:nvPicPr>
        <p:blipFill rotWithShape="1">
          <a:blip r:embed="rId3"/>
          <a:srcRect l="22502" r="22624" b="43530"/>
          <a:stretch/>
        </p:blipFill>
        <p:spPr>
          <a:xfrm>
            <a:off x="11432927" y="105999"/>
            <a:ext cx="626710" cy="600307"/>
          </a:xfrm>
          <a:prstGeom prst="rect">
            <a:avLst/>
          </a:prstGeom>
          <a:effectLst>
            <a:glow rad="88900">
              <a:schemeClr val="bg1"/>
            </a:glow>
          </a:effectLst>
        </p:spPr>
      </p:pic>
      <p:sp>
        <p:nvSpPr>
          <p:cNvPr id="10" name="TextBox 9">
            <a:extLst>
              <a:ext uri="{FF2B5EF4-FFF2-40B4-BE49-F238E27FC236}">
                <a16:creationId xmlns:a16="http://schemas.microsoft.com/office/drawing/2014/main" id="{1772F652-AC7A-95D2-D3CF-7055E54BB057}"/>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7" name="Picture 6">
            <a:extLst>
              <a:ext uri="{FF2B5EF4-FFF2-40B4-BE49-F238E27FC236}">
                <a16:creationId xmlns:a16="http://schemas.microsoft.com/office/drawing/2014/main" id="{6B525C10-E7E8-6890-C008-EAB9DE1F5538}"/>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879621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9" name="Picture 8" descr="A bridge over a river with a city in the background&#10;&#10;Description automatically generated">
            <a:extLst>
              <a:ext uri="{FF2B5EF4-FFF2-40B4-BE49-F238E27FC236}">
                <a16:creationId xmlns:a16="http://schemas.microsoft.com/office/drawing/2014/main" id="{406E0FF1-A3DD-A6DF-AA88-6AE108E9893F}"/>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7" name="Rectangle 6">
            <a:extLst>
              <a:ext uri="{FF2B5EF4-FFF2-40B4-BE49-F238E27FC236}">
                <a16:creationId xmlns:a16="http://schemas.microsoft.com/office/drawing/2014/main" id="{4D876762-9118-D7FD-1BFF-F072A01D4DCE}"/>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227ADD0A-FF1F-AC1E-3686-D490665FCD5B}"/>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199" y="1888379"/>
            <a:ext cx="679076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edit text</a:t>
            </a:r>
          </a:p>
        </p:txBody>
      </p:sp>
      <p:sp>
        <p:nvSpPr>
          <p:cNvPr id="14" name="Content Placeholder 2">
            <a:extLst>
              <a:ext uri="{FF2B5EF4-FFF2-40B4-BE49-F238E27FC236}">
                <a16:creationId xmlns:a16="http://schemas.microsoft.com/office/drawing/2014/main" id="{F1B377CC-1298-2CDD-1506-C2B50B5CC29A}"/>
              </a:ext>
            </a:extLst>
          </p:cNvPr>
          <p:cNvSpPr>
            <a:spLocks noGrp="1"/>
          </p:cNvSpPr>
          <p:nvPr>
            <p:ph sz="half" idx="10" hasCustomPrompt="1"/>
          </p:nvPr>
        </p:nvSpPr>
        <p:spPr>
          <a:xfrm>
            <a:off x="7873407" y="1897344"/>
            <a:ext cx="348487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add image</a:t>
            </a:r>
          </a:p>
        </p:txBody>
      </p:sp>
      <p:sp>
        <p:nvSpPr>
          <p:cNvPr id="6" name="TextBox 5">
            <a:extLst>
              <a:ext uri="{FF2B5EF4-FFF2-40B4-BE49-F238E27FC236}">
                <a16:creationId xmlns:a16="http://schemas.microsoft.com/office/drawing/2014/main" id="{D5CD2C90-506C-E1CC-4074-ADAE4C8D0A78}"/>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124F9E47-6B18-F138-74F9-CFBBE9FA6A76}"/>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397151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 Two Content">
    <p:spTree>
      <p:nvGrpSpPr>
        <p:cNvPr id="1" name=""/>
        <p:cNvGrpSpPr/>
        <p:nvPr/>
      </p:nvGrpSpPr>
      <p:grpSpPr>
        <a:xfrm>
          <a:off x="0" y="0"/>
          <a:ext cx="0" cy="0"/>
          <a:chOff x="0" y="0"/>
          <a:chExt cx="0" cy="0"/>
        </a:xfrm>
      </p:grpSpPr>
      <p:pic>
        <p:nvPicPr>
          <p:cNvPr id="7" name="Picture 6" descr="A bridge over a river with a city in the background&#10;&#10;Description automatically generated">
            <a:extLst>
              <a:ext uri="{FF2B5EF4-FFF2-40B4-BE49-F238E27FC236}">
                <a16:creationId xmlns:a16="http://schemas.microsoft.com/office/drawing/2014/main" id="{58F3BB3D-67B9-F668-C81E-42555B5B11F4}"/>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6" name="Rectangle 5">
            <a:extLst>
              <a:ext uri="{FF2B5EF4-FFF2-40B4-BE49-F238E27FC236}">
                <a16:creationId xmlns:a16="http://schemas.microsoft.com/office/drawing/2014/main" id="{22564610-7C2B-6F85-CED0-5C669D7C9E50}"/>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227ADD0A-FF1F-AC1E-3686-D490665FCD5B}"/>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4567517" y="1888379"/>
            <a:ext cx="679076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edit text</a:t>
            </a:r>
          </a:p>
        </p:txBody>
      </p:sp>
      <p:sp>
        <p:nvSpPr>
          <p:cNvPr id="14" name="Content Placeholder 2">
            <a:extLst>
              <a:ext uri="{FF2B5EF4-FFF2-40B4-BE49-F238E27FC236}">
                <a16:creationId xmlns:a16="http://schemas.microsoft.com/office/drawing/2014/main" id="{F1B377CC-1298-2CDD-1506-C2B50B5CC29A}"/>
              </a:ext>
            </a:extLst>
          </p:cNvPr>
          <p:cNvSpPr>
            <a:spLocks noGrp="1"/>
          </p:cNvSpPr>
          <p:nvPr>
            <p:ph sz="half" idx="10" hasCustomPrompt="1"/>
          </p:nvPr>
        </p:nvSpPr>
        <p:spPr>
          <a:xfrm>
            <a:off x="838199" y="1897344"/>
            <a:ext cx="348487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add image</a:t>
            </a:r>
          </a:p>
        </p:txBody>
      </p:sp>
      <p:sp>
        <p:nvSpPr>
          <p:cNvPr id="8" name="TextBox 7">
            <a:extLst>
              <a:ext uri="{FF2B5EF4-FFF2-40B4-BE49-F238E27FC236}">
                <a16:creationId xmlns:a16="http://schemas.microsoft.com/office/drawing/2014/main" id="{CBDE3198-AED8-E420-28A0-A160F193281C}"/>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58B121D4-6CC8-984D-B5D7-3CF3D0EED3D2}"/>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2852469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pic>
        <p:nvPicPr>
          <p:cNvPr id="6" name="Picture 5" descr="A bridge over a river with a city in the background&#10;&#10;Description automatically generated">
            <a:extLst>
              <a:ext uri="{FF2B5EF4-FFF2-40B4-BE49-F238E27FC236}">
                <a16:creationId xmlns:a16="http://schemas.microsoft.com/office/drawing/2014/main" id="{A8982520-363B-9539-2094-A54BFF6AE20B}"/>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5" name="Rectangle 4">
            <a:extLst>
              <a:ext uri="{FF2B5EF4-FFF2-40B4-BE49-F238E27FC236}">
                <a16:creationId xmlns:a16="http://schemas.microsoft.com/office/drawing/2014/main" id="{FB5D1934-776B-7288-32D9-4A035348EFE4}"/>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4498210"/>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1882741"/>
            <a:ext cx="4871991" cy="2518929"/>
          </a:xfrm>
        </p:spPr>
        <p:txBody>
          <a:bodyPr/>
          <a:lstStyle/>
          <a:p>
            <a:pPr lvl="0"/>
            <a:r>
              <a:rPr lang="en-US"/>
              <a:t>Click to add image</a:t>
            </a:r>
          </a:p>
        </p:txBody>
      </p:sp>
      <p:sp>
        <p:nvSpPr>
          <p:cNvPr id="4" name="Content Placeholder 3">
            <a:extLst>
              <a:ext uri="{FF2B5EF4-FFF2-40B4-BE49-F238E27FC236}">
                <a16:creationId xmlns:a16="http://schemas.microsoft.com/office/drawing/2014/main" id="{B0DE8D28-1635-A4F8-1AAF-DF77268D0220}"/>
              </a:ext>
            </a:extLst>
          </p:cNvPr>
          <p:cNvSpPr>
            <a:spLocks noGrp="1"/>
          </p:cNvSpPr>
          <p:nvPr>
            <p:ph sz="half" idx="2" hasCustomPrompt="1"/>
          </p:nvPr>
        </p:nvSpPr>
        <p:spPr>
          <a:xfrm>
            <a:off x="6172200" y="1882741"/>
            <a:ext cx="5181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9" name="TextBox 8">
            <a:extLst>
              <a:ext uri="{FF2B5EF4-FFF2-40B4-BE49-F238E27FC236}">
                <a16:creationId xmlns:a16="http://schemas.microsoft.com/office/drawing/2014/main" id="{424A67A2-7736-3F78-C61A-0FC331B60F1E}"/>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7" name="Picture 6">
            <a:extLst>
              <a:ext uri="{FF2B5EF4-FFF2-40B4-BE49-F238E27FC236}">
                <a16:creationId xmlns:a16="http://schemas.microsoft.com/office/drawing/2014/main" id="{5470A9D5-5986-9B5A-800D-00811D6D4A42}"/>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479299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 3 Content">
    <p:spTree>
      <p:nvGrpSpPr>
        <p:cNvPr id="1" name=""/>
        <p:cNvGrpSpPr/>
        <p:nvPr/>
      </p:nvGrpSpPr>
      <p:grpSpPr>
        <a:xfrm>
          <a:off x="0" y="0"/>
          <a:ext cx="0" cy="0"/>
          <a:chOff x="0" y="0"/>
          <a:chExt cx="0" cy="0"/>
        </a:xfrm>
      </p:grpSpPr>
      <p:pic>
        <p:nvPicPr>
          <p:cNvPr id="6" name="Picture 5" descr="A bridge over a river with a city in the background&#10;&#10;Description automatically generated">
            <a:extLst>
              <a:ext uri="{FF2B5EF4-FFF2-40B4-BE49-F238E27FC236}">
                <a16:creationId xmlns:a16="http://schemas.microsoft.com/office/drawing/2014/main" id="{3A199127-29FA-C4EE-5A79-EB6D5ABA718E}"/>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5" name="Rectangle 4">
            <a:extLst>
              <a:ext uri="{FF2B5EF4-FFF2-40B4-BE49-F238E27FC236}">
                <a16:creationId xmlns:a16="http://schemas.microsoft.com/office/drawing/2014/main" id="{CDE2170B-109C-2DC5-8DC3-F41ADF108E03}"/>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1882741"/>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3787407"/>
            <a:ext cx="4871991" cy="2518929"/>
          </a:xfrm>
        </p:spPr>
        <p:txBody>
          <a:bodyPr/>
          <a:lstStyle/>
          <a:p>
            <a:pPr lvl="0"/>
            <a:r>
              <a:rPr lang="en-US"/>
              <a:t>Click to add image</a:t>
            </a:r>
          </a:p>
        </p:txBody>
      </p:sp>
      <p:sp>
        <p:nvSpPr>
          <p:cNvPr id="4" name="Content Placeholder 3">
            <a:extLst>
              <a:ext uri="{FF2B5EF4-FFF2-40B4-BE49-F238E27FC236}">
                <a16:creationId xmlns:a16="http://schemas.microsoft.com/office/drawing/2014/main" id="{B0DE8D28-1635-A4F8-1AAF-DF77268D0220}"/>
              </a:ext>
            </a:extLst>
          </p:cNvPr>
          <p:cNvSpPr>
            <a:spLocks noGrp="1"/>
          </p:cNvSpPr>
          <p:nvPr>
            <p:ph sz="half" idx="2" hasCustomPrompt="1"/>
          </p:nvPr>
        </p:nvSpPr>
        <p:spPr>
          <a:xfrm>
            <a:off x="6172200" y="3787407"/>
            <a:ext cx="5181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9" name="TextBox 8">
            <a:extLst>
              <a:ext uri="{FF2B5EF4-FFF2-40B4-BE49-F238E27FC236}">
                <a16:creationId xmlns:a16="http://schemas.microsoft.com/office/drawing/2014/main" id="{A2DF2660-287A-2582-AA2A-69E62990B7B3}"/>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7" name="Picture 6">
            <a:extLst>
              <a:ext uri="{FF2B5EF4-FFF2-40B4-BE49-F238E27FC236}">
                <a16:creationId xmlns:a16="http://schemas.microsoft.com/office/drawing/2014/main" id="{5E6BA3EA-3347-6146-FC9D-60D86B56A078}"/>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308986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pic>
        <p:nvPicPr>
          <p:cNvPr id="7" name="Picture 6" descr="A bridge over a river with a city in the background&#10;&#10;Description automatically generated">
            <a:extLst>
              <a:ext uri="{FF2B5EF4-FFF2-40B4-BE49-F238E27FC236}">
                <a16:creationId xmlns:a16="http://schemas.microsoft.com/office/drawing/2014/main" id="{9A125D70-33E1-70BB-774E-3E73F685E6C0}"/>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6" name="Rectangle 5">
            <a:extLst>
              <a:ext uri="{FF2B5EF4-FFF2-40B4-BE49-F238E27FC236}">
                <a16:creationId xmlns:a16="http://schemas.microsoft.com/office/drawing/2014/main" id="{E3C2F402-65A6-2F3F-7F8F-7FEC2336E9C6}"/>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4495112"/>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1882741"/>
            <a:ext cx="3276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2" name="Content Placeholder 2">
            <a:extLst>
              <a:ext uri="{FF2B5EF4-FFF2-40B4-BE49-F238E27FC236}">
                <a16:creationId xmlns:a16="http://schemas.microsoft.com/office/drawing/2014/main" id="{A41EBA4F-8F72-54E5-2B09-EA908F62E363}"/>
              </a:ext>
            </a:extLst>
          </p:cNvPr>
          <p:cNvSpPr>
            <a:spLocks noGrp="1"/>
          </p:cNvSpPr>
          <p:nvPr>
            <p:ph sz="half" idx="11" hasCustomPrompt="1"/>
          </p:nvPr>
        </p:nvSpPr>
        <p:spPr>
          <a:xfrm>
            <a:off x="4457700" y="1891706"/>
            <a:ext cx="3276600" cy="2518929"/>
          </a:xfrm>
        </p:spPr>
        <p:txBody>
          <a:bodyPr/>
          <a:lstStyle/>
          <a:p>
            <a:pPr lvl="0"/>
            <a:r>
              <a:rPr lang="en-US"/>
              <a:t>Click to add image</a:t>
            </a:r>
          </a:p>
        </p:txBody>
      </p:sp>
      <p:sp>
        <p:nvSpPr>
          <p:cNvPr id="5" name="Content Placeholder 2">
            <a:extLst>
              <a:ext uri="{FF2B5EF4-FFF2-40B4-BE49-F238E27FC236}">
                <a16:creationId xmlns:a16="http://schemas.microsoft.com/office/drawing/2014/main" id="{43954507-0802-5324-53E2-350830C17D5A}"/>
              </a:ext>
            </a:extLst>
          </p:cNvPr>
          <p:cNvSpPr>
            <a:spLocks noGrp="1"/>
          </p:cNvSpPr>
          <p:nvPr>
            <p:ph sz="half" idx="12" hasCustomPrompt="1"/>
          </p:nvPr>
        </p:nvSpPr>
        <p:spPr>
          <a:xfrm>
            <a:off x="8072719" y="1891706"/>
            <a:ext cx="3276600" cy="2518929"/>
          </a:xfrm>
        </p:spPr>
        <p:txBody>
          <a:bodyPr/>
          <a:lstStyle/>
          <a:p>
            <a:pPr lvl="0"/>
            <a:r>
              <a:rPr lang="en-US"/>
              <a:t>Click to add image</a:t>
            </a:r>
          </a:p>
        </p:txBody>
      </p:sp>
      <p:sp>
        <p:nvSpPr>
          <p:cNvPr id="10" name="TextBox 9">
            <a:extLst>
              <a:ext uri="{FF2B5EF4-FFF2-40B4-BE49-F238E27FC236}">
                <a16:creationId xmlns:a16="http://schemas.microsoft.com/office/drawing/2014/main" id="{FBE64500-29A2-FCBC-C500-9D95A0D8DC1C}"/>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9" name="Picture 8">
            <a:extLst>
              <a:ext uri="{FF2B5EF4-FFF2-40B4-BE49-F238E27FC236}">
                <a16:creationId xmlns:a16="http://schemas.microsoft.com/office/drawing/2014/main" id="{DD1F9340-C1EE-7B29-D72A-D24D7CAD41E4}"/>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346727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4" name="Picture 3" descr="A bridge over a river with a city in the background&#10;&#10;Description automatically generated">
            <a:extLst>
              <a:ext uri="{FF2B5EF4-FFF2-40B4-BE49-F238E27FC236}">
                <a16:creationId xmlns:a16="http://schemas.microsoft.com/office/drawing/2014/main" id="{9F2721CC-1E19-02D0-12AB-177D43CD1930}"/>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11" name="Rectangle 10">
            <a:extLst>
              <a:ext uri="{FF2B5EF4-FFF2-40B4-BE49-F238E27FC236}">
                <a16:creationId xmlns:a16="http://schemas.microsoft.com/office/drawing/2014/main" id="{817DAA62-D0B5-4C0F-6C86-97BF137F972E}"/>
              </a:ext>
            </a:extLst>
          </p:cNvPr>
          <p:cNvSpPr/>
          <p:nvPr userDrawn="1"/>
        </p:nvSpPr>
        <p:spPr>
          <a:xfrm flipH="1">
            <a:off x="-10888" y="-7068"/>
            <a:ext cx="12192002" cy="6847231"/>
          </a:xfrm>
          <a:prstGeom prst="rect">
            <a:avLst/>
          </a:prstGeom>
          <a:gradFill flip="none" rotWithShape="1">
            <a:gsLst>
              <a:gs pos="60000">
                <a:srgbClr val="92278E">
                  <a:alpha val="30000"/>
                </a:srgbClr>
              </a:gs>
              <a:gs pos="79000">
                <a:srgbClr val="3B4598">
                  <a:alpha val="30000"/>
                </a:srgbClr>
              </a:gs>
              <a:gs pos="100000">
                <a:srgbClr val="42ABE3">
                  <a:alpha val="30000"/>
                </a:srgbClr>
              </a:gs>
              <a:gs pos="0">
                <a:srgbClr val="57B535">
                  <a:alpha val="30000"/>
                </a:srgbClr>
              </a:gs>
              <a:gs pos="20000">
                <a:srgbClr val="F9ED4E">
                  <a:alpha val="30000"/>
                </a:srgbClr>
              </a:gs>
              <a:gs pos="40000">
                <a:srgbClr val="ED3F7B">
                  <a:alpha val="30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5">
            <a:extLst>
              <a:ext uri="{FF2B5EF4-FFF2-40B4-BE49-F238E27FC236}">
                <a16:creationId xmlns:a16="http://schemas.microsoft.com/office/drawing/2014/main" id="{B08C33F8-2AFF-CCA6-E9D6-F874CEB6748D}"/>
              </a:ext>
            </a:extLst>
          </p:cNvPr>
          <p:cNvSpPr/>
          <p:nvPr userDrawn="1"/>
        </p:nvSpPr>
        <p:spPr>
          <a:xfrm>
            <a:off x="-10888" y="5484135"/>
            <a:ext cx="10638455" cy="1105671"/>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6">
            <a:extLst>
              <a:ext uri="{FF2B5EF4-FFF2-40B4-BE49-F238E27FC236}">
                <a16:creationId xmlns:a16="http://schemas.microsoft.com/office/drawing/2014/main" id="{FC8399F6-723D-757C-D785-EED1713D673D}"/>
              </a:ext>
            </a:extLst>
          </p:cNvPr>
          <p:cNvSpPr/>
          <p:nvPr userDrawn="1"/>
        </p:nvSpPr>
        <p:spPr>
          <a:xfrm rot="10800000">
            <a:off x="7598228" y="1373865"/>
            <a:ext cx="4611240" cy="695119"/>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D90DE1-A6CC-8367-B748-D0A5ADDFCB3C}"/>
              </a:ext>
            </a:extLst>
          </p:cNvPr>
          <p:cNvSpPr>
            <a:spLocks noGrp="1"/>
          </p:cNvSpPr>
          <p:nvPr>
            <p:ph type="ctrTitle" hasCustomPrompt="1"/>
          </p:nvPr>
        </p:nvSpPr>
        <p:spPr>
          <a:xfrm>
            <a:off x="1772273" y="5661773"/>
            <a:ext cx="7072132" cy="750393"/>
          </a:xfrm>
          <a:prstGeom prst="rect">
            <a:avLst/>
          </a:prstGeom>
        </p:spPr>
        <p:txBody>
          <a:bodyPr anchor="b"/>
          <a:lstStyle>
            <a:lvl1pPr algn="ctr">
              <a:defRPr sz="3200" b="1" i="0">
                <a:solidFill>
                  <a:srgbClr val="92278F"/>
                </a:solidFill>
                <a:latin typeface="Open Sans ExtraBold" pitchFamily="2" charset="0"/>
                <a:ea typeface="Open Sans ExtraBold" pitchFamily="2" charset="0"/>
                <a:cs typeface="Open Sans ExtraBold" pitchFamily="2" charset="0"/>
              </a:defRPr>
            </a:lvl1pPr>
          </a:lstStyle>
          <a:p>
            <a:r>
              <a:rPr lang="en-US"/>
              <a:t>INTRO / TITLE / MAIN HEADER</a:t>
            </a:r>
          </a:p>
        </p:txBody>
      </p:sp>
      <p:sp>
        <p:nvSpPr>
          <p:cNvPr id="3" name="Subtitle 2">
            <a:extLst>
              <a:ext uri="{FF2B5EF4-FFF2-40B4-BE49-F238E27FC236}">
                <a16:creationId xmlns:a16="http://schemas.microsoft.com/office/drawing/2014/main" id="{9B36C936-8CD2-757F-DA90-A4E0320CC9DC}"/>
              </a:ext>
            </a:extLst>
          </p:cNvPr>
          <p:cNvSpPr>
            <a:spLocks noGrp="1"/>
          </p:cNvSpPr>
          <p:nvPr>
            <p:ph type="subTitle" idx="1" hasCustomPrompt="1"/>
          </p:nvPr>
        </p:nvSpPr>
        <p:spPr>
          <a:xfrm>
            <a:off x="7858074" y="1572412"/>
            <a:ext cx="4340507" cy="372297"/>
          </a:xfrm>
          <a:prstGeom prst="rect">
            <a:avLst/>
          </a:prstGeom>
        </p:spPr>
        <p:txBody>
          <a:bodyPr/>
          <a:lstStyle>
            <a:lvl1pPr marL="0" indent="0" algn="ctr">
              <a:buNone/>
              <a:defRPr sz="2400">
                <a:solidFill>
                  <a:srgbClr val="92278F"/>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NAME(S)</a:t>
            </a:r>
          </a:p>
        </p:txBody>
      </p:sp>
      <p:sp>
        <p:nvSpPr>
          <p:cNvPr id="7" name="TextBox 6">
            <a:extLst>
              <a:ext uri="{FF2B5EF4-FFF2-40B4-BE49-F238E27FC236}">
                <a16:creationId xmlns:a16="http://schemas.microsoft.com/office/drawing/2014/main" id="{BFF26615-DB6F-FAD6-176D-48507C15FF32}"/>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8" name="Picture 7">
            <a:extLst>
              <a:ext uri="{FF2B5EF4-FFF2-40B4-BE49-F238E27FC236}">
                <a16:creationId xmlns:a16="http://schemas.microsoft.com/office/drawing/2014/main" id="{2559E453-23A0-A7DA-1FBA-D1CDDDF9D668}"/>
              </a:ext>
            </a:extLst>
          </p:cNvPr>
          <p:cNvPicPr>
            <a:picLocks noChangeAspect="1"/>
          </p:cNvPicPr>
          <p:nvPr userDrawn="1"/>
        </p:nvPicPr>
        <p:blipFill>
          <a:blip r:embed="rId3"/>
          <a:srcRect/>
          <a:stretch/>
        </p:blipFill>
        <p:spPr>
          <a:xfrm>
            <a:off x="9564073" y="5443032"/>
            <a:ext cx="1204541" cy="1204541"/>
          </a:xfrm>
          <a:prstGeom prst="rect">
            <a:avLst/>
          </a:prstGeom>
          <a:effectLst>
            <a:glow rad="25400">
              <a:schemeClr val="bg1"/>
            </a:glow>
          </a:effectLst>
        </p:spPr>
      </p:pic>
    </p:spTree>
    <p:extLst>
      <p:ext uri="{BB962C8B-B14F-4D97-AF65-F5344CB8AC3E}">
        <p14:creationId xmlns:p14="http://schemas.microsoft.com/office/powerpoint/2010/main" val="197213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t 4 Content">
    <p:spTree>
      <p:nvGrpSpPr>
        <p:cNvPr id="1" name=""/>
        <p:cNvGrpSpPr/>
        <p:nvPr/>
      </p:nvGrpSpPr>
      <p:grpSpPr>
        <a:xfrm>
          <a:off x="0" y="0"/>
          <a:ext cx="0" cy="0"/>
          <a:chOff x="0" y="0"/>
          <a:chExt cx="0" cy="0"/>
        </a:xfrm>
      </p:grpSpPr>
      <p:pic>
        <p:nvPicPr>
          <p:cNvPr id="7" name="Picture 6" descr="A bridge over a river with a city in the background&#10;&#10;Description automatically generated">
            <a:extLst>
              <a:ext uri="{FF2B5EF4-FFF2-40B4-BE49-F238E27FC236}">
                <a16:creationId xmlns:a16="http://schemas.microsoft.com/office/drawing/2014/main" id="{92FB82A4-94BC-CCB5-0A2A-80B5BCF3AF1B}"/>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6" name="Rectangle 5">
            <a:extLst>
              <a:ext uri="{FF2B5EF4-FFF2-40B4-BE49-F238E27FC236}">
                <a16:creationId xmlns:a16="http://schemas.microsoft.com/office/drawing/2014/main" id="{68014463-06C5-05A8-CDC8-7282F06A0D6A}"/>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1882741"/>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3787407"/>
            <a:ext cx="3276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2" name="Content Placeholder 2">
            <a:extLst>
              <a:ext uri="{FF2B5EF4-FFF2-40B4-BE49-F238E27FC236}">
                <a16:creationId xmlns:a16="http://schemas.microsoft.com/office/drawing/2014/main" id="{A41EBA4F-8F72-54E5-2B09-EA908F62E363}"/>
              </a:ext>
            </a:extLst>
          </p:cNvPr>
          <p:cNvSpPr>
            <a:spLocks noGrp="1"/>
          </p:cNvSpPr>
          <p:nvPr>
            <p:ph sz="half" idx="11" hasCustomPrompt="1"/>
          </p:nvPr>
        </p:nvSpPr>
        <p:spPr>
          <a:xfrm>
            <a:off x="4457700" y="3796372"/>
            <a:ext cx="3276600" cy="2518929"/>
          </a:xfrm>
        </p:spPr>
        <p:txBody>
          <a:bodyPr/>
          <a:lstStyle/>
          <a:p>
            <a:pPr lvl="0"/>
            <a:r>
              <a:rPr lang="en-US"/>
              <a:t>Click to add image</a:t>
            </a:r>
          </a:p>
        </p:txBody>
      </p:sp>
      <p:sp>
        <p:nvSpPr>
          <p:cNvPr id="5" name="Content Placeholder 2">
            <a:extLst>
              <a:ext uri="{FF2B5EF4-FFF2-40B4-BE49-F238E27FC236}">
                <a16:creationId xmlns:a16="http://schemas.microsoft.com/office/drawing/2014/main" id="{43954507-0802-5324-53E2-350830C17D5A}"/>
              </a:ext>
            </a:extLst>
          </p:cNvPr>
          <p:cNvSpPr>
            <a:spLocks noGrp="1"/>
          </p:cNvSpPr>
          <p:nvPr>
            <p:ph sz="half" idx="12" hasCustomPrompt="1"/>
          </p:nvPr>
        </p:nvSpPr>
        <p:spPr>
          <a:xfrm>
            <a:off x="8072719" y="3796372"/>
            <a:ext cx="3276600" cy="2518929"/>
          </a:xfrm>
        </p:spPr>
        <p:txBody>
          <a:bodyPr/>
          <a:lstStyle/>
          <a:p>
            <a:pPr lvl="0"/>
            <a:r>
              <a:rPr lang="en-US"/>
              <a:t>Click to add image</a:t>
            </a:r>
          </a:p>
        </p:txBody>
      </p:sp>
      <p:sp>
        <p:nvSpPr>
          <p:cNvPr id="10" name="TextBox 9">
            <a:extLst>
              <a:ext uri="{FF2B5EF4-FFF2-40B4-BE49-F238E27FC236}">
                <a16:creationId xmlns:a16="http://schemas.microsoft.com/office/drawing/2014/main" id="{B2D4C8BA-9F9F-4125-56AB-E5717EE68423}"/>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9" name="Picture 8">
            <a:extLst>
              <a:ext uri="{FF2B5EF4-FFF2-40B4-BE49-F238E27FC236}">
                <a16:creationId xmlns:a16="http://schemas.microsoft.com/office/drawing/2014/main" id="{4F3388AA-DC7E-81CC-D024-603E98D89ED2}"/>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43584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Content">
    <p:spTree>
      <p:nvGrpSpPr>
        <p:cNvPr id="1" name=""/>
        <p:cNvGrpSpPr/>
        <p:nvPr/>
      </p:nvGrpSpPr>
      <p:grpSpPr>
        <a:xfrm>
          <a:off x="0" y="0"/>
          <a:ext cx="0" cy="0"/>
          <a:chOff x="0" y="0"/>
          <a:chExt cx="0" cy="0"/>
        </a:xfrm>
      </p:grpSpPr>
      <p:pic>
        <p:nvPicPr>
          <p:cNvPr id="6" name="Picture 5" descr="A bridge over a river with a city in the background&#10;&#10;Description automatically generated">
            <a:extLst>
              <a:ext uri="{FF2B5EF4-FFF2-40B4-BE49-F238E27FC236}">
                <a16:creationId xmlns:a16="http://schemas.microsoft.com/office/drawing/2014/main" id="{E9EBFE9B-10E2-151D-A1CF-FA73AEB9B16D}"/>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5" name="Rectangle 4">
            <a:extLst>
              <a:ext uri="{FF2B5EF4-FFF2-40B4-BE49-F238E27FC236}">
                <a16:creationId xmlns:a16="http://schemas.microsoft.com/office/drawing/2014/main" id="{388BB3B2-6CFE-455E-9EC4-81A5573E776D}"/>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BD0F15A2-3D4C-5C40-1658-9801E3A6BFBA}"/>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503278"/>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3505200" y="1925966"/>
            <a:ext cx="5181600" cy="4367257"/>
          </a:xfrm>
        </p:spPr>
        <p:txBody>
          <a:bodyPr/>
          <a:lstStyle/>
          <a:p>
            <a:pPr lvl="0"/>
            <a:r>
              <a:rPr lang="en-US"/>
              <a:t>Click to edit text</a:t>
            </a:r>
          </a:p>
        </p:txBody>
      </p:sp>
      <p:sp>
        <p:nvSpPr>
          <p:cNvPr id="14" name="Content Placeholder 2">
            <a:extLst>
              <a:ext uri="{FF2B5EF4-FFF2-40B4-BE49-F238E27FC236}">
                <a16:creationId xmlns:a16="http://schemas.microsoft.com/office/drawing/2014/main" id="{1742ADE3-BD95-9FBD-C4AA-398B29EDE8CE}"/>
              </a:ext>
            </a:extLst>
          </p:cNvPr>
          <p:cNvSpPr>
            <a:spLocks noGrp="1"/>
          </p:cNvSpPr>
          <p:nvPr>
            <p:ph sz="half" idx="10" hasCustomPrompt="1"/>
          </p:nvPr>
        </p:nvSpPr>
        <p:spPr>
          <a:xfrm>
            <a:off x="838200" y="1925967"/>
            <a:ext cx="2570148" cy="2136341"/>
          </a:xfrm>
        </p:spPr>
        <p:txBody>
          <a:bodyPr/>
          <a:lstStyle/>
          <a:p>
            <a:pPr lvl="0"/>
            <a:r>
              <a:rPr lang="en-US"/>
              <a:t>Click to add image</a:t>
            </a:r>
          </a:p>
        </p:txBody>
      </p:sp>
      <p:sp>
        <p:nvSpPr>
          <p:cNvPr id="16" name="Content Placeholder 2">
            <a:extLst>
              <a:ext uri="{FF2B5EF4-FFF2-40B4-BE49-F238E27FC236}">
                <a16:creationId xmlns:a16="http://schemas.microsoft.com/office/drawing/2014/main" id="{349FDC43-AF17-73FD-3372-89B0479FC899}"/>
              </a:ext>
            </a:extLst>
          </p:cNvPr>
          <p:cNvSpPr>
            <a:spLocks noGrp="1"/>
          </p:cNvSpPr>
          <p:nvPr>
            <p:ph sz="half" idx="11" hasCustomPrompt="1"/>
          </p:nvPr>
        </p:nvSpPr>
        <p:spPr>
          <a:xfrm>
            <a:off x="838200" y="4156883"/>
            <a:ext cx="2570148" cy="2136341"/>
          </a:xfrm>
        </p:spPr>
        <p:txBody>
          <a:bodyPr/>
          <a:lstStyle/>
          <a:p>
            <a:pPr lvl="0"/>
            <a:r>
              <a:rPr lang="en-US"/>
              <a:t>Click to add image</a:t>
            </a:r>
          </a:p>
        </p:txBody>
      </p:sp>
      <p:sp>
        <p:nvSpPr>
          <p:cNvPr id="17" name="Content Placeholder 2">
            <a:extLst>
              <a:ext uri="{FF2B5EF4-FFF2-40B4-BE49-F238E27FC236}">
                <a16:creationId xmlns:a16="http://schemas.microsoft.com/office/drawing/2014/main" id="{8F39427C-BDDB-910D-15D2-A20CE3DE1C74}"/>
              </a:ext>
            </a:extLst>
          </p:cNvPr>
          <p:cNvSpPr>
            <a:spLocks noGrp="1"/>
          </p:cNvSpPr>
          <p:nvPr>
            <p:ph sz="half" idx="12" hasCustomPrompt="1"/>
          </p:nvPr>
        </p:nvSpPr>
        <p:spPr>
          <a:xfrm>
            <a:off x="8780928" y="1925967"/>
            <a:ext cx="2570148" cy="2136341"/>
          </a:xfrm>
        </p:spPr>
        <p:txBody>
          <a:bodyPr/>
          <a:lstStyle/>
          <a:p>
            <a:pPr lvl="0"/>
            <a:r>
              <a:rPr lang="en-US"/>
              <a:t>Click to add image</a:t>
            </a:r>
          </a:p>
        </p:txBody>
      </p:sp>
      <p:sp>
        <p:nvSpPr>
          <p:cNvPr id="18" name="Content Placeholder 2">
            <a:extLst>
              <a:ext uri="{FF2B5EF4-FFF2-40B4-BE49-F238E27FC236}">
                <a16:creationId xmlns:a16="http://schemas.microsoft.com/office/drawing/2014/main" id="{B80EDAD4-5E86-1867-1B20-092B2F7776C0}"/>
              </a:ext>
            </a:extLst>
          </p:cNvPr>
          <p:cNvSpPr>
            <a:spLocks noGrp="1"/>
          </p:cNvSpPr>
          <p:nvPr>
            <p:ph sz="half" idx="13" hasCustomPrompt="1"/>
          </p:nvPr>
        </p:nvSpPr>
        <p:spPr>
          <a:xfrm>
            <a:off x="8780928" y="4156883"/>
            <a:ext cx="2570148" cy="2136341"/>
          </a:xfrm>
        </p:spPr>
        <p:txBody>
          <a:bodyPr/>
          <a:lstStyle/>
          <a:p>
            <a:pPr lvl="0"/>
            <a:r>
              <a:rPr lang="en-US"/>
              <a:t>Click to add image</a:t>
            </a:r>
          </a:p>
        </p:txBody>
      </p:sp>
      <p:sp>
        <p:nvSpPr>
          <p:cNvPr id="8" name="TextBox 7">
            <a:extLst>
              <a:ext uri="{FF2B5EF4-FFF2-40B4-BE49-F238E27FC236}">
                <a16:creationId xmlns:a16="http://schemas.microsoft.com/office/drawing/2014/main" id="{81F9C361-4AE5-E70D-E365-D1049F74CBF2}"/>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7" name="Picture 6">
            <a:extLst>
              <a:ext uri="{FF2B5EF4-FFF2-40B4-BE49-F238E27FC236}">
                <a16:creationId xmlns:a16="http://schemas.microsoft.com/office/drawing/2014/main" id="{3468ABC5-D7A5-038A-5D1A-268CF3B754CD}"/>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3619994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x2 Content">
    <p:spTree>
      <p:nvGrpSpPr>
        <p:cNvPr id="1" name=""/>
        <p:cNvGrpSpPr/>
        <p:nvPr/>
      </p:nvGrpSpPr>
      <p:grpSpPr>
        <a:xfrm>
          <a:off x="0" y="0"/>
          <a:ext cx="0" cy="0"/>
          <a:chOff x="0" y="0"/>
          <a:chExt cx="0" cy="0"/>
        </a:xfrm>
      </p:grpSpPr>
      <p:pic>
        <p:nvPicPr>
          <p:cNvPr id="7" name="Picture 6" descr="A bridge over a river with a city in the background&#10;&#10;Description automatically generated">
            <a:extLst>
              <a:ext uri="{FF2B5EF4-FFF2-40B4-BE49-F238E27FC236}">
                <a16:creationId xmlns:a16="http://schemas.microsoft.com/office/drawing/2014/main" id="{8DC6E986-15AA-F45C-F9D0-1B40550603B0}"/>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6" name="Rectangle 5">
            <a:extLst>
              <a:ext uri="{FF2B5EF4-FFF2-40B4-BE49-F238E27FC236}">
                <a16:creationId xmlns:a16="http://schemas.microsoft.com/office/drawing/2014/main" id="{C21C1588-76BC-4446-154A-59321B4FA8C7}"/>
              </a:ext>
            </a:extLst>
          </p:cNvPr>
          <p:cNvSpPr/>
          <p:nvPr userDrawn="1"/>
        </p:nvSpPr>
        <p:spPr>
          <a:xfrm>
            <a:off x="376191" y="406153"/>
            <a:ext cx="11439618" cy="6045694"/>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BD0F15A2-3D4C-5C40-1658-9801E3A6BFBA}"/>
              </a:ext>
            </a:extLst>
          </p:cNvPr>
          <p:cNvPicPr>
            <a:picLocks noChangeAspect="1"/>
          </p:cNvPicPr>
          <p:nvPr userDrawn="1"/>
        </p:nvPicPr>
        <p:blipFill rotWithShape="1">
          <a:blip r:embed="rId3"/>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503278"/>
            <a:ext cx="10515600" cy="1325563"/>
          </a:xfrm>
        </p:spPr>
        <p:txBody>
          <a:bodyPr>
            <a:normAutofit/>
          </a:bodyPr>
          <a:lstStyle>
            <a:lvl1pPr>
              <a:defRPr sz="5400" b="1" i="0">
                <a:latin typeface="Open Sans ExtraBold" pitchFamily="2" charset="0"/>
                <a:ea typeface="Open Sans ExtraBold" pitchFamily="2" charset="0"/>
                <a:cs typeface="Open Sans ExtraBold" pitchFamily="2" charset="0"/>
              </a:defRPr>
            </a:lvl1pPr>
          </a:lstStyle>
          <a:p>
            <a:r>
              <a:rPr lang="en-US"/>
              <a:t>Click to add title</a:t>
            </a:r>
          </a:p>
        </p:txBody>
      </p:sp>
      <p:sp>
        <p:nvSpPr>
          <p:cNvPr id="14" name="Content Placeholder 2">
            <a:extLst>
              <a:ext uri="{FF2B5EF4-FFF2-40B4-BE49-F238E27FC236}">
                <a16:creationId xmlns:a16="http://schemas.microsoft.com/office/drawing/2014/main" id="{1742ADE3-BD95-9FBD-C4AA-398B29EDE8CE}"/>
              </a:ext>
            </a:extLst>
          </p:cNvPr>
          <p:cNvSpPr>
            <a:spLocks noGrp="1"/>
          </p:cNvSpPr>
          <p:nvPr>
            <p:ph sz="half" idx="10" hasCustomPrompt="1"/>
          </p:nvPr>
        </p:nvSpPr>
        <p:spPr>
          <a:xfrm>
            <a:off x="4810926" y="1925967"/>
            <a:ext cx="2570148" cy="2136341"/>
          </a:xfrm>
        </p:spPr>
        <p:txBody>
          <a:bodyPr/>
          <a:lstStyle/>
          <a:p>
            <a:pPr lvl="0"/>
            <a:r>
              <a:rPr lang="en-US"/>
              <a:t>Click to add image</a:t>
            </a:r>
          </a:p>
        </p:txBody>
      </p:sp>
      <p:sp>
        <p:nvSpPr>
          <p:cNvPr id="16" name="Content Placeholder 2">
            <a:extLst>
              <a:ext uri="{FF2B5EF4-FFF2-40B4-BE49-F238E27FC236}">
                <a16:creationId xmlns:a16="http://schemas.microsoft.com/office/drawing/2014/main" id="{349FDC43-AF17-73FD-3372-89B0479FC899}"/>
              </a:ext>
            </a:extLst>
          </p:cNvPr>
          <p:cNvSpPr>
            <a:spLocks noGrp="1"/>
          </p:cNvSpPr>
          <p:nvPr>
            <p:ph sz="half" idx="11" hasCustomPrompt="1"/>
          </p:nvPr>
        </p:nvSpPr>
        <p:spPr>
          <a:xfrm>
            <a:off x="4810926" y="4156883"/>
            <a:ext cx="2570148" cy="2136341"/>
          </a:xfrm>
        </p:spPr>
        <p:txBody>
          <a:bodyPr/>
          <a:lstStyle/>
          <a:p>
            <a:pPr lvl="0"/>
            <a:r>
              <a:rPr lang="en-US"/>
              <a:t>Click to add image</a:t>
            </a:r>
          </a:p>
        </p:txBody>
      </p:sp>
      <p:sp>
        <p:nvSpPr>
          <p:cNvPr id="4" name="Content Placeholder 2">
            <a:extLst>
              <a:ext uri="{FF2B5EF4-FFF2-40B4-BE49-F238E27FC236}">
                <a16:creationId xmlns:a16="http://schemas.microsoft.com/office/drawing/2014/main" id="{0D9C8F19-5607-4444-B661-DCA403F0D17B}"/>
              </a:ext>
            </a:extLst>
          </p:cNvPr>
          <p:cNvSpPr>
            <a:spLocks noGrp="1"/>
          </p:cNvSpPr>
          <p:nvPr>
            <p:ph sz="half" idx="12" hasCustomPrompt="1"/>
          </p:nvPr>
        </p:nvSpPr>
        <p:spPr>
          <a:xfrm>
            <a:off x="839957" y="1925966"/>
            <a:ext cx="3785831" cy="4367257"/>
          </a:xfrm>
        </p:spPr>
        <p:txBody>
          <a:bodyPr/>
          <a:lstStyle/>
          <a:p>
            <a:pPr lvl="0"/>
            <a:r>
              <a:rPr lang="en-US"/>
              <a:t>Click to edit text</a:t>
            </a:r>
          </a:p>
        </p:txBody>
      </p:sp>
      <p:sp>
        <p:nvSpPr>
          <p:cNvPr id="5" name="Content Placeholder 2">
            <a:extLst>
              <a:ext uri="{FF2B5EF4-FFF2-40B4-BE49-F238E27FC236}">
                <a16:creationId xmlns:a16="http://schemas.microsoft.com/office/drawing/2014/main" id="{1867A41B-FBE9-AB25-80B8-B8EE5D5259ED}"/>
              </a:ext>
            </a:extLst>
          </p:cNvPr>
          <p:cNvSpPr>
            <a:spLocks noGrp="1"/>
          </p:cNvSpPr>
          <p:nvPr>
            <p:ph sz="half" idx="13" hasCustomPrompt="1"/>
          </p:nvPr>
        </p:nvSpPr>
        <p:spPr>
          <a:xfrm>
            <a:off x="7566213" y="1908037"/>
            <a:ext cx="3787278" cy="4367257"/>
          </a:xfrm>
        </p:spPr>
        <p:txBody>
          <a:bodyPr/>
          <a:lstStyle/>
          <a:p>
            <a:pPr lvl="0"/>
            <a:r>
              <a:rPr lang="en-US"/>
              <a:t>Click to edit text</a:t>
            </a:r>
          </a:p>
        </p:txBody>
      </p:sp>
      <p:sp>
        <p:nvSpPr>
          <p:cNvPr id="9" name="TextBox 8">
            <a:extLst>
              <a:ext uri="{FF2B5EF4-FFF2-40B4-BE49-F238E27FC236}">
                <a16:creationId xmlns:a16="http://schemas.microsoft.com/office/drawing/2014/main" id="{CAE236EC-54D2-016C-5FBD-D2108A0061C3}"/>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8" name="Picture 7">
            <a:extLst>
              <a:ext uri="{FF2B5EF4-FFF2-40B4-BE49-F238E27FC236}">
                <a16:creationId xmlns:a16="http://schemas.microsoft.com/office/drawing/2014/main" id="{628A314E-8219-1125-5E2A-3758F880FB4C}"/>
              </a:ext>
            </a:extLst>
          </p:cNvPr>
          <p:cNvPicPr>
            <a:picLocks noChangeAspect="1"/>
          </p:cNvPicPr>
          <p:nvPr userDrawn="1"/>
        </p:nvPicPr>
        <p:blipFill>
          <a:blip r:embed="rId4"/>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10555582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5" name="Picture 4" descr="A bridge over a river with a city in the background&#10;&#10;Description automatically generated">
            <a:extLst>
              <a:ext uri="{FF2B5EF4-FFF2-40B4-BE49-F238E27FC236}">
                <a16:creationId xmlns:a16="http://schemas.microsoft.com/office/drawing/2014/main" id="{91EF8062-616A-17F5-F63B-8140F8440703}"/>
              </a:ext>
            </a:extLst>
          </p:cNvPr>
          <p:cNvPicPr>
            <a:picLocks noChangeAspect="1"/>
          </p:cNvPicPr>
          <p:nvPr userDrawn="1"/>
        </p:nvPicPr>
        <p:blipFill rotWithShape="1">
          <a:blip r:embed="rId2"/>
          <a:srcRect t="7812" b="7812"/>
          <a:stretch/>
        </p:blipFill>
        <p:spPr>
          <a:xfrm>
            <a:off x="4" y="0"/>
            <a:ext cx="12191996" cy="6858000"/>
          </a:xfrm>
          <a:prstGeom prst="rect">
            <a:avLst/>
          </a:prstGeom>
        </p:spPr>
      </p:pic>
      <p:sp>
        <p:nvSpPr>
          <p:cNvPr id="9" name="Rectangle 8">
            <a:extLst>
              <a:ext uri="{FF2B5EF4-FFF2-40B4-BE49-F238E27FC236}">
                <a16:creationId xmlns:a16="http://schemas.microsoft.com/office/drawing/2014/main" id="{04BDA631-EFEC-AC16-AB22-B57A1754E79C}"/>
              </a:ext>
            </a:extLst>
          </p:cNvPr>
          <p:cNvSpPr/>
          <p:nvPr userDrawn="1"/>
        </p:nvSpPr>
        <p:spPr>
          <a:xfrm flipH="1">
            <a:off x="-10888" y="-7068"/>
            <a:ext cx="12192002" cy="6847231"/>
          </a:xfrm>
          <a:prstGeom prst="rect">
            <a:avLst/>
          </a:prstGeom>
          <a:gradFill flip="none" rotWithShape="1">
            <a:gsLst>
              <a:gs pos="60000">
                <a:srgbClr val="92278E">
                  <a:alpha val="30000"/>
                </a:srgbClr>
              </a:gs>
              <a:gs pos="79000">
                <a:srgbClr val="3B4598">
                  <a:alpha val="30000"/>
                </a:srgbClr>
              </a:gs>
              <a:gs pos="100000">
                <a:srgbClr val="42ABE3">
                  <a:alpha val="30000"/>
                </a:srgbClr>
              </a:gs>
              <a:gs pos="0">
                <a:srgbClr val="57B535">
                  <a:alpha val="30000"/>
                </a:srgbClr>
              </a:gs>
              <a:gs pos="20000">
                <a:srgbClr val="F9ED4E">
                  <a:alpha val="30000"/>
                </a:srgbClr>
              </a:gs>
              <a:gs pos="40000">
                <a:srgbClr val="ED3F7B">
                  <a:alpha val="30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6">
            <a:extLst>
              <a:ext uri="{FF2B5EF4-FFF2-40B4-BE49-F238E27FC236}">
                <a16:creationId xmlns:a16="http://schemas.microsoft.com/office/drawing/2014/main" id="{FC8399F6-723D-757C-D785-EED1713D673D}"/>
              </a:ext>
            </a:extLst>
          </p:cNvPr>
          <p:cNvSpPr/>
          <p:nvPr userDrawn="1"/>
        </p:nvSpPr>
        <p:spPr>
          <a:xfrm rot="10800000">
            <a:off x="7589493" y="721584"/>
            <a:ext cx="4611240" cy="1596301"/>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B36C936-8CD2-757F-DA90-A4E0320CC9DC}"/>
              </a:ext>
            </a:extLst>
          </p:cNvPr>
          <p:cNvSpPr>
            <a:spLocks noGrp="1"/>
          </p:cNvSpPr>
          <p:nvPr>
            <p:ph type="subTitle" idx="1" hasCustomPrompt="1"/>
          </p:nvPr>
        </p:nvSpPr>
        <p:spPr>
          <a:xfrm>
            <a:off x="8341708" y="797970"/>
            <a:ext cx="3867760" cy="372297"/>
          </a:xfrm>
          <a:prstGeom prst="rect">
            <a:avLst/>
          </a:prstGeom>
        </p:spPr>
        <p:txBody>
          <a:bodyPr/>
          <a:lstStyle>
            <a:lvl1pPr marL="0" indent="0" algn="ctr">
              <a:buNone/>
              <a:defRPr sz="2400">
                <a:solidFill>
                  <a:srgbClr val="92278F"/>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Links/Resources/Etc.</a:t>
            </a:r>
          </a:p>
        </p:txBody>
      </p:sp>
      <p:sp>
        <p:nvSpPr>
          <p:cNvPr id="11" name="Pentagon 5">
            <a:extLst>
              <a:ext uri="{FF2B5EF4-FFF2-40B4-BE49-F238E27FC236}">
                <a16:creationId xmlns:a16="http://schemas.microsoft.com/office/drawing/2014/main" id="{B8D7680E-B16A-6B29-6E0F-CF9BEC2B17F7}"/>
              </a:ext>
            </a:extLst>
          </p:cNvPr>
          <p:cNvSpPr/>
          <p:nvPr userDrawn="1"/>
        </p:nvSpPr>
        <p:spPr>
          <a:xfrm>
            <a:off x="-10888" y="5484135"/>
            <a:ext cx="10638455" cy="1105671"/>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2EEE443A-0A4C-AEE3-474B-B3CAFF8EBFAA}"/>
              </a:ext>
            </a:extLst>
          </p:cNvPr>
          <p:cNvSpPr>
            <a:spLocks noGrp="1"/>
          </p:cNvSpPr>
          <p:nvPr>
            <p:ph type="ctrTitle" hasCustomPrompt="1"/>
          </p:nvPr>
        </p:nvSpPr>
        <p:spPr>
          <a:xfrm>
            <a:off x="1772273" y="5661773"/>
            <a:ext cx="7072132" cy="750393"/>
          </a:xfrm>
          <a:prstGeom prst="rect">
            <a:avLst/>
          </a:prstGeom>
        </p:spPr>
        <p:txBody>
          <a:bodyPr anchor="b">
            <a:normAutofit/>
          </a:bodyPr>
          <a:lstStyle>
            <a:lvl1pPr algn="ctr">
              <a:defRPr sz="4400" b="1" i="0">
                <a:solidFill>
                  <a:srgbClr val="92278F"/>
                </a:solidFill>
                <a:latin typeface="Open Sans ExtraBold" pitchFamily="2" charset="0"/>
                <a:ea typeface="Open Sans ExtraBold" pitchFamily="2" charset="0"/>
                <a:cs typeface="Open Sans ExtraBold" pitchFamily="2" charset="0"/>
              </a:defRPr>
            </a:lvl1pPr>
          </a:lstStyle>
          <a:p>
            <a:r>
              <a:rPr lang="en-US"/>
              <a:t>THANK YOU!</a:t>
            </a:r>
          </a:p>
        </p:txBody>
      </p:sp>
      <p:sp>
        <p:nvSpPr>
          <p:cNvPr id="7" name="TextBox 6">
            <a:extLst>
              <a:ext uri="{FF2B5EF4-FFF2-40B4-BE49-F238E27FC236}">
                <a16:creationId xmlns:a16="http://schemas.microsoft.com/office/drawing/2014/main" id="{9CB8FBD9-20A8-57DF-2C85-8B871EB94B56}"/>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8" name="Picture 7">
            <a:extLst>
              <a:ext uri="{FF2B5EF4-FFF2-40B4-BE49-F238E27FC236}">
                <a16:creationId xmlns:a16="http://schemas.microsoft.com/office/drawing/2014/main" id="{CA7B6BE1-387B-0FBF-2E89-3B18D03F5A4E}"/>
              </a:ext>
            </a:extLst>
          </p:cNvPr>
          <p:cNvPicPr>
            <a:picLocks noChangeAspect="1"/>
          </p:cNvPicPr>
          <p:nvPr userDrawn="1"/>
        </p:nvPicPr>
        <p:blipFill>
          <a:blip r:embed="rId3"/>
          <a:srcRect/>
          <a:stretch/>
        </p:blipFill>
        <p:spPr>
          <a:xfrm>
            <a:off x="9564073" y="5443032"/>
            <a:ext cx="1204541" cy="1204541"/>
          </a:xfrm>
          <a:prstGeom prst="rect">
            <a:avLst/>
          </a:prstGeom>
          <a:effectLst>
            <a:glow rad="25400">
              <a:schemeClr val="bg1"/>
            </a:glow>
          </a:effectLst>
        </p:spPr>
      </p:pic>
    </p:spTree>
    <p:extLst>
      <p:ext uri="{BB962C8B-B14F-4D97-AF65-F5344CB8AC3E}">
        <p14:creationId xmlns:p14="http://schemas.microsoft.com/office/powerpoint/2010/main" val="2462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1D600-8DC0-DE40-8B4F-D2E5F50464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9A9705-9AEC-499B-AC4B-EA8636567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7CCEE6-AC30-BD8F-7534-618D90520AF7}"/>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C1C7C82D-5E4F-E3A6-8BA5-7F9528CCE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9AAF32-A87D-7136-2407-4CE5C88ECD76}"/>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2457621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DA77-0F68-FE51-76F9-EF0AA25775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8A1141-7F4A-514D-C37C-4725860111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52ED3-CBB5-EFBF-F472-B5F8D782476E}"/>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5B569665-90CA-ACFE-DB76-15E43709C9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41278-3F73-8513-01BA-59AEEE0770E4}"/>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3676715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EE22-F3FC-8F48-6289-FE4926FCB2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836AE4-373B-A14F-3573-B72CBD7F44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411699-A51A-446F-DD1F-1F18EB2552C0}"/>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2D94D55B-195E-6666-EB70-F6591A7D58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7DE2E-4EEB-42B5-7922-F07BFF14C0AA}"/>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1517416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6FCBC-47EB-B439-EA88-FE8BA4CE3F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A3A651-09CD-530F-9EB5-669502A5BA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4D55FD-53C3-F023-886F-94AB4AA91C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F34E4E-8AE7-C2DA-0F6E-261B7E3E8E37}"/>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6" name="Footer Placeholder 5">
            <a:extLst>
              <a:ext uri="{FF2B5EF4-FFF2-40B4-BE49-F238E27FC236}">
                <a16:creationId xmlns:a16="http://schemas.microsoft.com/office/drawing/2014/main" id="{148D24F5-F56B-82D0-9FA6-E36ECEA588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2D22A2-C416-87DA-C4A3-E6B5DBD4090F}"/>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520928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9747-B3EA-B876-1D5F-F09A7CDA05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42DCA3-77FD-AAA9-C875-F6CB59DEB1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3BF9D0-ABA5-6B91-259F-87A4E4B155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1900F0-0E76-77A9-4DD4-8C88376593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19A9CC-898F-0569-1A78-A886468118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873998-6A8C-54F3-2B80-A857772FE15D}"/>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8" name="Footer Placeholder 7">
            <a:extLst>
              <a:ext uri="{FF2B5EF4-FFF2-40B4-BE49-F238E27FC236}">
                <a16:creationId xmlns:a16="http://schemas.microsoft.com/office/drawing/2014/main" id="{45D7DFE7-1075-B981-120B-01E79098D2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EDE830-EA12-112C-FEB5-54C931CC35E6}"/>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1731055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7644A-700D-7751-AE51-2CEB538E2A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BA78D1-90F7-FDA1-B26C-8BF765057CD1}"/>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4" name="Footer Placeholder 3">
            <a:extLst>
              <a:ext uri="{FF2B5EF4-FFF2-40B4-BE49-F238E27FC236}">
                <a16:creationId xmlns:a16="http://schemas.microsoft.com/office/drawing/2014/main" id="{D57EA2C9-0555-B34F-5B5D-C2F7FCDCBE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43C048-1F96-CC74-047C-A77FDF0EADE5}"/>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2808791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550FC2-FFA9-160F-1C15-34E780487828}"/>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3AE0900-BF21-AF02-85BB-E334C3E8D2DE}"/>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colorful star logo with black background&#10;&#10;Description automatically generated">
            <a:extLst>
              <a:ext uri="{FF2B5EF4-FFF2-40B4-BE49-F238E27FC236}">
                <a16:creationId xmlns:a16="http://schemas.microsoft.com/office/drawing/2014/main" id="{04B7725C-702B-1313-87C6-5F20E6D85F4B}"/>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31" name="Title 30">
            <a:extLst>
              <a:ext uri="{FF2B5EF4-FFF2-40B4-BE49-F238E27FC236}">
                <a16:creationId xmlns:a16="http://schemas.microsoft.com/office/drawing/2014/main" id="{9759B8C1-559D-DF2C-611F-D0EA94C3D597}"/>
              </a:ext>
            </a:extLst>
          </p:cNvPr>
          <p:cNvSpPr>
            <a:spLocks noGrp="1"/>
          </p:cNvSpPr>
          <p:nvPr>
            <p:ph type="title" hasCustomPrompt="1"/>
          </p:nvPr>
        </p:nvSpPr>
        <p:spPr>
          <a:xfrm>
            <a:off x="831850" y="2024023"/>
            <a:ext cx="10515600" cy="1325563"/>
          </a:xfrm>
        </p:spPr>
        <p:txBody>
          <a:bodyPr>
            <a:noAutofit/>
          </a:bodyPr>
          <a:lstStyle>
            <a:lvl1pPr algn="ctr">
              <a:defRPr sz="72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33" name="Text Placeholder 2">
            <a:extLst>
              <a:ext uri="{FF2B5EF4-FFF2-40B4-BE49-F238E27FC236}">
                <a16:creationId xmlns:a16="http://schemas.microsoft.com/office/drawing/2014/main" id="{471E23B4-573A-EC8E-4D69-9D8C243A7163}"/>
              </a:ext>
            </a:extLst>
          </p:cNvPr>
          <p:cNvSpPr>
            <a:spLocks noGrp="1"/>
          </p:cNvSpPr>
          <p:nvPr>
            <p:ph type="body" idx="1" hasCustomPrompt="1"/>
          </p:nvPr>
        </p:nvSpPr>
        <p:spPr>
          <a:xfrm>
            <a:off x="831850" y="3508415"/>
            <a:ext cx="10515600" cy="1500187"/>
          </a:xfrm>
        </p:spPr>
        <p:txBody>
          <a:bodyPr>
            <a:normAutofit/>
          </a:bodyPr>
          <a:lstStyle>
            <a:lvl1pPr marL="0" indent="0" algn="ctr">
              <a:buNone/>
              <a:defRPr sz="3200" b="1" i="0">
                <a:solidFill>
                  <a:schemeClr val="tx1"/>
                </a:solidFill>
                <a:latin typeface="Open Sans SemiBold" pitchFamily="2" charset="0"/>
                <a:ea typeface="Open Sans SemiBold" pitchFamily="2" charset="0"/>
                <a:cs typeface="Open Sans SemiBold"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subtitle</a:t>
            </a:r>
          </a:p>
        </p:txBody>
      </p:sp>
      <p:pic>
        <p:nvPicPr>
          <p:cNvPr id="5" name="Picture 4">
            <a:extLst>
              <a:ext uri="{FF2B5EF4-FFF2-40B4-BE49-F238E27FC236}">
                <a16:creationId xmlns:a16="http://schemas.microsoft.com/office/drawing/2014/main" id="{0F2C6C51-AF1F-5E54-022E-27BB8B88C8E3}"/>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
        <p:nvSpPr>
          <p:cNvPr id="6" name="TextBox 5">
            <a:extLst>
              <a:ext uri="{FF2B5EF4-FFF2-40B4-BE49-F238E27FC236}">
                <a16:creationId xmlns:a16="http://schemas.microsoft.com/office/drawing/2014/main" id="{30FC6559-67FC-6C76-0348-4D30D0367AC0}"/>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spTree>
    <p:extLst>
      <p:ext uri="{BB962C8B-B14F-4D97-AF65-F5344CB8AC3E}">
        <p14:creationId xmlns:p14="http://schemas.microsoft.com/office/powerpoint/2010/main" val="4142277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2F0EC8-D649-C495-0E7F-C5A67425D708}"/>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3" name="Footer Placeholder 2">
            <a:extLst>
              <a:ext uri="{FF2B5EF4-FFF2-40B4-BE49-F238E27FC236}">
                <a16:creationId xmlns:a16="http://schemas.microsoft.com/office/drawing/2014/main" id="{C560F982-BA95-E4AD-1A9B-DEA6C7C862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0526A6-1852-AFCD-D31C-59EF4BDD375F}"/>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4644407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60039-E787-3DA2-54E1-367D1A54DC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8D2605-790F-5887-EA5A-FFD6E71F39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76FED0-E95F-5189-E4E6-A2CF6F76FF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D4A4B7-13BA-4BF9-1878-CA6374455EFE}"/>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6" name="Footer Placeholder 5">
            <a:extLst>
              <a:ext uri="{FF2B5EF4-FFF2-40B4-BE49-F238E27FC236}">
                <a16:creationId xmlns:a16="http://schemas.microsoft.com/office/drawing/2014/main" id="{DB9A8714-03FB-8433-491A-ABA998DCF1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42E852-F329-340F-34E2-B37B12E61B84}"/>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15684515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09F4A-FAB9-C435-0C5D-CB2A93C631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961E23-292A-7021-FD6C-6017CB89EA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10F158-D3B2-7732-864E-9B0774BC4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31AD3C-DAF9-D5E6-CF2E-63CCDDB0965B}"/>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6" name="Footer Placeholder 5">
            <a:extLst>
              <a:ext uri="{FF2B5EF4-FFF2-40B4-BE49-F238E27FC236}">
                <a16:creationId xmlns:a16="http://schemas.microsoft.com/office/drawing/2014/main" id="{9B9CA29D-6C43-A4E2-4BCF-F7D11BC541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6A5715-CA3F-531F-6F21-86EB99878D75}"/>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41791106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FB36D-1A03-E38B-13AB-E6BB32446F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8C1A0A-2DA5-69C2-0CC4-326F4F494A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B5BF9-BCA7-E1BC-728D-9DE59428305A}"/>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C9503EC2-393B-5E4A-6E8B-4A6D64BD8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D71FF-EF28-568C-F559-2ED5FE509EF3}"/>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374079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FCCA0-845F-9B3F-AA29-D786EC14BC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3EB43D-A706-44A0-6385-2F65FA1F6D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C37FC2-ED6F-3132-50F7-81B500E8AFAF}"/>
              </a:ext>
            </a:extLst>
          </p:cNvPr>
          <p:cNvSpPr>
            <a:spLocks noGrp="1"/>
          </p:cNvSpPr>
          <p:nvPr>
            <p:ph type="dt" sz="half" idx="10"/>
          </p:nvPr>
        </p:nvSpPr>
        <p:spPr/>
        <p:txBody>
          <a:body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9C4DE06A-97FF-238E-DFD0-D7FD24003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7B3CC-3372-08F4-E1DD-01A7570F30DC}"/>
              </a:ext>
            </a:extLst>
          </p:cNvPr>
          <p:cNvSpPr>
            <a:spLocks noGrp="1"/>
          </p:cNvSpPr>
          <p:nvPr>
            <p:ph type="sldNum" sz="quarter" idx="12"/>
          </p:nvPr>
        </p:nvSpPr>
        <p:spPr/>
        <p:txBody>
          <a:bodyPr/>
          <a:lstStyle/>
          <a:p>
            <a:fld id="{05116EFA-BF40-2146-A2F7-B25AE8F1C9E1}" type="slidenum">
              <a:rPr lang="en-US" smtClean="0"/>
              <a:t>‹#›</a:t>
            </a:fld>
            <a:endParaRPr lang="en-US"/>
          </a:p>
        </p:txBody>
      </p:sp>
    </p:spTree>
    <p:extLst>
      <p:ext uri="{BB962C8B-B14F-4D97-AF65-F5344CB8AC3E}">
        <p14:creationId xmlns:p14="http://schemas.microsoft.com/office/powerpoint/2010/main" val="113296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7F572F-EEDE-4F5A-E280-9D3A6B95FEB6}"/>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87BEB76-834E-D6F2-3AE3-5469EB877951}"/>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1B4654-3391-DEB6-F905-49151B363DDD}"/>
              </a:ext>
            </a:extLst>
          </p:cNvPr>
          <p:cNvSpPr>
            <a:spLocks noGrp="1"/>
          </p:cNvSpPr>
          <p:nvPr>
            <p:ph type="title" hasCustomPrompt="1"/>
          </p:nvPr>
        </p:nvSpPr>
        <p:spPr>
          <a:xfrm>
            <a:off x="838200" y="510004"/>
            <a:ext cx="10515600" cy="1325563"/>
          </a:xfrm>
        </p:spPr>
        <p:txBody>
          <a:bodyPr>
            <a:no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FDC8CA38-EEAD-E583-739F-2BF4BCC3BDAE}"/>
              </a:ext>
            </a:extLst>
          </p:cNvPr>
          <p:cNvSpPr>
            <a:spLocks noGrp="1"/>
          </p:cNvSpPr>
          <p:nvPr>
            <p:ph idx="1" hasCustomPrompt="1"/>
          </p:nvPr>
        </p:nvSpPr>
        <p:spPr>
          <a:xfrm>
            <a:off x="838200" y="1939417"/>
            <a:ext cx="10515600" cy="4351338"/>
          </a:xfrm>
        </p:spPr>
        <p:txBody>
          <a:bodyPr>
            <a:normAutofit/>
          </a:bodyPr>
          <a:lstStyle>
            <a:lvl1pPr>
              <a:defRPr sz="3200"/>
            </a:lvl1pPr>
          </a:lstStyle>
          <a:p>
            <a:pPr lvl="0"/>
            <a:r>
              <a:rPr lang="en-US"/>
              <a:t>Click to add content</a:t>
            </a:r>
          </a:p>
        </p:txBody>
      </p:sp>
      <p:pic>
        <p:nvPicPr>
          <p:cNvPr id="9" name="Picture 8" descr="A colorful star logo with black background&#10;&#10;Description automatically generated">
            <a:extLst>
              <a:ext uri="{FF2B5EF4-FFF2-40B4-BE49-F238E27FC236}">
                <a16:creationId xmlns:a16="http://schemas.microsoft.com/office/drawing/2014/main" id="{D3CABB2E-E743-3B28-1D24-7E9ABC7CF35D}"/>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11" name="TextBox 10">
            <a:extLst>
              <a:ext uri="{FF2B5EF4-FFF2-40B4-BE49-F238E27FC236}">
                <a16:creationId xmlns:a16="http://schemas.microsoft.com/office/drawing/2014/main" id="{10BAED20-30D3-6539-0398-A494E7B48798}"/>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32F95EFE-7E43-8104-75BE-891F46C4B6BD}"/>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7116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C820D9-359A-2E19-90A5-2D0895ED4922}"/>
              </a:ext>
            </a:extLst>
          </p:cNvPr>
          <p:cNvSpPr/>
          <p:nvPr userDrawn="1"/>
        </p:nvSpPr>
        <p:spPr>
          <a:xfrm flipH="1">
            <a:off x="-11208"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A3D546E-7177-89ED-E302-29148E78A481}"/>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227ADD0A-FF1F-AC1E-3686-D490665FCD5B}"/>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199" y="1888379"/>
            <a:ext cx="679076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edit text</a:t>
            </a:r>
          </a:p>
        </p:txBody>
      </p:sp>
      <p:sp>
        <p:nvSpPr>
          <p:cNvPr id="14" name="Content Placeholder 2">
            <a:extLst>
              <a:ext uri="{FF2B5EF4-FFF2-40B4-BE49-F238E27FC236}">
                <a16:creationId xmlns:a16="http://schemas.microsoft.com/office/drawing/2014/main" id="{F1B377CC-1298-2CDD-1506-C2B50B5CC29A}"/>
              </a:ext>
            </a:extLst>
          </p:cNvPr>
          <p:cNvSpPr>
            <a:spLocks noGrp="1"/>
          </p:cNvSpPr>
          <p:nvPr>
            <p:ph sz="half" idx="10" hasCustomPrompt="1"/>
          </p:nvPr>
        </p:nvSpPr>
        <p:spPr>
          <a:xfrm>
            <a:off x="7873407" y="1897344"/>
            <a:ext cx="348487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add image</a:t>
            </a:r>
          </a:p>
        </p:txBody>
      </p:sp>
      <p:sp>
        <p:nvSpPr>
          <p:cNvPr id="8" name="TextBox 7">
            <a:extLst>
              <a:ext uri="{FF2B5EF4-FFF2-40B4-BE49-F238E27FC236}">
                <a16:creationId xmlns:a16="http://schemas.microsoft.com/office/drawing/2014/main" id="{A87989C1-DDF3-DE65-766F-5719DC41EAE1}"/>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2D50CC46-3D6D-5604-DF8F-45BA4CC790A7}"/>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407574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lt Two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5AC814-A533-EBF8-224D-28D8EAD78640}"/>
              </a:ext>
            </a:extLst>
          </p:cNvPr>
          <p:cNvSpPr/>
          <p:nvPr userDrawn="1"/>
        </p:nvSpPr>
        <p:spPr>
          <a:xfrm flipH="1">
            <a:off x="0"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A3D546E-7177-89ED-E302-29148E78A481}"/>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star logo with black background&#10;&#10;Description automatically generated">
            <a:extLst>
              <a:ext uri="{FF2B5EF4-FFF2-40B4-BE49-F238E27FC236}">
                <a16:creationId xmlns:a16="http://schemas.microsoft.com/office/drawing/2014/main" id="{227ADD0A-FF1F-AC1E-3686-D490665FCD5B}"/>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2" name="Title 1">
            <a:extLst>
              <a:ext uri="{FF2B5EF4-FFF2-40B4-BE49-F238E27FC236}">
                <a16:creationId xmlns:a16="http://schemas.microsoft.com/office/drawing/2014/main" id="{E160829C-43E8-B7D1-8467-27C6D5CBEB89}"/>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4567517" y="1888379"/>
            <a:ext cx="679076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edit text</a:t>
            </a:r>
          </a:p>
        </p:txBody>
      </p:sp>
      <p:sp>
        <p:nvSpPr>
          <p:cNvPr id="14" name="Content Placeholder 2">
            <a:extLst>
              <a:ext uri="{FF2B5EF4-FFF2-40B4-BE49-F238E27FC236}">
                <a16:creationId xmlns:a16="http://schemas.microsoft.com/office/drawing/2014/main" id="{F1B377CC-1298-2CDD-1506-C2B50B5CC29A}"/>
              </a:ext>
            </a:extLst>
          </p:cNvPr>
          <p:cNvSpPr>
            <a:spLocks noGrp="1"/>
          </p:cNvSpPr>
          <p:nvPr>
            <p:ph sz="half" idx="10" hasCustomPrompt="1"/>
          </p:nvPr>
        </p:nvSpPr>
        <p:spPr>
          <a:xfrm>
            <a:off x="838199" y="1897344"/>
            <a:ext cx="3484875" cy="4351338"/>
          </a:xfrm>
        </p:spPr>
        <p:txBody>
          <a:bodyPr>
            <a:normAutofit/>
          </a:bodyPr>
          <a:lstStyle>
            <a:lvl1pPr>
              <a:defRPr sz="2800" b="0" i="0">
                <a:latin typeface="+mn-lt"/>
                <a:ea typeface="Open Sans Light" pitchFamily="2" charset="0"/>
                <a:cs typeface="Open Sans Light" pitchFamily="2" charset="0"/>
              </a:defRPr>
            </a:lvl1pPr>
          </a:lstStyle>
          <a:p>
            <a:pPr lvl="0"/>
            <a:r>
              <a:rPr lang="en-US"/>
              <a:t>Click to add image</a:t>
            </a:r>
          </a:p>
        </p:txBody>
      </p:sp>
      <p:sp>
        <p:nvSpPr>
          <p:cNvPr id="8" name="TextBox 7">
            <a:extLst>
              <a:ext uri="{FF2B5EF4-FFF2-40B4-BE49-F238E27FC236}">
                <a16:creationId xmlns:a16="http://schemas.microsoft.com/office/drawing/2014/main" id="{A86DC22D-0B17-581C-F2E2-5D0D053FC8AD}"/>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5" name="Picture 4">
            <a:extLst>
              <a:ext uri="{FF2B5EF4-FFF2-40B4-BE49-F238E27FC236}">
                <a16:creationId xmlns:a16="http://schemas.microsoft.com/office/drawing/2014/main" id="{78768161-1FC1-4613-00B0-FA0988E47241}"/>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3074025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3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0B5F32-0152-A1E8-A4D4-C3C2B1C2A669}"/>
              </a:ext>
            </a:extLst>
          </p:cNvPr>
          <p:cNvSpPr/>
          <p:nvPr userDrawn="1"/>
        </p:nvSpPr>
        <p:spPr>
          <a:xfrm flipH="1">
            <a:off x="-11208"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31A5-5900-05F9-B2E1-A8D46FBD361E}"/>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4498210"/>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1882741"/>
            <a:ext cx="4871991" cy="2518929"/>
          </a:xfrm>
        </p:spPr>
        <p:txBody>
          <a:bodyPr/>
          <a:lstStyle/>
          <a:p>
            <a:pPr lvl="0"/>
            <a:r>
              <a:rPr lang="en-US"/>
              <a:t>Click to add image</a:t>
            </a:r>
          </a:p>
        </p:txBody>
      </p:sp>
      <p:sp>
        <p:nvSpPr>
          <p:cNvPr id="4" name="Content Placeholder 3">
            <a:extLst>
              <a:ext uri="{FF2B5EF4-FFF2-40B4-BE49-F238E27FC236}">
                <a16:creationId xmlns:a16="http://schemas.microsoft.com/office/drawing/2014/main" id="{B0DE8D28-1635-A4F8-1AAF-DF77268D0220}"/>
              </a:ext>
            </a:extLst>
          </p:cNvPr>
          <p:cNvSpPr>
            <a:spLocks noGrp="1"/>
          </p:cNvSpPr>
          <p:nvPr>
            <p:ph sz="half" idx="2" hasCustomPrompt="1"/>
          </p:nvPr>
        </p:nvSpPr>
        <p:spPr>
          <a:xfrm>
            <a:off x="6172200" y="1882741"/>
            <a:ext cx="5181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9" name="TextBox 8">
            <a:extLst>
              <a:ext uri="{FF2B5EF4-FFF2-40B4-BE49-F238E27FC236}">
                <a16:creationId xmlns:a16="http://schemas.microsoft.com/office/drawing/2014/main" id="{48FD7B4C-9A59-2132-C404-4086E8B8CBDD}"/>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2" name="Picture 1">
            <a:extLst>
              <a:ext uri="{FF2B5EF4-FFF2-40B4-BE49-F238E27FC236}">
                <a16:creationId xmlns:a16="http://schemas.microsoft.com/office/drawing/2014/main" id="{FF8CC5C2-2B3C-2369-2A0D-1399EB3479FD}"/>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2878714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lt 3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F7C557-84B4-BEC5-9756-82506AE44B57}"/>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31A5-5900-05F9-B2E1-A8D46FBD361E}"/>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1882741"/>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3787407"/>
            <a:ext cx="4871991" cy="2518929"/>
          </a:xfrm>
        </p:spPr>
        <p:txBody>
          <a:bodyPr/>
          <a:lstStyle/>
          <a:p>
            <a:pPr lvl="0"/>
            <a:r>
              <a:rPr lang="en-US"/>
              <a:t>Click to add image</a:t>
            </a:r>
          </a:p>
        </p:txBody>
      </p:sp>
      <p:sp>
        <p:nvSpPr>
          <p:cNvPr id="4" name="Content Placeholder 3">
            <a:extLst>
              <a:ext uri="{FF2B5EF4-FFF2-40B4-BE49-F238E27FC236}">
                <a16:creationId xmlns:a16="http://schemas.microsoft.com/office/drawing/2014/main" id="{B0DE8D28-1635-A4F8-1AAF-DF77268D0220}"/>
              </a:ext>
            </a:extLst>
          </p:cNvPr>
          <p:cNvSpPr>
            <a:spLocks noGrp="1"/>
          </p:cNvSpPr>
          <p:nvPr>
            <p:ph sz="half" idx="2" hasCustomPrompt="1"/>
          </p:nvPr>
        </p:nvSpPr>
        <p:spPr>
          <a:xfrm>
            <a:off x="6172200" y="3787407"/>
            <a:ext cx="5181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9" name="TextBox 8">
            <a:extLst>
              <a:ext uri="{FF2B5EF4-FFF2-40B4-BE49-F238E27FC236}">
                <a16:creationId xmlns:a16="http://schemas.microsoft.com/office/drawing/2014/main" id="{82BC0BF4-B58A-B5DF-5EC1-522385696405}"/>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2" name="Picture 1">
            <a:extLst>
              <a:ext uri="{FF2B5EF4-FFF2-40B4-BE49-F238E27FC236}">
                <a16:creationId xmlns:a16="http://schemas.microsoft.com/office/drawing/2014/main" id="{D529843D-26FB-C7BE-0B2D-3350EBC53284}"/>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2329692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4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C22233-786C-3FAC-5F46-B267EC3D1A5F}"/>
              </a:ext>
            </a:extLst>
          </p:cNvPr>
          <p:cNvSpPr/>
          <p:nvPr userDrawn="1"/>
        </p:nvSpPr>
        <p:spPr>
          <a:xfrm flipH="1">
            <a:off x="-3" y="0"/>
            <a:ext cx="12214415" cy="6858000"/>
          </a:xfrm>
          <a:prstGeom prst="rect">
            <a:avLst/>
          </a:prstGeom>
          <a:gradFill flip="none" rotWithShape="1">
            <a:gsLst>
              <a:gs pos="60000">
                <a:srgbClr val="92278E"/>
              </a:gs>
              <a:gs pos="79000">
                <a:srgbClr val="3B4598"/>
              </a:gs>
              <a:gs pos="100000">
                <a:srgbClr val="42ABE3"/>
              </a:gs>
              <a:gs pos="0">
                <a:srgbClr val="57B535"/>
              </a:gs>
              <a:gs pos="20000">
                <a:srgbClr val="F9ED4E"/>
              </a:gs>
              <a:gs pos="40000">
                <a:srgbClr val="ED3F7B"/>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31A5-5900-05F9-B2E1-A8D46FBD361E}"/>
              </a:ext>
            </a:extLst>
          </p:cNvPr>
          <p:cNvSpPr/>
          <p:nvPr userDrawn="1"/>
        </p:nvSpPr>
        <p:spPr>
          <a:xfrm>
            <a:off x="376191" y="406153"/>
            <a:ext cx="11439618" cy="6045694"/>
          </a:xfrm>
          <a:prstGeom prst="rect">
            <a:avLst/>
          </a:prstGeom>
          <a:solidFill>
            <a:schemeClr val="bg1">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olorful star logo with black background&#10;&#10;Description automatically generated">
            <a:extLst>
              <a:ext uri="{FF2B5EF4-FFF2-40B4-BE49-F238E27FC236}">
                <a16:creationId xmlns:a16="http://schemas.microsoft.com/office/drawing/2014/main" id="{33F615C5-7AC5-8356-5838-13C4621CDF10}"/>
              </a:ext>
            </a:extLst>
          </p:cNvPr>
          <p:cNvPicPr>
            <a:picLocks noChangeAspect="1"/>
          </p:cNvPicPr>
          <p:nvPr userDrawn="1"/>
        </p:nvPicPr>
        <p:blipFill rotWithShape="1">
          <a:blip r:embed="rId2"/>
          <a:srcRect l="22502" r="22624" b="43530"/>
          <a:stretch/>
        </p:blipFill>
        <p:spPr>
          <a:xfrm>
            <a:off x="11433542" y="105999"/>
            <a:ext cx="626710" cy="600307"/>
          </a:xfrm>
          <a:prstGeom prst="rect">
            <a:avLst/>
          </a:prstGeom>
          <a:effectLst>
            <a:glow rad="88900">
              <a:schemeClr val="bg1"/>
            </a:glow>
          </a:effectLst>
        </p:spPr>
      </p:pic>
      <p:sp>
        <p:nvSpPr>
          <p:cNvPr id="8" name="Content Placeholder 2">
            <a:extLst>
              <a:ext uri="{FF2B5EF4-FFF2-40B4-BE49-F238E27FC236}">
                <a16:creationId xmlns:a16="http://schemas.microsoft.com/office/drawing/2014/main" id="{88A4ECDE-A321-424B-E06C-2AC5ED113F28}"/>
              </a:ext>
            </a:extLst>
          </p:cNvPr>
          <p:cNvSpPr>
            <a:spLocks noGrp="1"/>
          </p:cNvSpPr>
          <p:nvPr>
            <p:ph idx="10" hasCustomPrompt="1"/>
          </p:nvPr>
        </p:nvSpPr>
        <p:spPr>
          <a:xfrm>
            <a:off x="838200" y="4495112"/>
            <a:ext cx="10515600" cy="1759156"/>
          </a:xfrm>
        </p:spPr>
        <p:txBody>
          <a:bodyPr/>
          <a:lstStyle/>
          <a:p>
            <a:pPr lvl="0"/>
            <a:r>
              <a:rPr lang="en-US"/>
              <a:t>Click to edit text</a:t>
            </a:r>
          </a:p>
        </p:txBody>
      </p:sp>
      <p:sp>
        <p:nvSpPr>
          <p:cNvPr id="3" name="Content Placeholder 2">
            <a:extLst>
              <a:ext uri="{FF2B5EF4-FFF2-40B4-BE49-F238E27FC236}">
                <a16:creationId xmlns:a16="http://schemas.microsoft.com/office/drawing/2014/main" id="{893BF957-903A-6983-952D-1004CE726934}"/>
              </a:ext>
            </a:extLst>
          </p:cNvPr>
          <p:cNvSpPr>
            <a:spLocks noGrp="1"/>
          </p:cNvSpPr>
          <p:nvPr>
            <p:ph sz="half" idx="1" hasCustomPrompt="1"/>
          </p:nvPr>
        </p:nvSpPr>
        <p:spPr>
          <a:xfrm>
            <a:off x="838200" y="1882741"/>
            <a:ext cx="3276600" cy="2518929"/>
          </a:xfrm>
        </p:spPr>
        <p:txBody>
          <a:bodyPr/>
          <a:lstStyle/>
          <a:p>
            <a:pPr lvl="0"/>
            <a:r>
              <a:rPr lang="en-US"/>
              <a:t>Click to add image</a:t>
            </a:r>
          </a:p>
        </p:txBody>
      </p:sp>
      <p:sp>
        <p:nvSpPr>
          <p:cNvPr id="21" name="Title 1">
            <a:extLst>
              <a:ext uri="{FF2B5EF4-FFF2-40B4-BE49-F238E27FC236}">
                <a16:creationId xmlns:a16="http://schemas.microsoft.com/office/drawing/2014/main" id="{51CEA2A0-D792-7A8B-96C4-11F62B54DF06}"/>
              </a:ext>
            </a:extLst>
          </p:cNvPr>
          <p:cNvSpPr>
            <a:spLocks noGrp="1"/>
          </p:cNvSpPr>
          <p:nvPr>
            <p:ph type="title" hasCustomPrompt="1"/>
          </p:nvPr>
        </p:nvSpPr>
        <p:spPr>
          <a:xfrm>
            <a:off x="838200" y="481666"/>
            <a:ext cx="10515600" cy="1325563"/>
          </a:xfrm>
        </p:spPr>
        <p:txBody>
          <a:bodyPr>
            <a:normAutofit/>
          </a:bodyPr>
          <a:lstStyle>
            <a:lvl1pPr>
              <a:defRPr sz="5400" b="1" i="0">
                <a:solidFill>
                  <a:srgbClr val="9C3C9A"/>
                </a:solidFill>
                <a:latin typeface="Open Sans ExtraBold" pitchFamily="2" charset="0"/>
                <a:ea typeface="Open Sans ExtraBold" pitchFamily="2" charset="0"/>
                <a:cs typeface="Open Sans ExtraBold" pitchFamily="2" charset="0"/>
              </a:defRPr>
            </a:lvl1pPr>
          </a:lstStyle>
          <a:p>
            <a:r>
              <a:rPr lang="en-US"/>
              <a:t>Click to add title</a:t>
            </a:r>
          </a:p>
        </p:txBody>
      </p:sp>
      <p:sp>
        <p:nvSpPr>
          <p:cNvPr id="2" name="Content Placeholder 2">
            <a:extLst>
              <a:ext uri="{FF2B5EF4-FFF2-40B4-BE49-F238E27FC236}">
                <a16:creationId xmlns:a16="http://schemas.microsoft.com/office/drawing/2014/main" id="{A41EBA4F-8F72-54E5-2B09-EA908F62E363}"/>
              </a:ext>
            </a:extLst>
          </p:cNvPr>
          <p:cNvSpPr>
            <a:spLocks noGrp="1"/>
          </p:cNvSpPr>
          <p:nvPr>
            <p:ph sz="half" idx="11" hasCustomPrompt="1"/>
          </p:nvPr>
        </p:nvSpPr>
        <p:spPr>
          <a:xfrm>
            <a:off x="4457700" y="1891706"/>
            <a:ext cx="3276600" cy="2518929"/>
          </a:xfrm>
        </p:spPr>
        <p:txBody>
          <a:bodyPr/>
          <a:lstStyle/>
          <a:p>
            <a:pPr lvl="0"/>
            <a:r>
              <a:rPr lang="en-US"/>
              <a:t>Click to add image</a:t>
            </a:r>
          </a:p>
        </p:txBody>
      </p:sp>
      <p:sp>
        <p:nvSpPr>
          <p:cNvPr id="5" name="Content Placeholder 2">
            <a:extLst>
              <a:ext uri="{FF2B5EF4-FFF2-40B4-BE49-F238E27FC236}">
                <a16:creationId xmlns:a16="http://schemas.microsoft.com/office/drawing/2014/main" id="{43954507-0802-5324-53E2-350830C17D5A}"/>
              </a:ext>
            </a:extLst>
          </p:cNvPr>
          <p:cNvSpPr>
            <a:spLocks noGrp="1"/>
          </p:cNvSpPr>
          <p:nvPr>
            <p:ph sz="half" idx="12" hasCustomPrompt="1"/>
          </p:nvPr>
        </p:nvSpPr>
        <p:spPr>
          <a:xfrm>
            <a:off x="8072719" y="1891706"/>
            <a:ext cx="3276600" cy="2518929"/>
          </a:xfrm>
        </p:spPr>
        <p:txBody>
          <a:bodyPr/>
          <a:lstStyle/>
          <a:p>
            <a:pPr lvl="0"/>
            <a:r>
              <a:rPr lang="en-US"/>
              <a:t>Click to add image</a:t>
            </a:r>
          </a:p>
        </p:txBody>
      </p:sp>
      <p:sp>
        <p:nvSpPr>
          <p:cNvPr id="13" name="TextBox 12">
            <a:extLst>
              <a:ext uri="{FF2B5EF4-FFF2-40B4-BE49-F238E27FC236}">
                <a16:creationId xmlns:a16="http://schemas.microsoft.com/office/drawing/2014/main" id="{1E5851E1-FA9D-5046-FC3C-41B8FDC5353A}"/>
              </a:ext>
            </a:extLst>
          </p:cNvPr>
          <p:cNvSpPr txBox="1"/>
          <p:nvPr userDrawn="1"/>
        </p:nvSpPr>
        <p:spPr>
          <a:xfrm>
            <a:off x="0" y="17837"/>
            <a:ext cx="3884251"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l"/>
            <a:r>
              <a:rPr lang="en-US" sz="2000">
                <a:solidFill>
                  <a:schemeClr val="bg1"/>
                </a:solidFill>
                <a:latin typeface="Open Sans ExtraBold" pitchFamily="2" charset="0"/>
                <a:ea typeface="Open Sans ExtraBold" pitchFamily="2" charset="0"/>
                <a:cs typeface="Open Sans ExtraBold" pitchFamily="2" charset="0"/>
              </a:rPr>
              <a:t>OHIO VALLEY</a:t>
            </a:r>
          </a:p>
        </p:txBody>
      </p:sp>
      <p:pic>
        <p:nvPicPr>
          <p:cNvPr id="4" name="Picture 3">
            <a:extLst>
              <a:ext uri="{FF2B5EF4-FFF2-40B4-BE49-F238E27FC236}">
                <a16:creationId xmlns:a16="http://schemas.microsoft.com/office/drawing/2014/main" id="{24F1CFAF-6FE9-268F-042E-F905406162B0}"/>
              </a:ext>
            </a:extLst>
          </p:cNvPr>
          <p:cNvPicPr>
            <a:picLocks noChangeAspect="1"/>
          </p:cNvPicPr>
          <p:nvPr userDrawn="1"/>
        </p:nvPicPr>
        <p:blipFill>
          <a:blip r:embed="rId3"/>
          <a:srcRect/>
          <a:stretch/>
        </p:blipFill>
        <p:spPr>
          <a:xfrm>
            <a:off x="131748" y="5605320"/>
            <a:ext cx="1130222" cy="1130222"/>
          </a:xfrm>
          <a:prstGeom prst="rect">
            <a:avLst/>
          </a:prstGeom>
          <a:effectLst>
            <a:glow rad="25400">
              <a:schemeClr val="bg1"/>
            </a:glow>
          </a:effectLst>
        </p:spPr>
      </p:pic>
    </p:spTree>
    <p:extLst>
      <p:ext uri="{BB962C8B-B14F-4D97-AF65-F5344CB8AC3E}">
        <p14:creationId xmlns:p14="http://schemas.microsoft.com/office/powerpoint/2010/main" val="76070350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81449-9507-EF11-28E5-D6442D4FA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40F540-66E9-A2CD-C77C-17813A94D1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F9B29-0BD7-AF5C-9CB9-8FC835FEA0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015BC6-5FF4-C84C-BCFC-13CA2EA53C76}" type="datetimeFigureOut">
              <a:rPr lang="en-US" smtClean="0"/>
              <a:t>8/25/2026</a:t>
            </a:fld>
            <a:endParaRPr lang="en-US"/>
          </a:p>
        </p:txBody>
      </p:sp>
      <p:sp>
        <p:nvSpPr>
          <p:cNvPr id="5" name="Footer Placeholder 4">
            <a:extLst>
              <a:ext uri="{FF2B5EF4-FFF2-40B4-BE49-F238E27FC236}">
                <a16:creationId xmlns:a16="http://schemas.microsoft.com/office/drawing/2014/main" id="{8AF80BD6-F9B7-5042-51B7-F7B4FBB6C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87E83E-058F-FB12-E907-3285A02A3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16EFA-BF40-2146-A2F7-B25AE8F1C9E1}" type="slidenum">
              <a:rPr lang="en-US" smtClean="0"/>
              <a:t>‹#›</a:t>
            </a:fld>
            <a:endParaRPr lang="en-US"/>
          </a:p>
        </p:txBody>
      </p:sp>
    </p:spTree>
    <p:extLst>
      <p:ext uri="{BB962C8B-B14F-4D97-AF65-F5344CB8AC3E}">
        <p14:creationId xmlns:p14="http://schemas.microsoft.com/office/powerpoint/2010/main" val="60521946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 id="2147483752"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delinea.com/" TargetMode="External"/><Relationship Id="rId2" Type="http://schemas.openxmlformats.org/officeDocument/2006/relationships/hyperlink" Target="https://www.gofastpath.com/" TargetMode="Externa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hyperlink" Target="https://www.linkedin.com/in/frank-vukovits-cisa-cia-09706311/" TargetMode="External"/><Relationship Id="rId4" Type="http://schemas.openxmlformats.org/officeDocument/2006/relationships/hyperlink" Target="mailto:frank.vukovits@delinea.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www.delinea.com/" TargetMode="External"/><Relationship Id="rId2" Type="http://schemas.openxmlformats.org/officeDocument/2006/relationships/hyperlink" Target="mailto:frank.vukovits@delinea.com" TargetMode="Externa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hyperlink" Target="https://delinea.com/fastpath"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mvp.microsoft.com/en-us/PublicProfile/5003547" TargetMode="External"/><Relationship Id="rId3" Type="http://schemas.openxmlformats.org/officeDocument/2006/relationships/hyperlink" Target="http://d365fscblog.com/" TargetMode="External"/><Relationship Id="rId7" Type="http://schemas.openxmlformats.org/officeDocument/2006/relationships/hyperlink" Target="https://www.linkedin.com/in/alex-meyer-b6338837/" TargetMode="External"/><Relationship Id="rId2" Type="http://schemas.openxmlformats.org/officeDocument/2006/relationships/hyperlink" Target="mailto:alex.meyer@delinea.com" TargetMode="External"/><Relationship Id="rId1" Type="http://schemas.openxmlformats.org/officeDocument/2006/relationships/slideLayout" Target="../slideLayouts/slideLayout5.xml"/><Relationship Id="rId6" Type="http://schemas.openxmlformats.org/officeDocument/2006/relationships/hyperlink" Target="http://d365fosecurity.com/" TargetMode="External"/><Relationship Id="rId5" Type="http://schemas.openxmlformats.org/officeDocument/2006/relationships/hyperlink" Target="https://alexdmeyer.com/no-null-points-blog/" TargetMode="External"/><Relationship Id="rId10" Type="http://schemas.openxmlformats.org/officeDocument/2006/relationships/image" Target="../media/image11.png"/><Relationship Id="rId4" Type="http://schemas.openxmlformats.org/officeDocument/2006/relationships/hyperlink" Target="http://msftcloudblogs.com/" TargetMode="External"/><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51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A46D83-94E5-7874-E5AE-C65232B93822}"/>
              </a:ext>
            </a:extLst>
          </p:cNvPr>
          <p:cNvSpPr>
            <a:spLocks noGrp="1"/>
          </p:cNvSpPr>
          <p:nvPr>
            <p:ph type="title"/>
          </p:nvPr>
        </p:nvSpPr>
        <p:spPr>
          <a:xfrm>
            <a:off x="838200" y="704016"/>
            <a:ext cx="10515600" cy="1325563"/>
          </a:xfrm>
        </p:spPr>
        <p:txBody>
          <a:bodyPr>
            <a:normAutofit/>
          </a:bodyPr>
          <a:lstStyle/>
          <a:p>
            <a:r>
              <a:rPr lang="en-US" sz="4800" dirty="0"/>
              <a:t>A LOT Has Changed</a:t>
            </a:r>
          </a:p>
        </p:txBody>
      </p:sp>
      <p:sp>
        <p:nvSpPr>
          <p:cNvPr id="7" name="Text Placeholder 6">
            <a:extLst>
              <a:ext uri="{FF2B5EF4-FFF2-40B4-BE49-F238E27FC236}">
                <a16:creationId xmlns:a16="http://schemas.microsoft.com/office/drawing/2014/main" id="{B5CC3D6B-FACA-51E7-1E04-99FB0235F5FF}"/>
              </a:ext>
            </a:extLst>
          </p:cNvPr>
          <p:cNvSpPr>
            <a:spLocks noGrp="1"/>
          </p:cNvSpPr>
          <p:nvPr>
            <p:ph type="body" idx="1"/>
          </p:nvPr>
        </p:nvSpPr>
        <p:spPr>
          <a:xfrm>
            <a:off x="717550" y="2517815"/>
            <a:ext cx="10515600" cy="1500187"/>
          </a:xfrm>
        </p:spPr>
        <p:txBody>
          <a:bodyPr>
            <a:normAutofit/>
          </a:bodyPr>
          <a:lstStyle/>
          <a:p>
            <a:r>
              <a:rPr lang="en-US" dirty="0"/>
              <a:t>Everything in this next section did not exist 12 months ago…</a:t>
            </a:r>
          </a:p>
        </p:txBody>
      </p:sp>
    </p:spTree>
    <p:extLst>
      <p:ext uri="{BB962C8B-B14F-4D97-AF65-F5344CB8AC3E}">
        <p14:creationId xmlns:p14="http://schemas.microsoft.com/office/powerpoint/2010/main" val="2531193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31035-C373-CB47-FE85-4CAB5895A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9F566-377E-538B-B413-290D88A15962}"/>
              </a:ext>
            </a:extLst>
          </p:cNvPr>
          <p:cNvSpPr>
            <a:spLocks noGrp="1"/>
          </p:cNvSpPr>
          <p:nvPr>
            <p:ph type="title"/>
          </p:nvPr>
        </p:nvSpPr>
        <p:spPr>
          <a:xfrm>
            <a:off x="838200" y="510004"/>
            <a:ext cx="10515600" cy="749629"/>
          </a:xfrm>
        </p:spPr>
        <p:txBody>
          <a:bodyPr>
            <a:normAutofit/>
          </a:bodyPr>
          <a:lstStyle/>
          <a:p>
            <a:r>
              <a:rPr lang="en-US" sz="3900" dirty="0"/>
              <a:t>12 Months That Changed Everything</a:t>
            </a:r>
          </a:p>
        </p:txBody>
      </p:sp>
      <p:pic>
        <p:nvPicPr>
          <p:cNvPr id="7" name="Picture 6" descr="timeline.png">
            <a:extLst>
              <a:ext uri="{FF2B5EF4-FFF2-40B4-BE49-F238E27FC236}">
                <a16:creationId xmlns:a16="http://schemas.microsoft.com/office/drawing/2014/main" id="{85C1BAF6-BA1C-B7BB-A17D-60A20DC4AF10}"/>
              </a:ext>
            </a:extLst>
          </p:cNvPr>
          <p:cNvPicPr>
            <a:picLocks noChangeAspect="1"/>
          </p:cNvPicPr>
          <p:nvPr/>
        </p:nvPicPr>
        <p:blipFill>
          <a:blip r:embed="rId3"/>
          <a:stretch>
            <a:fillRect/>
          </a:stretch>
        </p:blipFill>
        <p:spPr>
          <a:xfrm>
            <a:off x="627004" y="1401789"/>
            <a:ext cx="10937991" cy="4230240"/>
          </a:xfrm>
          <a:prstGeom prst="rect">
            <a:avLst/>
          </a:prstGeom>
        </p:spPr>
      </p:pic>
    </p:spTree>
    <p:extLst>
      <p:ext uri="{BB962C8B-B14F-4D97-AF65-F5344CB8AC3E}">
        <p14:creationId xmlns:p14="http://schemas.microsoft.com/office/powerpoint/2010/main" val="45721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80F4D-BC21-1992-AE0E-BF1236F17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2E0D7-F56D-DA47-8129-8ED259FED94F}"/>
              </a:ext>
            </a:extLst>
          </p:cNvPr>
          <p:cNvSpPr>
            <a:spLocks noGrp="1"/>
          </p:cNvSpPr>
          <p:nvPr>
            <p:ph type="title"/>
          </p:nvPr>
        </p:nvSpPr>
        <p:spPr>
          <a:xfrm>
            <a:off x="838200" y="510004"/>
            <a:ext cx="10515600" cy="749629"/>
          </a:xfrm>
        </p:spPr>
        <p:txBody>
          <a:bodyPr>
            <a:normAutofit/>
          </a:bodyPr>
          <a:lstStyle/>
          <a:p>
            <a:r>
              <a:rPr lang="en-US" sz="4300" dirty="0"/>
              <a:t>Built Your Own? The Spec Moved</a:t>
            </a:r>
          </a:p>
        </p:txBody>
      </p:sp>
      <p:sp>
        <p:nvSpPr>
          <p:cNvPr id="3" name="Content Placeholder 2">
            <a:extLst>
              <a:ext uri="{FF2B5EF4-FFF2-40B4-BE49-F238E27FC236}">
                <a16:creationId xmlns:a16="http://schemas.microsoft.com/office/drawing/2014/main" id="{12DB2ACF-8FB0-4862-9151-6BCC77ABA6A5}"/>
              </a:ext>
            </a:extLst>
          </p:cNvPr>
          <p:cNvSpPr>
            <a:spLocks noGrp="1"/>
          </p:cNvSpPr>
          <p:nvPr>
            <p:ph idx="1"/>
          </p:nvPr>
        </p:nvSpPr>
        <p:spPr>
          <a:xfrm>
            <a:off x="838200" y="1259633"/>
            <a:ext cx="10515600" cy="5031122"/>
          </a:xfrm>
        </p:spPr>
        <p:txBody>
          <a:bodyPr>
            <a:normAutofit fontScale="92500" lnSpcReduction="10000"/>
          </a:bodyPr>
          <a:lstStyle/>
          <a:p>
            <a:pPr fontAlgn="base"/>
            <a:r>
              <a:rPr lang="en-US" dirty="0"/>
              <a:t>Stateless core – the initialize handshake and </a:t>
            </a:r>
            <a:r>
              <a:rPr lang="en-US" dirty="0" err="1"/>
              <a:t>Mcp</a:t>
            </a:r>
            <a:r>
              <a:rPr lang="en-US" dirty="0"/>
              <a:t>-Session-Id header are gone</a:t>
            </a:r>
          </a:p>
          <a:p>
            <a:pPr lvl="1" fontAlgn="base"/>
            <a:r>
              <a:rPr lang="en-US" dirty="0"/>
              <a:t>Session-hijacking as an attack class is eliminated: there is no session ID to steal</a:t>
            </a:r>
          </a:p>
          <a:p>
            <a:pPr fontAlgn="base"/>
            <a:r>
              <a:rPr lang="en-US" dirty="0"/>
              <a:t>Dynamic Client Registration deprecated → Client ID Metadata Documents (client ID is now an HTTPS URL)</a:t>
            </a:r>
          </a:p>
          <a:p>
            <a:pPr fontAlgn="base"/>
            <a:r>
              <a:rPr lang="en-US" dirty="0"/>
              <a:t>Issuer validation now required (RFC 9207) – closes the authorization-server mix-up attack</a:t>
            </a:r>
          </a:p>
          <a:p>
            <a:pPr fontAlgn="base"/>
            <a:r>
              <a:rPr lang="en-US" dirty="0"/>
              <a:t>Credentials must be bound to the issuer that produced them; no reuse across authorization servers</a:t>
            </a:r>
          </a:p>
          <a:p>
            <a:pPr fontAlgn="base"/>
            <a:r>
              <a:rPr lang="en-US" dirty="0"/>
              <a:t>12-month deprecation window; MCP servers remain OAuth 2.1 resource servers only</a:t>
            </a:r>
          </a:p>
        </p:txBody>
      </p:sp>
    </p:spTree>
    <p:extLst>
      <p:ext uri="{BB962C8B-B14F-4D97-AF65-F5344CB8AC3E}">
        <p14:creationId xmlns:p14="http://schemas.microsoft.com/office/powerpoint/2010/main" val="3260308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915E4-8A98-79F0-4883-4F67D3604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D0AB2D-158C-7006-F6A3-D507E364893B}"/>
              </a:ext>
            </a:extLst>
          </p:cNvPr>
          <p:cNvSpPr>
            <a:spLocks noGrp="1"/>
          </p:cNvSpPr>
          <p:nvPr>
            <p:ph type="title"/>
          </p:nvPr>
        </p:nvSpPr>
        <p:spPr>
          <a:xfrm>
            <a:off x="838200" y="510004"/>
            <a:ext cx="10515600" cy="749629"/>
          </a:xfrm>
        </p:spPr>
        <p:txBody>
          <a:bodyPr>
            <a:normAutofit/>
          </a:bodyPr>
          <a:lstStyle/>
          <a:p>
            <a:r>
              <a:rPr lang="en-US" sz="4300" dirty="0"/>
              <a:t>Built Your Own? What To Do Now</a:t>
            </a:r>
          </a:p>
        </p:txBody>
      </p:sp>
      <p:sp>
        <p:nvSpPr>
          <p:cNvPr id="3" name="Content Placeholder 2">
            <a:extLst>
              <a:ext uri="{FF2B5EF4-FFF2-40B4-BE49-F238E27FC236}">
                <a16:creationId xmlns:a16="http://schemas.microsoft.com/office/drawing/2014/main" id="{CD97EC2B-A247-6968-1041-28BA61FD1ED2}"/>
              </a:ext>
            </a:extLst>
          </p:cNvPr>
          <p:cNvSpPr>
            <a:spLocks noGrp="1"/>
          </p:cNvSpPr>
          <p:nvPr>
            <p:ph idx="1"/>
          </p:nvPr>
        </p:nvSpPr>
        <p:spPr>
          <a:xfrm>
            <a:off x="838200" y="1259633"/>
            <a:ext cx="10515600" cy="5031122"/>
          </a:xfrm>
        </p:spPr>
        <p:txBody>
          <a:bodyPr>
            <a:normAutofit/>
          </a:bodyPr>
          <a:lstStyle/>
          <a:p>
            <a:pPr fontAlgn="base"/>
            <a:r>
              <a:rPr lang="en-US" dirty="0"/>
              <a:t>If you built your own MCP server: you have ~12 months, not forever to migrate to new spec</a:t>
            </a:r>
          </a:p>
          <a:p>
            <a:pPr fontAlgn="base"/>
            <a:endParaRPr lang="en-US" dirty="0"/>
          </a:p>
          <a:p>
            <a:pPr fontAlgn="base"/>
            <a:r>
              <a:rPr lang="en-US" dirty="0"/>
              <a:t>If you buy your MCP server: this becomes a vendor question, not a code question</a:t>
            </a:r>
          </a:p>
          <a:p>
            <a:pPr lvl="1" fontAlgn="base"/>
            <a:r>
              <a:rPr lang="en-US" dirty="0"/>
              <a:t>Which spec revision are you on today, and what is your migration date?</a:t>
            </a:r>
          </a:p>
          <a:p>
            <a:pPr fontAlgn="base"/>
            <a:endParaRPr lang="en-US" dirty="0"/>
          </a:p>
          <a:p>
            <a:pPr fontAlgn="base"/>
            <a:r>
              <a:rPr lang="en-US" dirty="0"/>
              <a:t>~89% of internet-facing MCP servers were still on the March 2025 spec (</a:t>
            </a:r>
            <a:r>
              <a:rPr lang="en-US" dirty="0" err="1"/>
              <a:t>Censys</a:t>
            </a:r>
            <a:r>
              <a:rPr lang="en-US" dirty="0"/>
              <a:t>, May 2026)</a:t>
            </a:r>
          </a:p>
        </p:txBody>
      </p:sp>
    </p:spTree>
    <p:extLst>
      <p:ext uri="{BB962C8B-B14F-4D97-AF65-F5344CB8AC3E}">
        <p14:creationId xmlns:p14="http://schemas.microsoft.com/office/powerpoint/2010/main" val="4213894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209C8-E2E9-AE48-49BD-0E87480A9D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4BBCCDA-68F1-010E-7C84-843988D5047B}"/>
              </a:ext>
            </a:extLst>
          </p:cNvPr>
          <p:cNvSpPr>
            <a:spLocks noGrp="1"/>
          </p:cNvSpPr>
          <p:nvPr>
            <p:ph type="title"/>
          </p:nvPr>
        </p:nvSpPr>
        <p:spPr>
          <a:xfrm>
            <a:off x="838200" y="704016"/>
            <a:ext cx="10515600" cy="1325563"/>
          </a:xfrm>
        </p:spPr>
        <p:txBody>
          <a:bodyPr>
            <a:normAutofit/>
          </a:bodyPr>
          <a:lstStyle/>
          <a:p>
            <a:r>
              <a:rPr lang="en-US" sz="4800" dirty="0"/>
              <a:t>So What Does All This Mean?</a:t>
            </a:r>
          </a:p>
        </p:txBody>
      </p:sp>
      <p:sp>
        <p:nvSpPr>
          <p:cNvPr id="7" name="Text Placeholder 6">
            <a:extLst>
              <a:ext uri="{FF2B5EF4-FFF2-40B4-BE49-F238E27FC236}">
                <a16:creationId xmlns:a16="http://schemas.microsoft.com/office/drawing/2014/main" id="{DE08705C-F13F-A714-21A1-899E834E8116}"/>
              </a:ext>
            </a:extLst>
          </p:cNvPr>
          <p:cNvSpPr>
            <a:spLocks noGrp="1"/>
          </p:cNvSpPr>
          <p:nvPr>
            <p:ph type="body" idx="1"/>
          </p:nvPr>
        </p:nvSpPr>
        <p:spPr>
          <a:xfrm>
            <a:off x="717550" y="2517815"/>
            <a:ext cx="10515600" cy="1500187"/>
          </a:xfrm>
        </p:spPr>
        <p:txBody>
          <a:bodyPr>
            <a:normAutofit fontScale="92500" lnSpcReduction="10000"/>
          </a:bodyPr>
          <a:lstStyle/>
          <a:p>
            <a:r>
              <a:rPr lang="en-US" dirty="0"/>
              <a:t>MCP is the new QB for AI</a:t>
            </a:r>
          </a:p>
          <a:p>
            <a:endParaRPr lang="en-US" dirty="0"/>
          </a:p>
          <a:p>
            <a:r>
              <a:rPr lang="en-US" dirty="0"/>
              <a:t>And all teams know you </a:t>
            </a:r>
            <a:r>
              <a:rPr lang="en-US" i="1" dirty="0"/>
              <a:t>must</a:t>
            </a:r>
            <a:r>
              <a:rPr lang="en-US" dirty="0"/>
              <a:t> protect the QB </a:t>
            </a:r>
            <a:r>
              <a:rPr lang="en-US" i="1" dirty="0"/>
              <a:t>at all times!</a:t>
            </a:r>
            <a:endParaRPr lang="en-US" dirty="0"/>
          </a:p>
        </p:txBody>
      </p:sp>
    </p:spTree>
    <p:extLst>
      <p:ext uri="{BB962C8B-B14F-4D97-AF65-F5344CB8AC3E}">
        <p14:creationId xmlns:p14="http://schemas.microsoft.com/office/powerpoint/2010/main" val="3184369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7B8BB-316C-AE58-22BE-E34318BE4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C4F7B8-4F9C-324F-680B-FC2E180EB26A}"/>
              </a:ext>
            </a:extLst>
          </p:cNvPr>
          <p:cNvSpPr>
            <a:spLocks noGrp="1"/>
          </p:cNvSpPr>
          <p:nvPr>
            <p:ph type="title"/>
          </p:nvPr>
        </p:nvSpPr>
        <p:spPr>
          <a:xfrm>
            <a:off x="838200" y="510004"/>
            <a:ext cx="10515600" cy="749629"/>
          </a:xfrm>
        </p:spPr>
        <p:txBody>
          <a:bodyPr>
            <a:normAutofit/>
          </a:bodyPr>
          <a:lstStyle/>
          <a:p>
            <a:r>
              <a:rPr lang="en-US" sz="5000" dirty="0"/>
              <a:t>Shared Responsibility Model</a:t>
            </a:r>
          </a:p>
        </p:txBody>
      </p:sp>
      <p:pic>
        <p:nvPicPr>
          <p:cNvPr id="6" name="Content Placeholder 4">
            <a:extLst>
              <a:ext uri="{FF2B5EF4-FFF2-40B4-BE49-F238E27FC236}">
                <a16:creationId xmlns:a16="http://schemas.microsoft.com/office/drawing/2014/main" id="{8F71AC30-9D31-B980-D144-C6F0DB5818D5}"/>
              </a:ext>
            </a:extLst>
          </p:cNvPr>
          <p:cNvPicPr>
            <a:picLocks noGrp="1" noChangeAspect="1"/>
          </p:cNvPicPr>
          <p:nvPr>
            <p:ph idx="1"/>
          </p:nvPr>
        </p:nvPicPr>
        <p:blipFill>
          <a:blip r:embed="rId2"/>
          <a:stretch>
            <a:fillRect/>
          </a:stretch>
        </p:blipFill>
        <p:spPr>
          <a:xfrm>
            <a:off x="779959" y="1613673"/>
            <a:ext cx="10632082" cy="3796415"/>
          </a:xfrm>
          <a:prstGeom prst="rect">
            <a:avLst/>
          </a:prstGeom>
        </p:spPr>
      </p:pic>
    </p:spTree>
    <p:extLst>
      <p:ext uri="{BB962C8B-B14F-4D97-AF65-F5344CB8AC3E}">
        <p14:creationId xmlns:p14="http://schemas.microsoft.com/office/powerpoint/2010/main" val="2338774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A1F40-BBEF-A709-0A43-48B6F8A2B2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76424-4CA8-2B00-A8D9-F650B27F9D62}"/>
              </a:ext>
            </a:extLst>
          </p:cNvPr>
          <p:cNvSpPr>
            <a:spLocks noGrp="1"/>
          </p:cNvSpPr>
          <p:nvPr>
            <p:ph type="title"/>
          </p:nvPr>
        </p:nvSpPr>
        <p:spPr>
          <a:xfrm>
            <a:off x="838200" y="510004"/>
            <a:ext cx="10515600" cy="749629"/>
          </a:xfrm>
        </p:spPr>
        <p:txBody>
          <a:bodyPr>
            <a:normAutofit/>
          </a:bodyPr>
          <a:lstStyle/>
          <a:p>
            <a:r>
              <a:rPr lang="en-US" sz="4800" dirty="0"/>
              <a:t>Third Party Risk Management</a:t>
            </a:r>
          </a:p>
        </p:txBody>
      </p:sp>
      <p:sp>
        <p:nvSpPr>
          <p:cNvPr id="3" name="Content Placeholder 2">
            <a:extLst>
              <a:ext uri="{FF2B5EF4-FFF2-40B4-BE49-F238E27FC236}">
                <a16:creationId xmlns:a16="http://schemas.microsoft.com/office/drawing/2014/main" id="{EFCD6602-1D6D-A249-F1BE-DFADE509DF63}"/>
              </a:ext>
            </a:extLst>
          </p:cNvPr>
          <p:cNvSpPr>
            <a:spLocks noGrp="1"/>
          </p:cNvSpPr>
          <p:nvPr>
            <p:ph idx="1"/>
          </p:nvPr>
        </p:nvSpPr>
        <p:spPr>
          <a:xfrm>
            <a:off x="1135780" y="1259633"/>
            <a:ext cx="10218019" cy="5031122"/>
          </a:xfrm>
        </p:spPr>
        <p:txBody>
          <a:bodyPr>
            <a:normAutofit/>
          </a:bodyPr>
          <a:lstStyle/>
          <a:p>
            <a:pPr fontAlgn="base"/>
            <a:r>
              <a:rPr lang="en-US" dirty="0"/>
              <a:t>Inventory MCP servers you are using</a:t>
            </a:r>
          </a:p>
          <a:p>
            <a:pPr fontAlgn="base"/>
            <a:endParaRPr lang="en-US" dirty="0"/>
          </a:p>
          <a:p>
            <a:pPr fontAlgn="base"/>
            <a:r>
              <a:rPr lang="en-US" dirty="0"/>
              <a:t>Vet external MCP servers</a:t>
            </a:r>
          </a:p>
          <a:p>
            <a:pPr fontAlgn="base"/>
            <a:endParaRPr lang="en-US" dirty="0"/>
          </a:p>
          <a:p>
            <a:pPr fontAlgn="base"/>
            <a:r>
              <a:rPr lang="en-US" dirty="0"/>
              <a:t>Ask security questions of MCP servers you don’t own</a:t>
            </a:r>
          </a:p>
          <a:p>
            <a:pPr lvl="1" fontAlgn="base"/>
            <a:r>
              <a:rPr lang="en-US" dirty="0"/>
              <a:t>Similar to questions you ask your cloud and software vendors</a:t>
            </a:r>
          </a:p>
          <a:p>
            <a:pPr fontAlgn="base"/>
            <a:endParaRPr lang="en-US" dirty="0"/>
          </a:p>
          <a:p>
            <a:pPr fontAlgn="base"/>
            <a:r>
              <a:rPr lang="en-US" dirty="0"/>
              <a:t>Don’t assume all vendors follow strong security frameworks – verify!</a:t>
            </a:r>
          </a:p>
        </p:txBody>
      </p:sp>
    </p:spTree>
    <p:extLst>
      <p:ext uri="{BB962C8B-B14F-4D97-AF65-F5344CB8AC3E}">
        <p14:creationId xmlns:p14="http://schemas.microsoft.com/office/powerpoint/2010/main" val="433172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80748-B593-CA56-661B-2CC48CEB8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CC260-B656-8B52-8ECA-FF25E92C5F19}"/>
              </a:ext>
            </a:extLst>
          </p:cNvPr>
          <p:cNvSpPr>
            <a:spLocks noGrp="1"/>
          </p:cNvSpPr>
          <p:nvPr>
            <p:ph type="title"/>
          </p:nvPr>
        </p:nvSpPr>
        <p:spPr>
          <a:xfrm>
            <a:off x="838200" y="510004"/>
            <a:ext cx="10515600" cy="749629"/>
          </a:xfrm>
        </p:spPr>
        <p:txBody>
          <a:bodyPr>
            <a:normAutofit/>
          </a:bodyPr>
          <a:lstStyle/>
          <a:p>
            <a:r>
              <a:rPr lang="en-US" sz="3100" dirty="0"/>
              <a:t>Regulatory Update – What’s Actually Changed</a:t>
            </a:r>
          </a:p>
        </p:txBody>
      </p:sp>
      <p:sp>
        <p:nvSpPr>
          <p:cNvPr id="3" name="Content Placeholder 2">
            <a:extLst>
              <a:ext uri="{FF2B5EF4-FFF2-40B4-BE49-F238E27FC236}">
                <a16:creationId xmlns:a16="http://schemas.microsoft.com/office/drawing/2014/main" id="{280AABDD-CEF2-D295-28EF-D9ACC4AFD51E}"/>
              </a:ext>
            </a:extLst>
          </p:cNvPr>
          <p:cNvSpPr>
            <a:spLocks noGrp="1"/>
          </p:cNvSpPr>
          <p:nvPr>
            <p:ph idx="1"/>
          </p:nvPr>
        </p:nvSpPr>
        <p:spPr>
          <a:xfrm>
            <a:off x="838200" y="1259633"/>
            <a:ext cx="10515600" cy="5031122"/>
          </a:xfrm>
        </p:spPr>
        <p:txBody>
          <a:bodyPr>
            <a:normAutofit fontScale="85000" lnSpcReduction="10000"/>
          </a:bodyPr>
          <a:lstStyle/>
          <a:p>
            <a:pPr fontAlgn="base"/>
            <a:r>
              <a:rPr lang="en-US" dirty="0"/>
              <a:t>EU AI Act: the high-risk obligations did NOT take effect on 2 Aug 2026</a:t>
            </a:r>
          </a:p>
          <a:p>
            <a:pPr lvl="1" fontAlgn="base"/>
            <a:r>
              <a:rPr lang="en-US" dirty="0"/>
              <a:t>The Digital Omnibus on AI postponed Annex III high-risk to Dec 2027 and Annex I to Aug 2028</a:t>
            </a:r>
          </a:p>
          <a:p>
            <a:pPr lvl="1" fontAlgn="base"/>
            <a:r>
              <a:rPr lang="en-US" dirty="0"/>
              <a:t>Live today: prohibited practices, AI literacy, GPAI duties, and Article 50 transparency</a:t>
            </a:r>
          </a:p>
          <a:p>
            <a:pPr fontAlgn="base"/>
            <a:r>
              <a:rPr lang="en-US" dirty="0"/>
              <a:t>OWASP Top 10 for Agentic Applications (ASI01–ASI10) – published Dec 2025, the one to test against</a:t>
            </a:r>
          </a:p>
          <a:p>
            <a:pPr lvl="1" fontAlgn="base"/>
            <a:r>
              <a:rPr lang="en-US" dirty="0"/>
              <a:t>ASI02 Tool Misuse and ASI04 Agentic Supply Chain Vulnerabilities map directly to MCP</a:t>
            </a:r>
          </a:p>
          <a:p>
            <a:pPr fontAlgn="base"/>
            <a:r>
              <a:rPr lang="en-US" dirty="0"/>
              <a:t>NSA Cybersecurity Information Sheet on MCP – published Jun 2026, vendor-neutral, quotable</a:t>
            </a:r>
          </a:p>
          <a:p>
            <a:pPr fontAlgn="base"/>
            <a:r>
              <a:rPr lang="en-US" dirty="0"/>
              <a:t>NIST CAISI AI Agent Standards Initiative – launched Feb 2026; agent identity is a named pillar</a:t>
            </a:r>
          </a:p>
          <a:p>
            <a:pPr fontAlgn="base"/>
            <a:r>
              <a:rPr lang="en-US" dirty="0"/>
              <a:t>CSA AI Controls Matrix v1.1 – 247 controls, mapped to ISO 42001 and the EU AI Act</a:t>
            </a:r>
          </a:p>
        </p:txBody>
      </p:sp>
    </p:spTree>
    <p:extLst>
      <p:ext uri="{BB962C8B-B14F-4D97-AF65-F5344CB8AC3E}">
        <p14:creationId xmlns:p14="http://schemas.microsoft.com/office/powerpoint/2010/main" val="372951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C8212-151B-F9FF-1D84-904C4DA3E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9731C-E4C7-24CC-D7F3-923BD5D00C93}"/>
              </a:ext>
            </a:extLst>
          </p:cNvPr>
          <p:cNvSpPr>
            <a:spLocks noGrp="1"/>
          </p:cNvSpPr>
          <p:nvPr>
            <p:ph type="title"/>
          </p:nvPr>
        </p:nvSpPr>
        <p:spPr>
          <a:xfrm>
            <a:off x="838200" y="510004"/>
            <a:ext cx="10515600" cy="749629"/>
          </a:xfrm>
        </p:spPr>
        <p:txBody>
          <a:bodyPr>
            <a:normAutofit/>
          </a:bodyPr>
          <a:lstStyle/>
          <a:p>
            <a:r>
              <a:rPr lang="en-US" sz="3700" dirty="0"/>
              <a:t>Security Assumptions are Never Good</a:t>
            </a:r>
          </a:p>
        </p:txBody>
      </p:sp>
      <p:sp>
        <p:nvSpPr>
          <p:cNvPr id="3" name="Content Placeholder 2">
            <a:extLst>
              <a:ext uri="{FF2B5EF4-FFF2-40B4-BE49-F238E27FC236}">
                <a16:creationId xmlns:a16="http://schemas.microsoft.com/office/drawing/2014/main" id="{813A24C8-A76F-90EF-E2A6-917F4BAFC081}"/>
              </a:ext>
            </a:extLst>
          </p:cNvPr>
          <p:cNvSpPr>
            <a:spLocks noGrp="1"/>
          </p:cNvSpPr>
          <p:nvPr>
            <p:ph idx="1"/>
          </p:nvPr>
        </p:nvSpPr>
        <p:spPr>
          <a:xfrm>
            <a:off x="838200" y="1259633"/>
            <a:ext cx="10515600" cy="5031122"/>
          </a:xfrm>
        </p:spPr>
        <p:txBody>
          <a:bodyPr>
            <a:normAutofit lnSpcReduction="10000"/>
          </a:bodyPr>
          <a:lstStyle/>
          <a:p>
            <a:pPr fontAlgn="base"/>
            <a:r>
              <a:rPr lang="en-US" dirty="0"/>
              <a:t>It runs in Microsoft Azure, so it’s secure</a:t>
            </a:r>
          </a:p>
          <a:p>
            <a:pPr fontAlgn="base"/>
            <a:endParaRPr lang="en-US" dirty="0"/>
          </a:p>
          <a:p>
            <a:pPr fontAlgn="base"/>
            <a:r>
              <a:rPr lang="en-US" dirty="0"/>
              <a:t>AI / AI Agents / MCPs are secure</a:t>
            </a:r>
          </a:p>
          <a:p>
            <a:pPr fontAlgn="base"/>
            <a:endParaRPr lang="en-US" dirty="0"/>
          </a:p>
          <a:p>
            <a:pPr fontAlgn="base"/>
            <a:r>
              <a:rPr lang="en-US" dirty="0"/>
              <a:t>Developers never have admin access, or always need it</a:t>
            </a:r>
          </a:p>
          <a:p>
            <a:pPr fontAlgn="base"/>
            <a:endParaRPr lang="en-US" dirty="0"/>
          </a:p>
          <a:p>
            <a:pPr fontAlgn="base"/>
            <a:r>
              <a:rPr lang="en-US" dirty="0"/>
              <a:t>SOC 1 and SOC 2 reports are clean, so we are good</a:t>
            </a:r>
          </a:p>
          <a:p>
            <a:pPr fontAlgn="base"/>
            <a:endParaRPr lang="en-US" dirty="0"/>
          </a:p>
          <a:p>
            <a:pPr fontAlgn="base"/>
            <a:r>
              <a:rPr lang="en-US" dirty="0"/>
              <a:t>If we had a security problem, we would know it</a:t>
            </a:r>
          </a:p>
        </p:txBody>
      </p:sp>
    </p:spTree>
    <p:extLst>
      <p:ext uri="{BB962C8B-B14F-4D97-AF65-F5344CB8AC3E}">
        <p14:creationId xmlns:p14="http://schemas.microsoft.com/office/powerpoint/2010/main" val="3329728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8D628-BC96-D8FA-00F1-D7C13A5F1CB0}"/>
              </a:ext>
            </a:extLst>
          </p:cNvPr>
          <p:cNvSpPr>
            <a:spLocks noGrp="1"/>
          </p:cNvSpPr>
          <p:nvPr>
            <p:ph type="title"/>
          </p:nvPr>
        </p:nvSpPr>
        <p:spPr/>
        <p:txBody>
          <a:bodyPr>
            <a:normAutofit/>
          </a:bodyPr>
          <a:lstStyle/>
          <a:p>
            <a:r>
              <a:rPr lang="en-US" dirty="0"/>
              <a:t>MCP Authentication</a:t>
            </a:r>
          </a:p>
        </p:txBody>
      </p:sp>
      <p:pic>
        <p:nvPicPr>
          <p:cNvPr id="5" name="Picture 4" descr="authtable.png">
            <a:extLst>
              <a:ext uri="{FF2B5EF4-FFF2-40B4-BE49-F238E27FC236}">
                <a16:creationId xmlns:a16="http://schemas.microsoft.com/office/drawing/2014/main" id="{52F9F55C-6036-8907-6740-0B8A73842D25}"/>
              </a:ext>
            </a:extLst>
          </p:cNvPr>
          <p:cNvPicPr>
            <a:picLocks noChangeAspect="1"/>
          </p:cNvPicPr>
          <p:nvPr/>
        </p:nvPicPr>
        <p:blipFill>
          <a:blip r:embed="rId2"/>
          <a:stretch>
            <a:fillRect/>
          </a:stretch>
        </p:blipFill>
        <p:spPr>
          <a:xfrm>
            <a:off x="632460" y="1835567"/>
            <a:ext cx="10927080" cy="4224528"/>
          </a:xfrm>
          <a:prstGeom prst="rect">
            <a:avLst/>
          </a:prstGeom>
        </p:spPr>
      </p:pic>
    </p:spTree>
    <p:extLst>
      <p:ext uri="{BB962C8B-B14F-4D97-AF65-F5344CB8AC3E}">
        <p14:creationId xmlns:p14="http://schemas.microsoft.com/office/powerpoint/2010/main" val="3255067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8EA20-580F-015B-9BCE-9E153DECC14A}"/>
              </a:ext>
            </a:extLst>
          </p:cNvPr>
          <p:cNvSpPr>
            <a:spLocks noGrp="1"/>
          </p:cNvSpPr>
          <p:nvPr>
            <p:ph type="ctrTitle"/>
          </p:nvPr>
        </p:nvSpPr>
        <p:spPr>
          <a:xfrm>
            <a:off x="1007706" y="5699095"/>
            <a:ext cx="8060634" cy="750393"/>
          </a:xfrm>
        </p:spPr>
        <p:txBody>
          <a:bodyPr>
            <a:normAutofit fontScale="90000"/>
          </a:bodyPr>
          <a:lstStyle/>
          <a:p>
            <a:r>
              <a:rPr lang="en-US" dirty="0"/>
              <a:t>Securing Your MCP Server</a:t>
            </a:r>
            <a:br>
              <a:rPr lang="en-US" dirty="0"/>
            </a:br>
            <a:r>
              <a:rPr lang="en-US" dirty="0"/>
              <a:t>Don’t Forget When Securing AI Agents</a:t>
            </a:r>
          </a:p>
        </p:txBody>
      </p:sp>
      <p:sp>
        <p:nvSpPr>
          <p:cNvPr id="3" name="Subtitle 2">
            <a:extLst>
              <a:ext uri="{FF2B5EF4-FFF2-40B4-BE49-F238E27FC236}">
                <a16:creationId xmlns:a16="http://schemas.microsoft.com/office/drawing/2014/main" id="{76F0DB72-3B37-3F08-12E2-2A5B154393A7}"/>
              </a:ext>
            </a:extLst>
          </p:cNvPr>
          <p:cNvSpPr>
            <a:spLocks noGrp="1"/>
          </p:cNvSpPr>
          <p:nvPr>
            <p:ph type="subTitle" idx="1"/>
          </p:nvPr>
        </p:nvSpPr>
        <p:spPr/>
        <p:txBody>
          <a:bodyPr>
            <a:normAutofit fontScale="92500" lnSpcReduction="10000"/>
          </a:bodyPr>
          <a:lstStyle/>
          <a:p>
            <a:r>
              <a:rPr lang="en-US" dirty="0"/>
              <a:t>Frank Vukovits / Alex Meyer</a:t>
            </a:r>
          </a:p>
        </p:txBody>
      </p:sp>
    </p:spTree>
    <p:extLst>
      <p:ext uri="{BB962C8B-B14F-4D97-AF65-F5344CB8AC3E}">
        <p14:creationId xmlns:p14="http://schemas.microsoft.com/office/powerpoint/2010/main" val="2028836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8" y="512064"/>
            <a:ext cx="10515600" cy="749808"/>
          </a:xfrm>
        </p:spPr>
        <p:txBody>
          <a:bodyPr>
            <a:normAutofit/>
          </a:bodyPr>
          <a:lstStyle/>
          <a:p>
            <a:r>
              <a:rPr sz="3800"/>
              <a:t>Keep the MCP Server Off the Internet</a:t>
            </a:r>
          </a:p>
        </p:txBody>
      </p:sp>
      <p:pic>
        <p:nvPicPr>
          <p:cNvPr id="3" name="Picture 2" descr="netseg.png"/>
          <p:cNvPicPr>
            <a:picLocks noChangeAspect="1"/>
          </p:cNvPicPr>
          <p:nvPr/>
        </p:nvPicPr>
        <p:blipFill>
          <a:blip r:embed="rId3"/>
          <a:stretch>
            <a:fillRect/>
          </a:stretch>
        </p:blipFill>
        <p:spPr>
          <a:xfrm>
            <a:off x="630936" y="1417320"/>
            <a:ext cx="10927080" cy="42245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BF1B-9880-BDBA-1158-0051569CB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876F3-AEF8-1EAB-8E48-F60A7D86D387}"/>
              </a:ext>
            </a:extLst>
          </p:cNvPr>
          <p:cNvSpPr>
            <a:spLocks noGrp="1"/>
          </p:cNvSpPr>
          <p:nvPr>
            <p:ph type="title"/>
          </p:nvPr>
        </p:nvSpPr>
        <p:spPr>
          <a:xfrm>
            <a:off x="838200" y="510004"/>
            <a:ext cx="10515600" cy="749629"/>
          </a:xfrm>
        </p:spPr>
        <p:txBody>
          <a:bodyPr>
            <a:normAutofit/>
          </a:bodyPr>
          <a:lstStyle/>
          <a:p>
            <a:r>
              <a:rPr lang="en-US" dirty="0"/>
              <a:t>Logging and Observability</a:t>
            </a:r>
          </a:p>
        </p:txBody>
      </p:sp>
      <p:sp>
        <p:nvSpPr>
          <p:cNvPr id="3" name="Content Placeholder 2">
            <a:extLst>
              <a:ext uri="{FF2B5EF4-FFF2-40B4-BE49-F238E27FC236}">
                <a16:creationId xmlns:a16="http://schemas.microsoft.com/office/drawing/2014/main" id="{3D8E89D2-E96D-8353-A04E-4D6E006DD5BF}"/>
              </a:ext>
            </a:extLst>
          </p:cNvPr>
          <p:cNvSpPr>
            <a:spLocks noGrp="1"/>
          </p:cNvSpPr>
          <p:nvPr>
            <p:ph idx="1"/>
          </p:nvPr>
        </p:nvSpPr>
        <p:spPr>
          <a:xfrm>
            <a:off x="958850" y="1202483"/>
            <a:ext cx="10515600" cy="5031122"/>
          </a:xfrm>
        </p:spPr>
        <p:txBody>
          <a:bodyPr>
            <a:normAutofit fontScale="92500" lnSpcReduction="10000"/>
          </a:bodyPr>
          <a:lstStyle/>
          <a:p>
            <a:pPr fontAlgn="base">
              <a:lnSpc>
                <a:spcPct val="120000"/>
              </a:lnSpc>
            </a:pPr>
            <a:r>
              <a:rPr lang="en-US" dirty="0"/>
              <a:t>Log every tool invocation with: </a:t>
            </a:r>
          </a:p>
          <a:p>
            <a:pPr lvl="1" fontAlgn="base">
              <a:lnSpc>
                <a:spcPct val="120000"/>
              </a:lnSpc>
            </a:pPr>
            <a:r>
              <a:rPr lang="en-US" dirty="0"/>
              <a:t>Caller identity </a:t>
            </a:r>
          </a:p>
          <a:p>
            <a:pPr lvl="1" fontAlgn="base">
              <a:lnSpc>
                <a:spcPct val="120000"/>
              </a:lnSpc>
            </a:pPr>
            <a:r>
              <a:rPr lang="en-US" dirty="0"/>
              <a:t>Tool name</a:t>
            </a:r>
          </a:p>
          <a:p>
            <a:pPr lvl="1" fontAlgn="base">
              <a:lnSpc>
                <a:spcPct val="120000"/>
              </a:lnSpc>
            </a:pPr>
            <a:r>
              <a:rPr lang="en-US" dirty="0"/>
              <a:t>Parameters(sanitized) </a:t>
            </a:r>
          </a:p>
          <a:p>
            <a:pPr lvl="1" fontAlgn="base">
              <a:lnSpc>
                <a:spcPct val="120000"/>
              </a:lnSpc>
            </a:pPr>
            <a:r>
              <a:rPr lang="en-US" dirty="0"/>
              <a:t>Response code</a:t>
            </a:r>
          </a:p>
          <a:p>
            <a:pPr lvl="1" fontAlgn="base">
              <a:lnSpc>
                <a:spcPct val="120000"/>
              </a:lnSpc>
            </a:pPr>
            <a:r>
              <a:rPr lang="en-US" dirty="0"/>
              <a:t>Timestamp</a:t>
            </a:r>
          </a:p>
          <a:p>
            <a:pPr fontAlgn="base">
              <a:lnSpc>
                <a:spcPct val="120000"/>
              </a:lnSpc>
            </a:pPr>
            <a:r>
              <a:rPr lang="en-US" dirty="0"/>
              <a:t>Don't log PII or sensitive field values — but do log enough to reconstruct "what did the AI do?“</a:t>
            </a:r>
          </a:p>
          <a:p>
            <a:pPr fontAlgn="base">
              <a:lnSpc>
                <a:spcPct val="120000"/>
              </a:lnSpc>
            </a:pPr>
            <a:r>
              <a:rPr lang="en-US" dirty="0"/>
              <a:t>Feed MCP server logs into your existing SIEM/audit pipeline for analysis (and review the output!)</a:t>
            </a:r>
          </a:p>
        </p:txBody>
      </p:sp>
    </p:spTree>
    <p:extLst>
      <p:ext uri="{BB962C8B-B14F-4D97-AF65-F5344CB8AC3E}">
        <p14:creationId xmlns:p14="http://schemas.microsoft.com/office/powerpoint/2010/main" val="387793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9FC96-4EEC-3ECB-2283-EE4C6D0D1F5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B9FF8BF-35B8-39FC-F11A-DEBACD8C31CF}"/>
              </a:ext>
            </a:extLst>
          </p:cNvPr>
          <p:cNvSpPr>
            <a:spLocks noGrp="1"/>
          </p:cNvSpPr>
          <p:nvPr>
            <p:ph type="title"/>
          </p:nvPr>
        </p:nvSpPr>
        <p:spPr>
          <a:xfrm>
            <a:off x="838200" y="704016"/>
            <a:ext cx="10515600" cy="1325563"/>
          </a:xfrm>
        </p:spPr>
        <p:txBody>
          <a:bodyPr>
            <a:normAutofit/>
          </a:bodyPr>
          <a:lstStyle/>
          <a:p>
            <a:r>
              <a:rPr lang="en-US" sz="3200" dirty="0"/>
              <a:t>Microsoft Already Shipped You MCP Servers</a:t>
            </a:r>
          </a:p>
        </p:txBody>
      </p:sp>
      <p:sp>
        <p:nvSpPr>
          <p:cNvPr id="7" name="Text Placeholder 6">
            <a:extLst>
              <a:ext uri="{FF2B5EF4-FFF2-40B4-BE49-F238E27FC236}">
                <a16:creationId xmlns:a16="http://schemas.microsoft.com/office/drawing/2014/main" id="{2A614D98-9F85-25D7-E38E-E8C8B4D0BD26}"/>
              </a:ext>
            </a:extLst>
          </p:cNvPr>
          <p:cNvSpPr>
            <a:spLocks noGrp="1"/>
          </p:cNvSpPr>
          <p:nvPr>
            <p:ph type="body" idx="1"/>
          </p:nvPr>
        </p:nvSpPr>
        <p:spPr>
          <a:xfrm>
            <a:off x="717550" y="2517815"/>
            <a:ext cx="10515600" cy="1500187"/>
          </a:xfrm>
        </p:spPr>
        <p:txBody>
          <a:bodyPr>
            <a:normAutofit/>
          </a:bodyPr>
          <a:lstStyle/>
          <a:p>
            <a:r>
              <a:rPr lang="en-US" dirty="0"/>
              <a:t>The question is no longer whether</a:t>
            </a:r>
            <a:br>
              <a:rPr lang="en-US" dirty="0"/>
            </a:br>
            <a:r>
              <a:rPr lang="en-US" dirty="0"/>
              <a:t>you will run one – it is what it inherits</a:t>
            </a:r>
          </a:p>
        </p:txBody>
      </p:sp>
    </p:spTree>
    <p:extLst>
      <p:ext uri="{BB962C8B-B14F-4D97-AF65-F5344CB8AC3E}">
        <p14:creationId xmlns:p14="http://schemas.microsoft.com/office/powerpoint/2010/main" val="2600908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7CD8C-D9E4-184D-D2F1-A65F7461F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8D325-6E32-F1CD-E643-BE29EB5B3DFA}"/>
              </a:ext>
            </a:extLst>
          </p:cNvPr>
          <p:cNvSpPr>
            <a:spLocks noGrp="1"/>
          </p:cNvSpPr>
          <p:nvPr>
            <p:ph type="title"/>
          </p:nvPr>
        </p:nvSpPr>
        <p:spPr>
          <a:xfrm>
            <a:off x="838200" y="510004"/>
            <a:ext cx="10515600" cy="749629"/>
          </a:xfrm>
        </p:spPr>
        <p:txBody>
          <a:bodyPr>
            <a:normAutofit/>
          </a:bodyPr>
          <a:lstStyle/>
          <a:p>
            <a:r>
              <a:rPr lang="en-US" sz="2800" dirty="0"/>
              <a:t>The Microsoft D365 MCP Inventory – August 2026</a:t>
            </a:r>
          </a:p>
        </p:txBody>
      </p:sp>
      <p:pic>
        <p:nvPicPr>
          <p:cNvPr id="7" name="Picture 6" descr="inventory.png">
            <a:extLst>
              <a:ext uri="{FF2B5EF4-FFF2-40B4-BE49-F238E27FC236}">
                <a16:creationId xmlns:a16="http://schemas.microsoft.com/office/drawing/2014/main" id="{185B7F21-CA8A-5828-166D-96ABC3C38E18}"/>
              </a:ext>
            </a:extLst>
          </p:cNvPr>
          <p:cNvPicPr>
            <a:picLocks noChangeAspect="1"/>
          </p:cNvPicPr>
          <p:nvPr/>
        </p:nvPicPr>
        <p:blipFill>
          <a:blip r:embed="rId3"/>
          <a:stretch>
            <a:fillRect/>
          </a:stretch>
        </p:blipFill>
        <p:spPr>
          <a:xfrm>
            <a:off x="838200" y="1478421"/>
            <a:ext cx="10824670" cy="4186413"/>
          </a:xfrm>
          <a:prstGeom prst="rect">
            <a:avLst/>
          </a:prstGeom>
        </p:spPr>
      </p:pic>
    </p:spTree>
    <p:extLst>
      <p:ext uri="{BB962C8B-B14F-4D97-AF65-F5344CB8AC3E}">
        <p14:creationId xmlns:p14="http://schemas.microsoft.com/office/powerpoint/2010/main" val="3323283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D231F-C3AF-39DC-8006-935A4EC2D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C62DF-7D49-DA5C-CCA1-239969E4A58C}"/>
              </a:ext>
            </a:extLst>
          </p:cNvPr>
          <p:cNvSpPr>
            <a:spLocks noGrp="1"/>
          </p:cNvSpPr>
          <p:nvPr>
            <p:ph type="title"/>
          </p:nvPr>
        </p:nvSpPr>
        <p:spPr>
          <a:xfrm>
            <a:off x="838200" y="510004"/>
            <a:ext cx="10515600" cy="749629"/>
          </a:xfrm>
        </p:spPr>
        <p:txBody>
          <a:bodyPr>
            <a:normAutofit/>
          </a:bodyPr>
          <a:lstStyle/>
          <a:p>
            <a:r>
              <a:rPr lang="en-US" sz="2800" dirty="0"/>
              <a:t>D365 MCP — What Microsoft Got Right</a:t>
            </a:r>
            <a:endParaRPr lang="en-US" sz="2800" b="0" dirty="0"/>
          </a:p>
        </p:txBody>
      </p:sp>
      <p:pic>
        <p:nvPicPr>
          <p:cNvPr id="3" name="Picture 2" descr="gotright.png"/>
          <p:cNvPicPr>
            <a:picLocks noChangeAspect="1"/>
          </p:cNvPicPr>
          <p:nvPr/>
        </p:nvPicPr>
        <p:blipFill>
          <a:blip r:embed="rId3"/>
          <a:stretch>
            <a:fillRect/>
          </a:stretch>
        </p:blipFill>
        <p:spPr>
          <a:xfrm>
            <a:off x="630936" y="1417320"/>
            <a:ext cx="10927080" cy="4224528"/>
          </a:xfrm>
          <a:prstGeom prst="rect">
            <a:avLst/>
          </a:prstGeom>
        </p:spPr>
      </p:pic>
    </p:spTree>
    <p:extLst>
      <p:ext uri="{BB962C8B-B14F-4D97-AF65-F5344CB8AC3E}">
        <p14:creationId xmlns:p14="http://schemas.microsoft.com/office/powerpoint/2010/main" val="2813180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D031-9D97-DD7D-9E60-F0D233F2F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64F54-43DD-93B2-4AAB-0F61130A99DE}"/>
              </a:ext>
            </a:extLst>
          </p:cNvPr>
          <p:cNvSpPr>
            <a:spLocks noGrp="1"/>
          </p:cNvSpPr>
          <p:nvPr>
            <p:ph type="title"/>
          </p:nvPr>
        </p:nvSpPr>
        <p:spPr>
          <a:xfrm>
            <a:off x="838200" y="510004"/>
            <a:ext cx="10515600" cy="749629"/>
          </a:xfrm>
        </p:spPr>
        <p:txBody>
          <a:bodyPr>
            <a:normAutofit/>
          </a:bodyPr>
          <a:lstStyle/>
          <a:p>
            <a:r>
              <a:rPr lang="en-US" sz="2800" dirty="0"/>
              <a:t>Entra Agent ID – Your Agents Now Have Identities</a:t>
            </a:r>
          </a:p>
        </p:txBody>
      </p:sp>
      <p:sp>
        <p:nvSpPr>
          <p:cNvPr id="3" name="Content Placeholder 2">
            <a:extLst>
              <a:ext uri="{FF2B5EF4-FFF2-40B4-BE49-F238E27FC236}">
                <a16:creationId xmlns:a16="http://schemas.microsoft.com/office/drawing/2014/main" id="{F7A463E3-4BB5-82F2-41A8-E67F9E0381C7}"/>
              </a:ext>
            </a:extLst>
          </p:cNvPr>
          <p:cNvSpPr>
            <a:spLocks noGrp="1"/>
          </p:cNvSpPr>
          <p:nvPr>
            <p:ph idx="1"/>
          </p:nvPr>
        </p:nvSpPr>
        <p:spPr>
          <a:xfrm>
            <a:off x="838200" y="1259633"/>
            <a:ext cx="5257800" cy="5031122"/>
          </a:xfrm>
        </p:spPr>
        <p:txBody>
          <a:bodyPr>
            <a:normAutofit fontScale="85000" lnSpcReduction="10000"/>
          </a:bodyPr>
          <a:lstStyle/>
          <a:p>
            <a:pPr fontAlgn="base"/>
            <a:r>
              <a:rPr lang="en-US" dirty="0"/>
              <a:t>Three constructs, and the difference matters for policy:</a:t>
            </a:r>
          </a:p>
          <a:p>
            <a:pPr lvl="1" fontAlgn="base"/>
            <a:r>
              <a:rPr lang="en-US" dirty="0"/>
              <a:t>Agent identity – the agent’s own principal, created from an agent identity blueprint</a:t>
            </a:r>
          </a:p>
          <a:p>
            <a:pPr lvl="1" fontAlgn="base"/>
            <a:r>
              <a:rPr lang="en-US" dirty="0"/>
              <a:t>Agent’s user account – an optional paired directory user with mailbox, calendar and Teams presence</a:t>
            </a:r>
          </a:p>
          <a:p>
            <a:pPr lvl="1" fontAlgn="base"/>
            <a:r>
              <a:rPr lang="en-US" dirty="0"/>
              <a:t>On-behalf-of – the human is the token subject; the agent is just the calling app</a:t>
            </a:r>
          </a:p>
          <a:p>
            <a:pPr fontAlgn="base"/>
            <a:r>
              <a:rPr lang="en-US" dirty="0"/>
              <a:t>An agent’s user account does not replace the agent identity – both must exist</a:t>
            </a:r>
          </a:p>
          <a:p>
            <a:pPr fontAlgn="base"/>
            <a:r>
              <a:rPr lang="en-US" dirty="0"/>
              <a:t>Blueprints let you disable an entire class of agents in one operation</a:t>
            </a:r>
          </a:p>
        </p:txBody>
      </p:sp>
      <p:pic>
        <p:nvPicPr>
          <p:cNvPr id="4" name="Picture 3" descr="Microsoft Entra security for AI overview - Microsoft Entra Agent ID |  Microsoft Learn">
            <a:extLst>
              <a:ext uri="{FF2B5EF4-FFF2-40B4-BE49-F238E27FC236}">
                <a16:creationId xmlns:a16="http://schemas.microsoft.com/office/drawing/2014/main" id="{61008F81-F41E-E153-9CCB-0746FABA91EB}"/>
              </a:ext>
            </a:extLst>
          </p:cNvPr>
          <p:cNvPicPr>
            <a:picLocks noChangeAspect="1"/>
          </p:cNvPicPr>
          <p:nvPr/>
        </p:nvPicPr>
        <p:blipFill>
          <a:blip r:embed="rId3"/>
          <a:stretch>
            <a:fillRect/>
          </a:stretch>
        </p:blipFill>
        <p:spPr>
          <a:xfrm>
            <a:off x="6168481" y="2011009"/>
            <a:ext cx="5645272" cy="2835981"/>
          </a:xfrm>
          <a:prstGeom prst="rect">
            <a:avLst/>
          </a:prstGeom>
        </p:spPr>
      </p:pic>
    </p:spTree>
    <p:extLst>
      <p:ext uri="{BB962C8B-B14F-4D97-AF65-F5344CB8AC3E}">
        <p14:creationId xmlns:p14="http://schemas.microsoft.com/office/powerpoint/2010/main" val="1920749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B4FEC-AF77-2999-1906-CEBB6FDBF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BAA05-4D71-FD1D-F7CA-BB66E083DEE4}"/>
              </a:ext>
            </a:extLst>
          </p:cNvPr>
          <p:cNvSpPr>
            <a:spLocks noGrp="1"/>
          </p:cNvSpPr>
          <p:nvPr>
            <p:ph type="title"/>
          </p:nvPr>
        </p:nvSpPr>
        <p:spPr>
          <a:xfrm>
            <a:off x="838200" y="510004"/>
            <a:ext cx="10515600" cy="749629"/>
          </a:xfrm>
        </p:spPr>
        <p:txBody>
          <a:bodyPr>
            <a:normAutofit/>
          </a:bodyPr>
          <a:lstStyle/>
          <a:p>
            <a:r>
              <a:rPr lang="en-US" sz="3800" dirty="0"/>
              <a:t>Four Admin Planes, One Blast Radius</a:t>
            </a:r>
          </a:p>
        </p:txBody>
      </p:sp>
      <p:pic>
        <p:nvPicPr>
          <p:cNvPr id="7" name="Picture 6" descr="planes.png">
            <a:extLst>
              <a:ext uri="{FF2B5EF4-FFF2-40B4-BE49-F238E27FC236}">
                <a16:creationId xmlns:a16="http://schemas.microsoft.com/office/drawing/2014/main" id="{58D72340-6E2D-AD0F-7E5B-D102605B72A0}"/>
              </a:ext>
            </a:extLst>
          </p:cNvPr>
          <p:cNvPicPr>
            <a:picLocks noChangeAspect="1"/>
          </p:cNvPicPr>
          <p:nvPr/>
        </p:nvPicPr>
        <p:blipFill>
          <a:blip r:embed="rId3"/>
          <a:stretch>
            <a:fillRect/>
          </a:stretch>
        </p:blipFill>
        <p:spPr>
          <a:xfrm>
            <a:off x="724565" y="1444239"/>
            <a:ext cx="10742870" cy="4154777"/>
          </a:xfrm>
          <a:prstGeom prst="rect">
            <a:avLst/>
          </a:prstGeom>
        </p:spPr>
      </p:pic>
    </p:spTree>
    <p:extLst>
      <p:ext uri="{BB962C8B-B14F-4D97-AF65-F5344CB8AC3E}">
        <p14:creationId xmlns:p14="http://schemas.microsoft.com/office/powerpoint/2010/main" val="1718737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76DB8-9E51-F5A0-A4D6-3FA62E00E3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0EA31-62C9-BB7E-06B5-B59A756C606A}"/>
              </a:ext>
            </a:extLst>
          </p:cNvPr>
          <p:cNvSpPr>
            <a:spLocks noGrp="1"/>
          </p:cNvSpPr>
          <p:nvPr>
            <p:ph type="title"/>
          </p:nvPr>
        </p:nvSpPr>
        <p:spPr>
          <a:xfrm>
            <a:off x="838200" y="510004"/>
            <a:ext cx="10515600" cy="749629"/>
          </a:xfrm>
        </p:spPr>
        <p:txBody>
          <a:bodyPr>
            <a:normAutofit/>
          </a:bodyPr>
          <a:lstStyle/>
          <a:p>
            <a:r>
              <a:rPr lang="en-US" sz="3600" dirty="0"/>
              <a:t>The D365FSC ‘System Agent’ Role Trap</a:t>
            </a:r>
          </a:p>
        </p:txBody>
      </p:sp>
      <p:sp>
        <p:nvSpPr>
          <p:cNvPr id="3" name="Content Placeholder 2">
            <a:extLst>
              <a:ext uri="{FF2B5EF4-FFF2-40B4-BE49-F238E27FC236}">
                <a16:creationId xmlns:a16="http://schemas.microsoft.com/office/drawing/2014/main" id="{2BBCFFF3-AD58-1D3B-537D-3428387021BF}"/>
              </a:ext>
            </a:extLst>
          </p:cNvPr>
          <p:cNvSpPr>
            <a:spLocks noGrp="1"/>
          </p:cNvSpPr>
          <p:nvPr>
            <p:ph idx="1"/>
          </p:nvPr>
        </p:nvSpPr>
        <p:spPr>
          <a:xfrm>
            <a:off x="838200" y="1259633"/>
            <a:ext cx="5504688" cy="5031122"/>
          </a:xfrm>
        </p:spPr>
        <p:txBody>
          <a:bodyPr>
            <a:normAutofit fontScale="70000" lnSpcReduction="20000"/>
          </a:bodyPr>
          <a:lstStyle/>
          <a:p>
            <a:pPr fontAlgn="base"/>
            <a:r>
              <a:rPr lang="en-US" dirty="0"/>
              <a:t>F&amp;O exempts agent identities from user licensing when assigned the System agent security role</a:t>
            </a:r>
          </a:p>
          <a:p>
            <a:pPr fontAlgn="base"/>
            <a:r>
              <a:rPr lang="en-US" dirty="0"/>
              <a:t>That role deliberately grants nothing – no duties, no privileges, and you should not add any</a:t>
            </a:r>
          </a:p>
          <a:p>
            <a:pPr lvl="1" fontAlgn="base"/>
            <a:r>
              <a:rPr lang="en-US" dirty="0"/>
              <a:t>Every functional role stacked on top is the real, </a:t>
            </a:r>
            <a:r>
              <a:rPr lang="en-US" dirty="0" err="1"/>
              <a:t>SoD</a:t>
            </a:r>
            <a:r>
              <a:rPr lang="en-US" dirty="0"/>
              <a:t>-relevant grant</a:t>
            </a:r>
          </a:p>
          <a:p>
            <a:pPr fontAlgn="base"/>
            <a:r>
              <a:rPr lang="en-US" dirty="0"/>
              <a:t>Expect to find agent identities carrying System agent PLUS something more broad</a:t>
            </a:r>
          </a:p>
          <a:p>
            <a:pPr fontAlgn="base"/>
            <a:r>
              <a:rPr lang="en-US" dirty="0"/>
              <a:t>The licensing incentive and the least-privilege incentive point in opposite directions</a:t>
            </a:r>
          </a:p>
          <a:p>
            <a:pPr fontAlgn="base"/>
            <a:r>
              <a:rPr lang="en-US" dirty="0"/>
              <a:t>Audit ask: list every identity holding System agent and enumerate what else it holds</a:t>
            </a:r>
          </a:p>
          <a:p>
            <a:pPr fontAlgn="base"/>
            <a:r>
              <a:rPr lang="en-US" dirty="0"/>
              <a:t>These identities sit outside your joiner-mover-leaver process by default</a:t>
            </a:r>
          </a:p>
        </p:txBody>
      </p:sp>
      <p:pic>
        <p:nvPicPr>
          <p:cNvPr id="5" name="Picture 4">
            <a:extLst>
              <a:ext uri="{FF2B5EF4-FFF2-40B4-BE49-F238E27FC236}">
                <a16:creationId xmlns:a16="http://schemas.microsoft.com/office/drawing/2014/main" id="{063A3A8A-98C3-1DFD-EDAF-AF81D7B777FD}"/>
              </a:ext>
            </a:extLst>
          </p:cNvPr>
          <p:cNvPicPr>
            <a:picLocks noChangeAspect="1"/>
          </p:cNvPicPr>
          <p:nvPr/>
        </p:nvPicPr>
        <p:blipFill>
          <a:blip r:embed="rId3"/>
          <a:stretch>
            <a:fillRect/>
          </a:stretch>
        </p:blipFill>
        <p:spPr>
          <a:xfrm>
            <a:off x="6517741" y="1375873"/>
            <a:ext cx="5208320" cy="4468051"/>
          </a:xfrm>
          <a:prstGeom prst="rect">
            <a:avLst/>
          </a:prstGeom>
        </p:spPr>
      </p:pic>
    </p:spTree>
    <p:extLst>
      <p:ext uri="{BB962C8B-B14F-4D97-AF65-F5344CB8AC3E}">
        <p14:creationId xmlns:p14="http://schemas.microsoft.com/office/powerpoint/2010/main" val="3130329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F0649-ED11-C721-3109-6EC6C9E8A1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3BFAAEA-15C5-D6B3-8785-1F1F60213D37}"/>
              </a:ext>
            </a:extLst>
          </p:cNvPr>
          <p:cNvSpPr>
            <a:spLocks noGrp="1"/>
          </p:cNvSpPr>
          <p:nvPr>
            <p:ph type="title"/>
          </p:nvPr>
        </p:nvSpPr>
        <p:spPr>
          <a:xfrm>
            <a:off x="838200" y="704016"/>
            <a:ext cx="10515600" cy="1325563"/>
          </a:xfrm>
        </p:spPr>
        <p:txBody>
          <a:bodyPr>
            <a:normAutofit/>
          </a:bodyPr>
          <a:lstStyle/>
          <a:p>
            <a:r>
              <a:rPr lang="en-US" sz="4600" dirty="0"/>
              <a:t>How This Actually Goes Wrong</a:t>
            </a:r>
          </a:p>
        </p:txBody>
      </p:sp>
      <p:sp>
        <p:nvSpPr>
          <p:cNvPr id="7" name="Text Placeholder 6">
            <a:extLst>
              <a:ext uri="{FF2B5EF4-FFF2-40B4-BE49-F238E27FC236}">
                <a16:creationId xmlns:a16="http://schemas.microsoft.com/office/drawing/2014/main" id="{ED1CED86-6118-8803-779E-C0FBB8BAFFA0}"/>
              </a:ext>
            </a:extLst>
          </p:cNvPr>
          <p:cNvSpPr>
            <a:spLocks noGrp="1"/>
          </p:cNvSpPr>
          <p:nvPr>
            <p:ph type="body" idx="1"/>
          </p:nvPr>
        </p:nvSpPr>
        <p:spPr>
          <a:xfrm>
            <a:off x="717550" y="2517815"/>
            <a:ext cx="10515600" cy="1500187"/>
          </a:xfrm>
        </p:spPr>
        <p:txBody>
          <a:bodyPr>
            <a:normAutofit/>
          </a:bodyPr>
          <a:lstStyle/>
          <a:p>
            <a:r>
              <a:rPr lang="en-US" dirty="0"/>
              <a:t>Not theory – these are documented,</a:t>
            </a:r>
            <a:br>
              <a:rPr lang="en-US" dirty="0"/>
            </a:br>
            <a:r>
              <a:rPr lang="en-US" dirty="0"/>
              <a:t>reproduced, and in some cases CVE-numbered</a:t>
            </a:r>
          </a:p>
        </p:txBody>
      </p:sp>
    </p:spTree>
    <p:extLst>
      <p:ext uri="{BB962C8B-B14F-4D97-AF65-F5344CB8AC3E}">
        <p14:creationId xmlns:p14="http://schemas.microsoft.com/office/powerpoint/2010/main" val="208025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1CF7E-0F28-9C81-58D2-8BEF503E1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805D00-8549-2448-5A4E-49975C9487FA}"/>
              </a:ext>
            </a:extLst>
          </p:cNvPr>
          <p:cNvSpPr>
            <a:spLocks noGrp="1"/>
          </p:cNvSpPr>
          <p:nvPr>
            <p:ph type="title"/>
          </p:nvPr>
        </p:nvSpPr>
        <p:spPr>
          <a:xfrm>
            <a:off x="838200" y="510004"/>
            <a:ext cx="10515600" cy="749629"/>
          </a:xfrm>
        </p:spPr>
        <p:txBody>
          <a:bodyPr>
            <a:normAutofit/>
          </a:bodyPr>
          <a:lstStyle/>
          <a:p>
            <a:r>
              <a:rPr lang="en-US" dirty="0"/>
              <a:t>The MCP Attack Taxonomy</a:t>
            </a:r>
          </a:p>
        </p:txBody>
      </p:sp>
      <p:pic>
        <p:nvPicPr>
          <p:cNvPr id="7" name="Picture 6" descr="taxonomy.png">
            <a:extLst>
              <a:ext uri="{FF2B5EF4-FFF2-40B4-BE49-F238E27FC236}">
                <a16:creationId xmlns:a16="http://schemas.microsoft.com/office/drawing/2014/main" id="{8A02A38C-1404-E9E8-CAC4-C822FEA28843}"/>
              </a:ext>
            </a:extLst>
          </p:cNvPr>
          <p:cNvPicPr>
            <a:picLocks noChangeAspect="1"/>
          </p:cNvPicPr>
          <p:nvPr/>
        </p:nvPicPr>
        <p:blipFill>
          <a:blip r:embed="rId3"/>
          <a:stretch>
            <a:fillRect/>
          </a:stretch>
        </p:blipFill>
        <p:spPr>
          <a:xfrm>
            <a:off x="614082" y="1461330"/>
            <a:ext cx="10963836" cy="4240235"/>
          </a:xfrm>
          <a:prstGeom prst="rect">
            <a:avLst/>
          </a:prstGeom>
        </p:spPr>
      </p:pic>
    </p:spTree>
    <p:extLst>
      <p:ext uri="{BB962C8B-B14F-4D97-AF65-F5344CB8AC3E}">
        <p14:creationId xmlns:p14="http://schemas.microsoft.com/office/powerpoint/2010/main" val="3953151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A796A-EE6A-85CB-68E7-09FE86098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BB20A-6EDD-B3D6-FD81-088D49024A99}"/>
              </a:ext>
            </a:extLst>
          </p:cNvPr>
          <p:cNvSpPr>
            <a:spLocks noGrp="1"/>
          </p:cNvSpPr>
          <p:nvPr>
            <p:ph type="title"/>
          </p:nvPr>
        </p:nvSpPr>
        <p:spPr>
          <a:xfrm>
            <a:off x="838200" y="481667"/>
            <a:ext cx="10515600" cy="731314"/>
          </a:xfrm>
        </p:spPr>
        <p:txBody>
          <a:bodyPr>
            <a:normAutofit fontScale="90000"/>
          </a:bodyPr>
          <a:lstStyle/>
          <a:p>
            <a:r>
              <a:rPr lang="en-US" dirty="0"/>
              <a:t>Frank Vukovits</a:t>
            </a:r>
          </a:p>
        </p:txBody>
      </p:sp>
      <p:sp>
        <p:nvSpPr>
          <p:cNvPr id="3" name="Content Placeholder 2">
            <a:extLst>
              <a:ext uri="{FF2B5EF4-FFF2-40B4-BE49-F238E27FC236}">
                <a16:creationId xmlns:a16="http://schemas.microsoft.com/office/drawing/2014/main" id="{940EDDE1-4916-8E4C-AAD7-6E8D7C599C84}"/>
              </a:ext>
            </a:extLst>
          </p:cNvPr>
          <p:cNvSpPr>
            <a:spLocks noGrp="1"/>
          </p:cNvSpPr>
          <p:nvPr>
            <p:ph sz="half" idx="1"/>
          </p:nvPr>
        </p:nvSpPr>
        <p:spPr>
          <a:xfrm>
            <a:off x="1230084" y="1212981"/>
            <a:ext cx="6790765" cy="5026736"/>
          </a:xfrm>
        </p:spPr>
        <p:txBody>
          <a:bodyPr>
            <a:normAutofit fontScale="70000" lnSpcReduction="20000"/>
          </a:bodyPr>
          <a:lstStyle/>
          <a:p>
            <a:pPr marL="0" indent="0">
              <a:buNone/>
            </a:pPr>
            <a:r>
              <a:rPr lang="en-US" b="1" dirty="0"/>
              <a:t>Chief Security Scientist</a:t>
            </a:r>
            <a:endParaRPr lang="en-US" b="1" dirty="0">
              <a:cs typeface="Arial"/>
            </a:endParaRPr>
          </a:p>
          <a:p>
            <a:pPr marL="0" indent="0">
              <a:buNone/>
            </a:pPr>
            <a:r>
              <a:rPr lang="en-US" b="1" dirty="0">
                <a:hlinkClick r:id="rId2">
                  <a:extLst>
                    <a:ext uri="{A12FA001-AC4F-418D-AE19-62706E023703}">
                      <ahyp:hlinkClr xmlns:ahyp="http://schemas.microsoft.com/office/drawing/2018/hyperlinkcolor" val="tx"/>
                    </a:ext>
                  </a:extLst>
                </a:hlinkClick>
              </a:rPr>
              <a:t>Fastpath</a:t>
            </a:r>
            <a:r>
              <a:rPr lang="en-US" b="1" dirty="0"/>
              <a:t> – now a part of </a:t>
            </a:r>
            <a:r>
              <a:rPr lang="en-US" b="1" dirty="0">
                <a:hlinkClick r:id="rId3">
                  <a:extLst>
                    <a:ext uri="{A12FA001-AC4F-418D-AE19-62706E023703}">
                      <ahyp:hlinkClr xmlns:ahyp="http://schemas.microsoft.com/office/drawing/2018/hyperlinkcolor" val="tx"/>
                    </a:ext>
                  </a:extLst>
                </a:hlinkClick>
              </a:rPr>
              <a:t>Delinea</a:t>
            </a:r>
            <a:endParaRPr lang="en-US" b="1" dirty="0"/>
          </a:p>
          <a:p>
            <a:endParaRPr lang="en-US" dirty="0"/>
          </a:p>
          <a:p>
            <a:r>
              <a:rPr lang="en-US" dirty="0"/>
              <a:t>Email: </a:t>
            </a:r>
            <a:r>
              <a:rPr lang="en-US" dirty="0">
                <a:hlinkClick r:id="rId4">
                  <a:extLst>
                    <a:ext uri="{A12FA001-AC4F-418D-AE19-62706E023703}">
                      <ahyp:hlinkClr xmlns:ahyp="http://schemas.microsoft.com/office/drawing/2018/hyperlinkcolor" val="tx"/>
                    </a:ext>
                  </a:extLst>
                </a:hlinkClick>
              </a:rPr>
              <a:t>frank.vukovits@delinea.com</a:t>
            </a:r>
            <a:endParaRPr lang="en-US" dirty="0"/>
          </a:p>
          <a:p>
            <a:r>
              <a:rPr lang="en-US" dirty="0"/>
              <a:t>Twitter:  @fvukovits</a:t>
            </a:r>
            <a:endParaRPr lang="en-US" dirty="0">
              <a:solidFill>
                <a:srgbClr val="002060"/>
              </a:solidFill>
            </a:endParaRPr>
          </a:p>
          <a:p>
            <a:r>
              <a:rPr lang="en-US" dirty="0">
                <a:solidFill>
                  <a:srgbClr val="002060"/>
                </a:solidFill>
                <a:hlinkClick r:id="rId5">
                  <a:extLst>
                    <a:ext uri="{A12FA001-AC4F-418D-AE19-62706E023703}">
                      <ahyp:hlinkClr xmlns:ahyp="http://schemas.microsoft.com/office/drawing/2018/hyperlinkcolor" val="tx"/>
                    </a:ext>
                  </a:extLst>
                </a:hlinkClick>
              </a:rPr>
              <a:t>LinkedIn</a:t>
            </a:r>
            <a:r>
              <a:rPr lang="en-US" dirty="0">
                <a:solidFill>
                  <a:srgbClr val="002060"/>
                </a:solidFill>
              </a:rPr>
              <a:t>:  </a:t>
            </a:r>
            <a:r>
              <a:rPr lang="en-US" dirty="0">
                <a:hlinkClick r:id="rId5"/>
              </a:rPr>
              <a:t>Frank Vukovits, CISA, CIA | LinkedIn</a:t>
            </a:r>
            <a:endParaRPr lang="en-US" dirty="0">
              <a:solidFill>
                <a:srgbClr val="002060"/>
              </a:solidFill>
            </a:endParaRPr>
          </a:p>
          <a:p>
            <a:endParaRPr lang="en-US" dirty="0"/>
          </a:p>
          <a:p>
            <a:r>
              <a:rPr lang="en-US" dirty="0"/>
              <a:t>Background:</a:t>
            </a:r>
            <a:br>
              <a:rPr lang="en-US" dirty="0"/>
            </a:br>
            <a:endParaRPr lang="en-US" dirty="0">
              <a:cs typeface="Arial"/>
            </a:endParaRPr>
          </a:p>
          <a:p>
            <a:pPr marL="285750" indent="-285750">
              <a:buClr>
                <a:schemeClr val="bg2"/>
              </a:buClr>
            </a:pPr>
            <a:r>
              <a:rPr lang="en-US" dirty="0"/>
              <a:t>35+ years ERP, Audit, and Security Experience</a:t>
            </a:r>
          </a:p>
          <a:p>
            <a:pPr marL="285750" indent="-285750"/>
            <a:r>
              <a:rPr lang="en-US" dirty="0"/>
              <a:t>Co-founder AXUG</a:t>
            </a:r>
          </a:p>
          <a:p>
            <a:pPr marL="285750" indent="-285750"/>
            <a:r>
              <a:rPr lang="en-US" dirty="0"/>
              <a:t>Certified Internal Auditor (CIA)</a:t>
            </a:r>
          </a:p>
          <a:p>
            <a:pPr marL="285750" indent="-285750"/>
            <a:r>
              <a:rPr lang="en-US" dirty="0"/>
              <a:t>Certified Information Systems Auditor (CISA)</a:t>
            </a:r>
          </a:p>
          <a:p>
            <a:pPr marL="285750" indent="-285750"/>
            <a:r>
              <a:rPr lang="en-US" dirty="0"/>
              <a:t>Passed CISSP examination in 2002</a:t>
            </a:r>
          </a:p>
          <a:p>
            <a:pPr marL="285750" indent="-285750"/>
            <a:r>
              <a:rPr lang="en-US" dirty="0"/>
              <a:t>Frequent speaker at user group, audit, and security events</a:t>
            </a:r>
          </a:p>
          <a:p>
            <a:endParaRPr lang="en-US" dirty="0"/>
          </a:p>
          <a:p>
            <a:endParaRPr lang="en-US" dirty="0"/>
          </a:p>
          <a:p>
            <a:endParaRPr lang="en-US" dirty="0"/>
          </a:p>
        </p:txBody>
      </p:sp>
      <p:pic>
        <p:nvPicPr>
          <p:cNvPr id="6" name="Picture 5" descr="A person wearing glasses and looking at the camera&#10;&#10;Description generated with very high confidence">
            <a:extLst>
              <a:ext uri="{FF2B5EF4-FFF2-40B4-BE49-F238E27FC236}">
                <a16:creationId xmlns:a16="http://schemas.microsoft.com/office/drawing/2014/main" id="{FF57307B-3115-40A9-9F60-6C6DCDC44899}"/>
              </a:ext>
            </a:extLst>
          </p:cNvPr>
          <p:cNvPicPr>
            <a:picLocks noChangeAspect="1"/>
          </p:cNvPicPr>
          <p:nvPr/>
        </p:nvPicPr>
        <p:blipFill rotWithShape="1">
          <a:blip r:embed="rId6"/>
          <a:srcRect l="5985" r="5985"/>
          <a:stretch/>
        </p:blipFill>
        <p:spPr>
          <a:xfrm>
            <a:off x="7266312" y="750636"/>
            <a:ext cx="4351273" cy="4894383"/>
          </a:xfrm>
          <a:prstGeom prst="rect">
            <a:avLst/>
          </a:prstGeom>
        </p:spPr>
      </p:pic>
    </p:spTree>
    <p:extLst>
      <p:ext uri="{BB962C8B-B14F-4D97-AF65-F5344CB8AC3E}">
        <p14:creationId xmlns:p14="http://schemas.microsoft.com/office/powerpoint/2010/main" val="3017765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19073-ECB2-7EE5-1583-E6692633E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75B44-ADD1-6447-3781-3ABFEF4C900C}"/>
              </a:ext>
            </a:extLst>
          </p:cNvPr>
          <p:cNvSpPr>
            <a:spLocks noGrp="1"/>
          </p:cNvSpPr>
          <p:nvPr>
            <p:ph type="title"/>
          </p:nvPr>
        </p:nvSpPr>
        <p:spPr>
          <a:xfrm>
            <a:off x="838200" y="510004"/>
            <a:ext cx="10515600" cy="749629"/>
          </a:xfrm>
        </p:spPr>
        <p:txBody>
          <a:bodyPr>
            <a:normAutofit/>
          </a:bodyPr>
          <a:lstStyle/>
          <a:p>
            <a:r>
              <a:rPr lang="en-US" sz="3100" dirty="0"/>
              <a:t>Case Study – Poisoning a D365 Finance Agent</a:t>
            </a:r>
          </a:p>
        </p:txBody>
      </p:sp>
      <p:pic>
        <p:nvPicPr>
          <p:cNvPr id="7" name="Picture 6" descr="casestudy.png">
            <a:extLst>
              <a:ext uri="{FF2B5EF4-FFF2-40B4-BE49-F238E27FC236}">
                <a16:creationId xmlns:a16="http://schemas.microsoft.com/office/drawing/2014/main" id="{86E74B10-F0F9-0455-9EFC-E92F85A726D0}"/>
              </a:ext>
            </a:extLst>
          </p:cNvPr>
          <p:cNvPicPr>
            <a:picLocks noChangeAspect="1"/>
          </p:cNvPicPr>
          <p:nvPr/>
        </p:nvPicPr>
        <p:blipFill>
          <a:blip r:embed="rId3"/>
          <a:stretch>
            <a:fillRect/>
          </a:stretch>
        </p:blipFill>
        <p:spPr>
          <a:xfrm>
            <a:off x="580937" y="1435693"/>
            <a:ext cx="11030125" cy="4265872"/>
          </a:xfrm>
          <a:prstGeom prst="rect">
            <a:avLst/>
          </a:prstGeom>
        </p:spPr>
      </p:pic>
    </p:spTree>
    <p:extLst>
      <p:ext uri="{BB962C8B-B14F-4D97-AF65-F5344CB8AC3E}">
        <p14:creationId xmlns:p14="http://schemas.microsoft.com/office/powerpoint/2010/main" val="1660752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C094E-6552-C752-543E-3FE8AA0ABF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4E899E-20B7-B244-68E1-D55747EDC177}"/>
              </a:ext>
            </a:extLst>
          </p:cNvPr>
          <p:cNvSpPr>
            <a:spLocks noGrp="1"/>
          </p:cNvSpPr>
          <p:nvPr>
            <p:ph type="title"/>
          </p:nvPr>
        </p:nvSpPr>
        <p:spPr>
          <a:xfrm>
            <a:off x="838200" y="510004"/>
            <a:ext cx="10515600" cy="749629"/>
          </a:xfrm>
        </p:spPr>
        <p:txBody>
          <a:bodyPr>
            <a:normAutofit/>
          </a:bodyPr>
          <a:lstStyle/>
          <a:p>
            <a:r>
              <a:rPr lang="en-US" sz="3600" dirty="0"/>
              <a:t>The Lethal Trifecta – Dynamics Edition</a:t>
            </a:r>
          </a:p>
        </p:txBody>
      </p:sp>
      <p:pic>
        <p:nvPicPr>
          <p:cNvPr id="7" name="Picture 6" descr="trifecta.png">
            <a:extLst>
              <a:ext uri="{FF2B5EF4-FFF2-40B4-BE49-F238E27FC236}">
                <a16:creationId xmlns:a16="http://schemas.microsoft.com/office/drawing/2014/main" id="{F01EB1FF-6589-6A4C-6C7D-E052B19BBCE0}"/>
              </a:ext>
            </a:extLst>
          </p:cNvPr>
          <p:cNvPicPr>
            <a:picLocks noChangeAspect="1"/>
          </p:cNvPicPr>
          <p:nvPr/>
        </p:nvPicPr>
        <p:blipFill>
          <a:blip r:embed="rId3"/>
          <a:stretch>
            <a:fillRect/>
          </a:stretch>
        </p:blipFill>
        <p:spPr>
          <a:xfrm>
            <a:off x="482201" y="1395664"/>
            <a:ext cx="11227597" cy="4342244"/>
          </a:xfrm>
          <a:prstGeom prst="rect">
            <a:avLst/>
          </a:prstGeom>
        </p:spPr>
      </p:pic>
    </p:spTree>
    <p:extLst>
      <p:ext uri="{BB962C8B-B14F-4D97-AF65-F5344CB8AC3E}">
        <p14:creationId xmlns:p14="http://schemas.microsoft.com/office/powerpoint/2010/main" val="508506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A58F6-94DF-013D-2976-9D7876CE9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581F42-64EF-4CC1-1B77-F45CB7E15816}"/>
              </a:ext>
            </a:extLst>
          </p:cNvPr>
          <p:cNvSpPr>
            <a:spLocks noGrp="1"/>
          </p:cNvSpPr>
          <p:nvPr>
            <p:ph type="title"/>
          </p:nvPr>
        </p:nvSpPr>
        <p:spPr>
          <a:xfrm>
            <a:off x="838200" y="510004"/>
            <a:ext cx="10515600" cy="749629"/>
          </a:xfrm>
        </p:spPr>
        <p:txBody>
          <a:bodyPr>
            <a:normAutofit/>
          </a:bodyPr>
          <a:lstStyle/>
          <a:p>
            <a:r>
              <a:rPr lang="en-US" dirty="0"/>
              <a:t>MCP By the Numbers</a:t>
            </a:r>
          </a:p>
        </p:txBody>
      </p:sp>
      <p:pic>
        <p:nvPicPr>
          <p:cNvPr id="7" name="Picture 6" descr="numbers.png">
            <a:extLst>
              <a:ext uri="{FF2B5EF4-FFF2-40B4-BE49-F238E27FC236}">
                <a16:creationId xmlns:a16="http://schemas.microsoft.com/office/drawing/2014/main" id="{1FF2F992-6283-962F-0F82-8B534BB7F569}"/>
              </a:ext>
            </a:extLst>
          </p:cNvPr>
          <p:cNvPicPr>
            <a:picLocks noChangeAspect="1"/>
          </p:cNvPicPr>
          <p:nvPr/>
        </p:nvPicPr>
        <p:blipFill>
          <a:blip r:embed="rId3"/>
          <a:stretch>
            <a:fillRect/>
          </a:stretch>
        </p:blipFill>
        <p:spPr>
          <a:xfrm>
            <a:off x="631527" y="1482290"/>
            <a:ext cx="10928945" cy="4226741"/>
          </a:xfrm>
          <a:prstGeom prst="rect">
            <a:avLst/>
          </a:prstGeom>
        </p:spPr>
      </p:pic>
    </p:spTree>
    <p:extLst>
      <p:ext uri="{BB962C8B-B14F-4D97-AF65-F5344CB8AC3E}">
        <p14:creationId xmlns:p14="http://schemas.microsoft.com/office/powerpoint/2010/main" val="1985993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F902E-94B9-B79D-DA22-2E4449DE14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63B782E-84A9-8FE6-DF2F-DD121EF7B69E}"/>
              </a:ext>
            </a:extLst>
          </p:cNvPr>
          <p:cNvSpPr>
            <a:spLocks noGrp="1"/>
          </p:cNvSpPr>
          <p:nvPr>
            <p:ph type="title"/>
          </p:nvPr>
        </p:nvSpPr>
        <p:spPr>
          <a:xfrm>
            <a:off x="838200" y="704016"/>
            <a:ext cx="10515600" cy="1325563"/>
          </a:xfrm>
        </p:spPr>
        <p:txBody>
          <a:bodyPr>
            <a:normAutofit/>
          </a:bodyPr>
          <a:lstStyle/>
          <a:p>
            <a:r>
              <a:rPr lang="en-US" sz="4800" dirty="0"/>
              <a:t>WOW – That’s a Lot</a:t>
            </a:r>
          </a:p>
        </p:txBody>
      </p:sp>
      <p:sp>
        <p:nvSpPr>
          <p:cNvPr id="7" name="Text Placeholder 6">
            <a:extLst>
              <a:ext uri="{FF2B5EF4-FFF2-40B4-BE49-F238E27FC236}">
                <a16:creationId xmlns:a16="http://schemas.microsoft.com/office/drawing/2014/main" id="{6AE9AE9E-285A-7E8A-C38D-889F2B838A3B}"/>
              </a:ext>
            </a:extLst>
          </p:cNvPr>
          <p:cNvSpPr>
            <a:spLocks noGrp="1"/>
          </p:cNvSpPr>
          <p:nvPr>
            <p:ph type="body" idx="1"/>
          </p:nvPr>
        </p:nvSpPr>
        <p:spPr>
          <a:xfrm>
            <a:off x="717550" y="2517815"/>
            <a:ext cx="10515600" cy="1500187"/>
          </a:xfrm>
        </p:spPr>
        <p:txBody>
          <a:bodyPr>
            <a:normAutofit/>
          </a:bodyPr>
          <a:lstStyle/>
          <a:p>
            <a:r>
              <a:rPr lang="en-US" dirty="0"/>
              <a:t>Where do you start to secure</a:t>
            </a:r>
            <a:br>
              <a:rPr lang="en-US" dirty="0"/>
            </a:br>
            <a:r>
              <a:rPr lang="en-US" dirty="0"/>
              <a:t>MCP servers and their use?</a:t>
            </a:r>
          </a:p>
        </p:txBody>
      </p:sp>
    </p:spTree>
    <p:extLst>
      <p:ext uri="{BB962C8B-B14F-4D97-AF65-F5344CB8AC3E}">
        <p14:creationId xmlns:p14="http://schemas.microsoft.com/office/powerpoint/2010/main" val="769799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B8395-F01A-A356-C6F6-0A75007F6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9494EA-A562-4B9F-36B6-0C1F3CD2019E}"/>
              </a:ext>
            </a:extLst>
          </p:cNvPr>
          <p:cNvSpPr>
            <a:spLocks noGrp="1"/>
          </p:cNvSpPr>
          <p:nvPr>
            <p:ph type="title"/>
          </p:nvPr>
        </p:nvSpPr>
        <p:spPr>
          <a:xfrm>
            <a:off x="838200" y="510004"/>
            <a:ext cx="10515600" cy="749629"/>
          </a:xfrm>
        </p:spPr>
        <p:txBody>
          <a:bodyPr>
            <a:normAutofit/>
          </a:bodyPr>
          <a:lstStyle/>
          <a:p>
            <a:r>
              <a:rPr lang="en-US" sz="3700" dirty="0"/>
              <a:t>Least Agency, Not Just Least Privilege</a:t>
            </a:r>
          </a:p>
        </p:txBody>
      </p:sp>
      <p:pic>
        <p:nvPicPr>
          <p:cNvPr id="7" name="Picture 6" descr="agency.png">
            <a:extLst>
              <a:ext uri="{FF2B5EF4-FFF2-40B4-BE49-F238E27FC236}">
                <a16:creationId xmlns:a16="http://schemas.microsoft.com/office/drawing/2014/main" id="{31554F3B-BE44-56C2-3B10-9790DF444209}"/>
              </a:ext>
            </a:extLst>
          </p:cNvPr>
          <p:cNvPicPr>
            <a:picLocks noChangeAspect="1"/>
          </p:cNvPicPr>
          <p:nvPr/>
        </p:nvPicPr>
        <p:blipFill>
          <a:blip r:embed="rId3"/>
          <a:stretch>
            <a:fillRect/>
          </a:stretch>
        </p:blipFill>
        <p:spPr>
          <a:xfrm>
            <a:off x="544420" y="1405289"/>
            <a:ext cx="11103159" cy="4294118"/>
          </a:xfrm>
          <a:prstGeom prst="rect">
            <a:avLst/>
          </a:prstGeom>
        </p:spPr>
      </p:pic>
    </p:spTree>
    <p:extLst>
      <p:ext uri="{BB962C8B-B14F-4D97-AF65-F5344CB8AC3E}">
        <p14:creationId xmlns:p14="http://schemas.microsoft.com/office/powerpoint/2010/main" val="2098401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00A9F-3CE1-5BF6-C495-FB1ACAA3EF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B12F9-266D-56C7-63C8-243248AE6171}"/>
              </a:ext>
            </a:extLst>
          </p:cNvPr>
          <p:cNvSpPr>
            <a:spLocks noGrp="1"/>
          </p:cNvSpPr>
          <p:nvPr>
            <p:ph type="title"/>
          </p:nvPr>
        </p:nvSpPr>
        <p:spPr>
          <a:xfrm>
            <a:off x="838200" y="510004"/>
            <a:ext cx="10515600" cy="749629"/>
          </a:xfrm>
        </p:spPr>
        <p:txBody>
          <a:bodyPr>
            <a:normAutofit/>
          </a:bodyPr>
          <a:lstStyle/>
          <a:p>
            <a:r>
              <a:rPr lang="en-US" sz="2900" dirty="0"/>
              <a:t>Segregation of Duties Was Designed for Humans</a:t>
            </a:r>
          </a:p>
        </p:txBody>
      </p:sp>
      <p:sp>
        <p:nvSpPr>
          <p:cNvPr id="3" name="Content Placeholder 2">
            <a:extLst>
              <a:ext uri="{FF2B5EF4-FFF2-40B4-BE49-F238E27FC236}">
                <a16:creationId xmlns:a16="http://schemas.microsoft.com/office/drawing/2014/main" id="{196B6190-4D7A-9D92-A261-57F4009CD086}"/>
              </a:ext>
            </a:extLst>
          </p:cNvPr>
          <p:cNvSpPr>
            <a:spLocks noGrp="1"/>
          </p:cNvSpPr>
          <p:nvPr>
            <p:ph idx="1"/>
          </p:nvPr>
        </p:nvSpPr>
        <p:spPr>
          <a:xfrm>
            <a:off x="838200" y="1259633"/>
            <a:ext cx="10515600" cy="5031122"/>
          </a:xfrm>
        </p:spPr>
        <p:txBody>
          <a:bodyPr>
            <a:normAutofit fontScale="92500" lnSpcReduction="10000"/>
          </a:bodyPr>
          <a:lstStyle/>
          <a:p>
            <a:pPr fontAlgn="base"/>
            <a:r>
              <a:rPr lang="en-US" dirty="0"/>
              <a:t>Classic </a:t>
            </a:r>
            <a:r>
              <a:rPr lang="en-US" dirty="0" err="1"/>
              <a:t>SoD</a:t>
            </a:r>
            <a:r>
              <a:rPr lang="en-US" dirty="0"/>
              <a:t> assumes a person, a working day, and an approval they have to go ask for</a:t>
            </a:r>
          </a:p>
          <a:p>
            <a:pPr fontAlgn="base"/>
            <a:r>
              <a:rPr lang="en-US" dirty="0"/>
              <a:t>An agent runs the same combination at machine speed, unattended, at 2am</a:t>
            </a:r>
          </a:p>
          <a:p>
            <a:pPr fontAlgn="base"/>
            <a:r>
              <a:rPr lang="en-US" dirty="0"/>
              <a:t>A role that is </a:t>
            </a:r>
            <a:r>
              <a:rPr lang="en-US" dirty="0" err="1"/>
              <a:t>SoD</a:t>
            </a:r>
            <a:r>
              <a:rPr lang="en-US" dirty="0"/>
              <a:t>-clean for a human may be unacceptable for an autonomous identity</a:t>
            </a:r>
          </a:p>
          <a:p>
            <a:pPr fontAlgn="base"/>
            <a:r>
              <a:rPr lang="en-US" dirty="0"/>
              <a:t>Rethink the analysis for agents:</a:t>
            </a:r>
          </a:p>
          <a:p>
            <a:pPr lvl="1" fontAlgn="base"/>
            <a:r>
              <a:rPr lang="en-US" dirty="0"/>
              <a:t>Include the agent identity in your </a:t>
            </a:r>
            <a:r>
              <a:rPr lang="en-US" dirty="0" err="1"/>
              <a:t>SoD</a:t>
            </a:r>
            <a:r>
              <a:rPr lang="en-US" dirty="0"/>
              <a:t> ruleset – do not exempt it as a service account</a:t>
            </a:r>
          </a:p>
          <a:p>
            <a:pPr lvl="1" fontAlgn="base"/>
            <a:r>
              <a:rPr lang="en-US" dirty="0"/>
              <a:t>Treat the tool list as part of the access profile, not as configuration</a:t>
            </a:r>
          </a:p>
          <a:p>
            <a:pPr lvl="1" fontAlgn="base"/>
            <a:r>
              <a:rPr lang="en-US" dirty="0"/>
              <a:t>Look at sequences across servers, not just conflicts within one role</a:t>
            </a:r>
          </a:p>
          <a:p>
            <a:pPr fontAlgn="base"/>
            <a:r>
              <a:rPr lang="en-US" dirty="0"/>
              <a:t>Re-run access reviews on agent identities on the same cadence as privileged humans</a:t>
            </a:r>
          </a:p>
        </p:txBody>
      </p:sp>
    </p:spTree>
    <p:extLst>
      <p:ext uri="{BB962C8B-B14F-4D97-AF65-F5344CB8AC3E}">
        <p14:creationId xmlns:p14="http://schemas.microsoft.com/office/powerpoint/2010/main" val="166742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704E-983E-1E13-0D5B-752574461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3E0EA-6989-EF5F-424D-AE25CB185997}"/>
              </a:ext>
            </a:extLst>
          </p:cNvPr>
          <p:cNvSpPr>
            <a:spLocks noGrp="1"/>
          </p:cNvSpPr>
          <p:nvPr>
            <p:ph type="title"/>
          </p:nvPr>
        </p:nvSpPr>
        <p:spPr>
          <a:xfrm>
            <a:off x="838200" y="510004"/>
            <a:ext cx="10515600" cy="749629"/>
          </a:xfrm>
        </p:spPr>
        <p:txBody>
          <a:bodyPr>
            <a:normAutofit/>
          </a:bodyPr>
          <a:lstStyle/>
          <a:p>
            <a:r>
              <a:rPr lang="en-US" sz="3200" dirty="0"/>
              <a:t>12 Questions Before You Turn One On</a:t>
            </a:r>
          </a:p>
        </p:txBody>
      </p:sp>
      <p:pic>
        <p:nvPicPr>
          <p:cNvPr id="5" name="Picture 4">
            <a:extLst>
              <a:ext uri="{FF2B5EF4-FFF2-40B4-BE49-F238E27FC236}">
                <a16:creationId xmlns:a16="http://schemas.microsoft.com/office/drawing/2014/main" id="{F731057D-580D-840C-1777-0AF2A655DFEA}"/>
              </a:ext>
            </a:extLst>
          </p:cNvPr>
          <p:cNvPicPr>
            <a:picLocks noChangeAspect="1"/>
          </p:cNvPicPr>
          <p:nvPr/>
        </p:nvPicPr>
        <p:blipFill>
          <a:blip r:embed="rId2"/>
          <a:stretch>
            <a:fillRect/>
          </a:stretch>
        </p:blipFill>
        <p:spPr>
          <a:xfrm>
            <a:off x="517020" y="1629530"/>
            <a:ext cx="11157959" cy="3598940"/>
          </a:xfrm>
          <a:prstGeom prst="rect">
            <a:avLst/>
          </a:prstGeom>
        </p:spPr>
      </p:pic>
    </p:spTree>
    <p:extLst>
      <p:ext uri="{BB962C8B-B14F-4D97-AF65-F5344CB8AC3E}">
        <p14:creationId xmlns:p14="http://schemas.microsoft.com/office/powerpoint/2010/main" val="995609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3B56C-CC79-12CB-EDA5-5627028F7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F87B7-32C1-3EA5-CAF1-ECF8AC0F31CB}"/>
              </a:ext>
            </a:extLst>
          </p:cNvPr>
          <p:cNvSpPr>
            <a:spLocks noGrp="1"/>
          </p:cNvSpPr>
          <p:nvPr>
            <p:ph type="title"/>
          </p:nvPr>
        </p:nvSpPr>
        <p:spPr>
          <a:xfrm>
            <a:off x="838200" y="510004"/>
            <a:ext cx="10515600" cy="1325563"/>
          </a:xfrm>
        </p:spPr>
        <p:txBody>
          <a:bodyPr anchor="ctr">
            <a:normAutofit/>
          </a:bodyPr>
          <a:lstStyle/>
          <a:p>
            <a:r>
              <a:rPr lang="en-US"/>
              <a:t>Your First 90 Days</a:t>
            </a:r>
          </a:p>
        </p:txBody>
      </p:sp>
      <p:graphicFrame>
        <p:nvGraphicFramePr>
          <p:cNvPr id="9" name="Content Placeholder 2">
            <a:extLst>
              <a:ext uri="{FF2B5EF4-FFF2-40B4-BE49-F238E27FC236}">
                <a16:creationId xmlns:a16="http://schemas.microsoft.com/office/drawing/2014/main" id="{922CE734-FF60-DAAD-165E-6640E39AFF0C}"/>
              </a:ext>
            </a:extLst>
          </p:cNvPr>
          <p:cNvGraphicFramePr>
            <a:graphicFrameLocks noGrp="1"/>
          </p:cNvGraphicFramePr>
          <p:nvPr>
            <p:ph idx="1"/>
            <p:extLst>
              <p:ext uri="{D42A27DB-BD31-4B8C-83A1-F6EECF244321}">
                <p14:modId xmlns:p14="http://schemas.microsoft.com/office/powerpoint/2010/main" val="3974580384"/>
              </p:ext>
            </p:extLst>
          </p:nvPr>
        </p:nvGraphicFramePr>
        <p:xfrm>
          <a:off x="838200" y="193941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815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C9B44-C410-05D9-96FE-B252F576C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9758A-E01F-C159-6F9A-6DAEA9DF9439}"/>
              </a:ext>
            </a:extLst>
          </p:cNvPr>
          <p:cNvSpPr>
            <a:spLocks noGrp="1"/>
          </p:cNvSpPr>
          <p:nvPr>
            <p:ph type="title"/>
          </p:nvPr>
        </p:nvSpPr>
        <p:spPr>
          <a:xfrm>
            <a:off x="838200" y="510004"/>
            <a:ext cx="10515600" cy="749629"/>
          </a:xfrm>
        </p:spPr>
        <p:txBody>
          <a:bodyPr>
            <a:normAutofit/>
          </a:bodyPr>
          <a:lstStyle/>
          <a:p>
            <a:r>
              <a:rPr lang="en-US" sz="3200" dirty="0"/>
              <a:t>References — Scan These</a:t>
            </a:r>
          </a:p>
        </p:txBody>
      </p:sp>
      <p:pic>
        <p:nvPicPr>
          <p:cNvPr id="3" name="Picture 2" descr="refsqr.png"/>
          <p:cNvPicPr>
            <a:picLocks noChangeAspect="1"/>
          </p:cNvPicPr>
          <p:nvPr/>
        </p:nvPicPr>
        <p:blipFill>
          <a:blip r:embed="rId3"/>
          <a:stretch>
            <a:fillRect/>
          </a:stretch>
        </p:blipFill>
        <p:spPr>
          <a:xfrm>
            <a:off x="630936" y="1417320"/>
            <a:ext cx="10927080" cy="4224528"/>
          </a:xfrm>
          <a:prstGeom prst="rect">
            <a:avLst/>
          </a:prstGeom>
        </p:spPr>
      </p:pic>
    </p:spTree>
    <p:extLst>
      <p:ext uri="{BB962C8B-B14F-4D97-AF65-F5344CB8AC3E}">
        <p14:creationId xmlns:p14="http://schemas.microsoft.com/office/powerpoint/2010/main" val="2977091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82281-32FF-F795-AC32-579D199F11A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0C2BA98-301A-D5D2-6D25-E64DC12D071C}"/>
              </a:ext>
            </a:extLst>
          </p:cNvPr>
          <p:cNvSpPr>
            <a:spLocks noGrp="1"/>
          </p:cNvSpPr>
          <p:nvPr>
            <p:ph type="title"/>
          </p:nvPr>
        </p:nvSpPr>
        <p:spPr>
          <a:xfrm>
            <a:off x="844550" y="2766218"/>
            <a:ext cx="10515600" cy="1325563"/>
          </a:xfrm>
        </p:spPr>
        <p:txBody>
          <a:bodyPr>
            <a:normAutofit/>
          </a:bodyPr>
          <a:lstStyle/>
          <a:p>
            <a:r>
              <a:rPr lang="en-US" sz="4800" dirty="0"/>
              <a:t>Thank You!</a:t>
            </a:r>
          </a:p>
        </p:txBody>
      </p:sp>
      <p:sp>
        <p:nvSpPr>
          <p:cNvPr id="2" name="Text Placeholder 2">
            <a:extLst>
              <a:ext uri="{FF2B5EF4-FFF2-40B4-BE49-F238E27FC236}">
                <a16:creationId xmlns:a16="http://schemas.microsoft.com/office/drawing/2014/main" id="{96A4C1D8-A785-13EF-38D6-5AF42C592AAB}"/>
              </a:ext>
            </a:extLst>
          </p:cNvPr>
          <p:cNvSpPr>
            <a:spLocks noGrp="1"/>
          </p:cNvSpPr>
          <p:nvPr>
            <p:ph type="body" idx="1"/>
          </p:nvPr>
        </p:nvSpPr>
        <p:spPr>
          <a:xfrm>
            <a:off x="838200" y="4185748"/>
            <a:ext cx="10515600" cy="1500187"/>
          </a:xfrm>
        </p:spPr>
        <p:txBody>
          <a:bodyPr>
            <a:normAutofit fontScale="70000" lnSpcReduction="20000"/>
          </a:bodyPr>
          <a:lstStyle/>
          <a:p>
            <a:r>
              <a:rPr lang="en-US" dirty="0">
                <a:hlinkClick r:id="rId2"/>
              </a:rPr>
              <a:t>alex.meyer@delinea.com</a:t>
            </a:r>
          </a:p>
          <a:p>
            <a:r>
              <a:rPr lang="en-US" dirty="0">
                <a:hlinkClick r:id="rId2"/>
              </a:rPr>
              <a:t>frank.vukovits@delinea.com</a:t>
            </a:r>
            <a:endParaRPr lang="en-US" dirty="0"/>
          </a:p>
          <a:p>
            <a:r>
              <a:rPr lang="en-US" dirty="0">
                <a:hlinkClick r:id="rId3"/>
              </a:rPr>
              <a:t>www.delinea.com</a:t>
            </a:r>
            <a:endParaRPr lang="en-US" dirty="0"/>
          </a:p>
          <a:p>
            <a:r>
              <a:rPr lang="en-US" dirty="0">
                <a:hlinkClick r:id="rId4"/>
              </a:rPr>
              <a:t>www.delinea.com/fastpath</a:t>
            </a:r>
            <a:endParaRPr lang="en-US" dirty="0"/>
          </a:p>
          <a:p>
            <a:endParaRPr lang="en-US" dirty="0"/>
          </a:p>
        </p:txBody>
      </p:sp>
      <p:pic>
        <p:nvPicPr>
          <p:cNvPr id="4" name="Google Shape;147;p3" descr="Qr code&#10;&#10;Description automatically generated">
            <a:extLst>
              <a:ext uri="{FF2B5EF4-FFF2-40B4-BE49-F238E27FC236}">
                <a16:creationId xmlns:a16="http://schemas.microsoft.com/office/drawing/2014/main" id="{0243AABB-0A76-ADB4-918D-60201893E8FF}"/>
              </a:ext>
            </a:extLst>
          </p:cNvPr>
          <p:cNvPicPr preferRelativeResize="0"/>
          <p:nvPr/>
        </p:nvPicPr>
        <p:blipFill rotWithShape="1">
          <a:blip r:embed="rId5">
            <a:alphaModFix/>
          </a:blip>
          <a:srcRect/>
          <a:stretch/>
        </p:blipFill>
        <p:spPr>
          <a:xfrm>
            <a:off x="4994871" y="750314"/>
            <a:ext cx="2202258" cy="2202258"/>
          </a:xfrm>
          <a:prstGeom prst="rect">
            <a:avLst/>
          </a:prstGeom>
          <a:noFill/>
          <a:ln>
            <a:noFill/>
          </a:ln>
        </p:spPr>
      </p:pic>
    </p:spTree>
    <p:extLst>
      <p:ext uri="{BB962C8B-B14F-4D97-AF65-F5344CB8AC3E}">
        <p14:creationId xmlns:p14="http://schemas.microsoft.com/office/powerpoint/2010/main" val="3524151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A59DB-E8E9-F28A-92B7-088E67261F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5D0689-F52E-39B0-60C4-AB60CC156753}"/>
              </a:ext>
            </a:extLst>
          </p:cNvPr>
          <p:cNvSpPr>
            <a:spLocks noGrp="1"/>
          </p:cNvSpPr>
          <p:nvPr>
            <p:ph type="title"/>
          </p:nvPr>
        </p:nvSpPr>
        <p:spPr>
          <a:xfrm>
            <a:off x="838200" y="481667"/>
            <a:ext cx="10515600" cy="731314"/>
          </a:xfrm>
        </p:spPr>
        <p:txBody>
          <a:bodyPr>
            <a:normAutofit fontScale="90000"/>
          </a:bodyPr>
          <a:lstStyle/>
          <a:p>
            <a:r>
              <a:rPr lang="en-US" dirty="0"/>
              <a:t>Alex Meyer</a:t>
            </a:r>
          </a:p>
        </p:txBody>
      </p:sp>
      <p:sp>
        <p:nvSpPr>
          <p:cNvPr id="3" name="Content Placeholder 2">
            <a:extLst>
              <a:ext uri="{FF2B5EF4-FFF2-40B4-BE49-F238E27FC236}">
                <a16:creationId xmlns:a16="http://schemas.microsoft.com/office/drawing/2014/main" id="{DE753017-1FDD-CEB7-E4F8-B34CFF883424}"/>
              </a:ext>
            </a:extLst>
          </p:cNvPr>
          <p:cNvSpPr>
            <a:spLocks noGrp="1"/>
          </p:cNvSpPr>
          <p:nvPr>
            <p:ph sz="half" idx="1"/>
          </p:nvPr>
        </p:nvSpPr>
        <p:spPr>
          <a:xfrm>
            <a:off x="1041976" y="1211787"/>
            <a:ext cx="5772443" cy="5026736"/>
          </a:xfrm>
        </p:spPr>
        <p:txBody>
          <a:bodyPr>
            <a:normAutofit fontScale="47500" lnSpcReduction="20000"/>
          </a:bodyPr>
          <a:lstStyle/>
          <a:p>
            <a:pPr marL="0" indent="0">
              <a:buNone/>
            </a:pPr>
            <a:r>
              <a:rPr lang="en-US" sz="3400" b="1" dirty="0"/>
              <a:t>Principal Software Engineer</a:t>
            </a:r>
          </a:p>
          <a:p>
            <a:pPr marL="0" indent="0">
              <a:buNone/>
            </a:pPr>
            <a:r>
              <a:rPr lang="en-US" sz="3400" b="1" dirty="0"/>
              <a:t>Delinea / Fastpath</a:t>
            </a:r>
          </a:p>
          <a:p>
            <a:pPr marL="0" indent="0">
              <a:buNone/>
            </a:pPr>
            <a:endParaRPr lang="en-US" b="1" dirty="0"/>
          </a:p>
          <a:p>
            <a:pPr marL="287338" indent="-287338">
              <a:lnSpc>
                <a:spcPct val="150000"/>
              </a:lnSpc>
              <a:spcBef>
                <a:spcPts val="0"/>
              </a:spcBef>
              <a:buClr>
                <a:schemeClr val="dk1"/>
              </a:buClr>
              <a:buSzPts val="1080"/>
              <a:buFont typeface="Arial"/>
              <a:buChar char="•"/>
            </a:pPr>
            <a:r>
              <a:rPr lang="en-US" sz="2900" dirty="0"/>
              <a:t>Email: </a:t>
            </a:r>
            <a:r>
              <a:rPr lang="en-US" sz="2900" dirty="0">
                <a:hlinkClick r:id="rId2"/>
              </a:rPr>
              <a:t>alex.meyer@delinea.com</a:t>
            </a:r>
            <a:endParaRPr lang="en-US" sz="2900" dirty="0"/>
          </a:p>
          <a:p>
            <a:pPr>
              <a:lnSpc>
                <a:spcPct val="150000"/>
              </a:lnSpc>
              <a:spcBef>
                <a:spcPts val="0"/>
              </a:spcBef>
              <a:buClr>
                <a:schemeClr val="dk1"/>
              </a:buClr>
              <a:buSzPts val="1080"/>
            </a:pPr>
            <a:r>
              <a:rPr lang="en-US" sz="2900" dirty="0"/>
              <a:t>Blogs: </a:t>
            </a:r>
          </a:p>
          <a:p>
            <a:pPr marL="744538" lvl="1" indent="-287338">
              <a:lnSpc>
                <a:spcPct val="150000"/>
              </a:lnSpc>
              <a:spcBef>
                <a:spcPts val="0"/>
              </a:spcBef>
              <a:buClr>
                <a:schemeClr val="dk1"/>
              </a:buClr>
              <a:buSzPts val="1080"/>
              <a:buFont typeface="Arial"/>
              <a:buChar char="•"/>
            </a:pPr>
            <a:r>
              <a:rPr lang="en-US" sz="2900" u="sng" dirty="0">
                <a:solidFill>
                  <a:srgbClr val="002060"/>
                </a:solidFill>
                <a:hlinkClick r:id="rId3">
                  <a:extLst>
                    <a:ext uri="{A12FA001-AC4F-418D-AE19-62706E023703}">
                      <ahyp:hlinkClr xmlns:ahyp="http://schemas.microsoft.com/office/drawing/2018/hyperlinkcolor" val="tx"/>
                    </a:ext>
                  </a:extLst>
                </a:hlinkClick>
              </a:rPr>
              <a:t>http://d365fscblog.com</a:t>
            </a:r>
            <a:endParaRPr lang="en-US" sz="2900" u="sng" dirty="0">
              <a:solidFill>
                <a:srgbClr val="002060"/>
              </a:solidFill>
              <a:hlinkClick r:id="rId4">
                <a:extLst>
                  <a:ext uri="{A12FA001-AC4F-418D-AE19-62706E023703}">
                    <ahyp:hlinkClr xmlns:ahyp="http://schemas.microsoft.com/office/drawing/2018/hyperlinkcolor" val="tx"/>
                  </a:ext>
                </a:extLst>
              </a:hlinkClick>
            </a:endParaRPr>
          </a:p>
          <a:p>
            <a:pPr marL="744538" lvl="1" indent="-287338">
              <a:lnSpc>
                <a:spcPct val="150000"/>
              </a:lnSpc>
              <a:spcBef>
                <a:spcPts val="0"/>
              </a:spcBef>
              <a:buClr>
                <a:schemeClr val="dk1"/>
              </a:buClr>
              <a:buSzPts val="1080"/>
              <a:buFont typeface="Arial"/>
              <a:buChar char="•"/>
            </a:pPr>
            <a:r>
              <a:rPr lang="en-US" sz="2900" u="sng" dirty="0">
                <a:solidFill>
                  <a:srgbClr val="002060"/>
                </a:solidFill>
                <a:hlinkClick r:id="rId4">
                  <a:extLst>
                    <a:ext uri="{A12FA001-AC4F-418D-AE19-62706E023703}">
                      <ahyp:hlinkClr xmlns:ahyp="http://schemas.microsoft.com/office/drawing/2018/hyperlinkcolor" val="tx"/>
                    </a:ext>
                  </a:extLst>
                </a:hlinkClick>
              </a:rPr>
              <a:t>http://msftcloudblogs.com</a:t>
            </a:r>
            <a:endParaRPr lang="en-US" sz="2900" u="sng" dirty="0">
              <a:solidFill>
                <a:srgbClr val="002060"/>
              </a:solidFill>
            </a:endParaRPr>
          </a:p>
          <a:p>
            <a:pPr marL="744538" lvl="1" indent="-287338">
              <a:lnSpc>
                <a:spcPct val="150000"/>
              </a:lnSpc>
              <a:spcBef>
                <a:spcPts val="0"/>
              </a:spcBef>
              <a:buClr>
                <a:schemeClr val="dk1"/>
              </a:buClr>
              <a:buSzPts val="1080"/>
              <a:buFont typeface="Arial"/>
              <a:buChar char="•"/>
            </a:pPr>
            <a:r>
              <a:rPr lang="en-US" sz="2900" u="sng" dirty="0">
                <a:solidFill>
                  <a:srgbClr val="002060"/>
                </a:solidFill>
                <a:hlinkClick r:id="rId5">
                  <a:extLst>
                    <a:ext uri="{A12FA001-AC4F-418D-AE19-62706E023703}">
                      <ahyp:hlinkClr xmlns:ahyp="http://schemas.microsoft.com/office/drawing/2018/hyperlinkcolor" val="tx"/>
                    </a:ext>
                  </a:extLst>
                </a:hlinkClick>
              </a:rPr>
              <a:t>No Null Points Blog</a:t>
            </a:r>
            <a:endParaRPr lang="en-US" sz="2900" u="sng" dirty="0">
              <a:solidFill>
                <a:srgbClr val="002060"/>
              </a:solidFill>
            </a:endParaRPr>
          </a:p>
          <a:p>
            <a:pPr marL="287338" indent="-287338">
              <a:lnSpc>
                <a:spcPct val="150000"/>
              </a:lnSpc>
              <a:spcBef>
                <a:spcPts val="0"/>
              </a:spcBef>
              <a:buClr>
                <a:schemeClr val="dk1"/>
              </a:buClr>
              <a:buSzPts val="1080"/>
              <a:buFont typeface="Arial"/>
              <a:buChar char="•"/>
            </a:pPr>
            <a:r>
              <a:rPr lang="en-US" sz="2900" dirty="0"/>
              <a:t>Security Class: </a:t>
            </a:r>
            <a:r>
              <a:rPr lang="en-US" sz="2900" u="sng" dirty="0">
                <a:solidFill>
                  <a:srgbClr val="002060"/>
                </a:solidFill>
                <a:hlinkClick r:id="rId6">
                  <a:extLst>
                    <a:ext uri="{A12FA001-AC4F-418D-AE19-62706E023703}">
                      <ahyp:hlinkClr xmlns:ahyp="http://schemas.microsoft.com/office/drawing/2018/hyperlinkcolor" val="tx"/>
                    </a:ext>
                  </a:extLst>
                </a:hlinkClick>
              </a:rPr>
              <a:t>http://d365fosecurity.com</a:t>
            </a:r>
            <a:endParaRPr lang="en-US" sz="2900" dirty="0">
              <a:solidFill>
                <a:srgbClr val="002060"/>
              </a:solidFill>
            </a:endParaRPr>
          </a:p>
          <a:p>
            <a:pPr marL="287338" indent="-287338">
              <a:lnSpc>
                <a:spcPct val="150000"/>
              </a:lnSpc>
              <a:spcBef>
                <a:spcPts val="0"/>
              </a:spcBef>
              <a:buClr>
                <a:schemeClr val="dk1"/>
              </a:buClr>
              <a:buSzPts val="1080"/>
              <a:buFont typeface="Arial"/>
              <a:buChar char="•"/>
            </a:pPr>
            <a:r>
              <a:rPr lang="en-US" sz="2900" u="sng" dirty="0">
                <a:solidFill>
                  <a:srgbClr val="002060"/>
                </a:solidFill>
                <a:hlinkClick r:id="rId7">
                  <a:extLst>
                    <a:ext uri="{A12FA001-AC4F-418D-AE19-62706E023703}">
                      <ahyp:hlinkClr xmlns:ahyp="http://schemas.microsoft.com/office/drawing/2018/hyperlinkcolor" val="tx"/>
                    </a:ext>
                  </a:extLst>
                </a:hlinkClick>
              </a:rPr>
              <a:t>LinkedIn</a:t>
            </a:r>
            <a:endParaRPr lang="en-US" sz="2900" dirty="0">
              <a:solidFill>
                <a:srgbClr val="002060"/>
              </a:solidFill>
            </a:endParaRPr>
          </a:p>
          <a:p>
            <a:pPr marL="287338" indent="-287338">
              <a:lnSpc>
                <a:spcPct val="150000"/>
              </a:lnSpc>
              <a:spcBef>
                <a:spcPts val="0"/>
              </a:spcBef>
              <a:buClr>
                <a:schemeClr val="dk1"/>
              </a:buClr>
              <a:buSzPts val="1080"/>
              <a:buFont typeface="Arial"/>
              <a:buChar char="•"/>
            </a:pPr>
            <a:r>
              <a:rPr lang="en-US" sz="2900" u="sng" dirty="0">
                <a:solidFill>
                  <a:srgbClr val="002060"/>
                </a:solidFill>
                <a:hlinkClick r:id="rId8">
                  <a:extLst>
                    <a:ext uri="{A12FA001-AC4F-418D-AE19-62706E023703}">
                      <ahyp:hlinkClr xmlns:ahyp="http://schemas.microsoft.com/office/drawing/2018/hyperlinkcolor" val="tx"/>
                    </a:ext>
                  </a:extLst>
                </a:hlinkClick>
              </a:rPr>
              <a:t>Microsoft MVP Profile</a:t>
            </a:r>
            <a:endParaRPr lang="en-US" sz="2900" dirty="0">
              <a:solidFill>
                <a:srgbClr val="002060"/>
              </a:solidFill>
            </a:endParaRPr>
          </a:p>
          <a:p>
            <a:pPr marL="287338" indent="-218758">
              <a:lnSpc>
                <a:spcPct val="150000"/>
              </a:lnSpc>
              <a:spcBef>
                <a:spcPts val="0"/>
              </a:spcBef>
              <a:buClr>
                <a:schemeClr val="dk1"/>
              </a:buClr>
              <a:buSzPts val="1080"/>
              <a:buFont typeface="Arial"/>
              <a:buNone/>
            </a:pPr>
            <a:endParaRPr lang="en-US" sz="2900" dirty="0"/>
          </a:p>
          <a:p>
            <a:pPr marL="0" indent="0">
              <a:lnSpc>
                <a:spcPct val="150000"/>
              </a:lnSpc>
              <a:spcBef>
                <a:spcPts val="0"/>
              </a:spcBef>
              <a:buSzPts val="1080"/>
              <a:buNone/>
            </a:pPr>
            <a:r>
              <a:rPr lang="en-US" sz="2900" dirty="0"/>
              <a:t>Background:</a:t>
            </a:r>
          </a:p>
          <a:p>
            <a:pPr marL="342900" indent="-342900">
              <a:lnSpc>
                <a:spcPct val="150000"/>
              </a:lnSpc>
              <a:spcBef>
                <a:spcPts val="0"/>
              </a:spcBef>
              <a:buSzPts val="1080"/>
              <a:buFont typeface="Arial"/>
              <a:buChar char="•"/>
            </a:pPr>
            <a:r>
              <a:rPr lang="en-US" sz="2900" dirty="0"/>
              <a:t>Awarded Microsoft MVP in Business Applications since 2019</a:t>
            </a:r>
          </a:p>
          <a:p>
            <a:pPr marL="342900" indent="-342900">
              <a:lnSpc>
                <a:spcPct val="150000"/>
              </a:lnSpc>
              <a:spcBef>
                <a:spcPts val="0"/>
              </a:spcBef>
              <a:buSzPts val="1080"/>
              <a:buFont typeface="Arial"/>
              <a:buChar char="•"/>
            </a:pPr>
            <a:r>
              <a:rPr lang="en-US" sz="2900" dirty="0"/>
              <a:t>Been working with AX since 2013 and D365FO since 2016</a:t>
            </a:r>
          </a:p>
          <a:p>
            <a:pPr marL="342900" indent="-342900">
              <a:lnSpc>
                <a:spcPct val="150000"/>
              </a:lnSpc>
              <a:spcBef>
                <a:spcPts val="0"/>
              </a:spcBef>
              <a:buSzPts val="1080"/>
              <a:buFont typeface="Arial"/>
              <a:buChar char="•"/>
            </a:pPr>
            <a:r>
              <a:rPr lang="en-US" sz="2900" dirty="0"/>
              <a:t>Have spoken at Summit (US &amp; Europe), Focus, and local chapters around AX/D365FO security and have done webinars around native controls in both versions</a:t>
            </a:r>
          </a:p>
        </p:txBody>
      </p:sp>
      <p:pic>
        <p:nvPicPr>
          <p:cNvPr id="5" name="Picture 2">
            <a:extLst>
              <a:ext uri="{FF2B5EF4-FFF2-40B4-BE49-F238E27FC236}">
                <a16:creationId xmlns:a16="http://schemas.microsoft.com/office/drawing/2014/main" id="{9B7CD889-F932-F373-1850-9FDBFC57A0C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95506" y="1247304"/>
            <a:ext cx="3749979" cy="4333482"/>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147;p3" descr="Qr code&#10;&#10;Description automatically generated">
            <a:extLst>
              <a:ext uri="{FF2B5EF4-FFF2-40B4-BE49-F238E27FC236}">
                <a16:creationId xmlns:a16="http://schemas.microsoft.com/office/drawing/2014/main" id="{ECD75080-4913-8629-71B4-4C1037395D29}"/>
              </a:ext>
            </a:extLst>
          </p:cNvPr>
          <p:cNvPicPr preferRelativeResize="0"/>
          <p:nvPr/>
        </p:nvPicPr>
        <p:blipFill rotWithShape="1">
          <a:blip r:embed="rId10">
            <a:alphaModFix/>
          </a:blip>
          <a:srcRect/>
          <a:stretch/>
        </p:blipFill>
        <p:spPr>
          <a:xfrm>
            <a:off x="5096759" y="1211787"/>
            <a:ext cx="2202258" cy="2202258"/>
          </a:xfrm>
          <a:prstGeom prst="rect">
            <a:avLst/>
          </a:prstGeom>
          <a:noFill/>
          <a:ln>
            <a:noFill/>
          </a:ln>
        </p:spPr>
      </p:pic>
    </p:spTree>
    <p:extLst>
      <p:ext uri="{BB962C8B-B14F-4D97-AF65-F5344CB8AC3E}">
        <p14:creationId xmlns:p14="http://schemas.microsoft.com/office/powerpoint/2010/main" val="1197895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61598-BC51-C192-B706-17A0EFD22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ABA02-6E34-1CB2-7865-E299A11E739F}"/>
              </a:ext>
            </a:extLst>
          </p:cNvPr>
          <p:cNvSpPr>
            <a:spLocks noGrp="1"/>
          </p:cNvSpPr>
          <p:nvPr>
            <p:ph type="title"/>
          </p:nvPr>
        </p:nvSpPr>
        <p:spPr>
          <a:xfrm>
            <a:off x="838200" y="510004"/>
            <a:ext cx="10515600" cy="749629"/>
          </a:xfrm>
        </p:spPr>
        <p:txBody>
          <a:bodyPr>
            <a:normAutofit/>
          </a:bodyPr>
          <a:lstStyle/>
          <a:p>
            <a:r>
              <a:rPr lang="en-US" dirty="0"/>
              <a:t>Agenda</a:t>
            </a:r>
          </a:p>
        </p:txBody>
      </p:sp>
      <p:sp>
        <p:nvSpPr>
          <p:cNvPr id="3" name="Content Placeholder 2">
            <a:extLst>
              <a:ext uri="{FF2B5EF4-FFF2-40B4-BE49-F238E27FC236}">
                <a16:creationId xmlns:a16="http://schemas.microsoft.com/office/drawing/2014/main" id="{178FF3A4-D277-1D04-29CA-DAB444F79B26}"/>
              </a:ext>
            </a:extLst>
          </p:cNvPr>
          <p:cNvSpPr>
            <a:spLocks noGrp="1"/>
          </p:cNvSpPr>
          <p:nvPr>
            <p:ph idx="1"/>
          </p:nvPr>
        </p:nvSpPr>
        <p:spPr>
          <a:xfrm>
            <a:off x="838200" y="1259633"/>
            <a:ext cx="10515600" cy="5031122"/>
          </a:xfrm>
        </p:spPr>
        <p:txBody>
          <a:bodyPr>
            <a:normAutofit lnSpcReduction="10000"/>
          </a:bodyPr>
          <a:lstStyle/>
          <a:p>
            <a:pPr fontAlgn="base"/>
            <a:r>
              <a:rPr lang="en-US" dirty="0"/>
              <a:t>What is a MCP Server</a:t>
            </a:r>
          </a:p>
          <a:p>
            <a:pPr fontAlgn="base"/>
            <a:r>
              <a:rPr lang="en-US" dirty="0"/>
              <a:t>What Changed in the Last 12 Months</a:t>
            </a:r>
          </a:p>
          <a:p>
            <a:pPr fontAlgn="base"/>
            <a:r>
              <a:rPr lang="en-US" dirty="0"/>
              <a:t>Shared Responsibility, Third Party Risk, and Regulatory</a:t>
            </a:r>
          </a:p>
          <a:p>
            <a:pPr fontAlgn="base"/>
            <a:r>
              <a:rPr lang="en-US" dirty="0"/>
              <a:t>The Microsoft Dynamics 365 MCP Landscape</a:t>
            </a:r>
          </a:p>
          <a:p>
            <a:pPr fontAlgn="base"/>
            <a:r>
              <a:rPr lang="en-US" dirty="0"/>
              <a:t>Secure Coding and Security Assumptions</a:t>
            </a:r>
          </a:p>
          <a:p>
            <a:pPr fontAlgn="base"/>
            <a:r>
              <a:rPr lang="en-US" dirty="0"/>
              <a:t>Let’s Get Technical</a:t>
            </a:r>
          </a:p>
          <a:p>
            <a:pPr fontAlgn="base"/>
            <a:r>
              <a:rPr lang="en-US" dirty="0"/>
              <a:t>How This Actually Goes Wrong</a:t>
            </a:r>
          </a:p>
          <a:p>
            <a:pPr fontAlgn="base"/>
            <a:r>
              <a:rPr lang="en-US" dirty="0"/>
              <a:t>Where to Start – and Your First 90 Days</a:t>
            </a:r>
          </a:p>
          <a:p>
            <a:pPr fontAlgn="base"/>
            <a:r>
              <a:rPr lang="en-US" dirty="0"/>
              <a:t>Q &amp; A / References</a:t>
            </a:r>
          </a:p>
        </p:txBody>
      </p:sp>
    </p:spTree>
    <p:extLst>
      <p:ext uri="{BB962C8B-B14F-4D97-AF65-F5344CB8AC3E}">
        <p14:creationId xmlns:p14="http://schemas.microsoft.com/office/powerpoint/2010/main" val="266204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8FFF-BF4B-A819-73CE-0DB008BB47D6}"/>
              </a:ext>
            </a:extLst>
          </p:cNvPr>
          <p:cNvSpPr>
            <a:spLocks noGrp="1"/>
          </p:cNvSpPr>
          <p:nvPr>
            <p:ph type="title"/>
          </p:nvPr>
        </p:nvSpPr>
        <p:spPr>
          <a:xfrm>
            <a:off x="838200" y="510004"/>
            <a:ext cx="10515600" cy="749629"/>
          </a:xfrm>
        </p:spPr>
        <p:txBody>
          <a:bodyPr>
            <a:normAutofit/>
          </a:bodyPr>
          <a:lstStyle/>
          <a:p>
            <a:r>
              <a:rPr lang="en-US" dirty="0"/>
              <a:t>Quick Poll</a:t>
            </a:r>
          </a:p>
        </p:txBody>
      </p:sp>
      <p:sp>
        <p:nvSpPr>
          <p:cNvPr id="3" name="Content Placeholder 2">
            <a:extLst>
              <a:ext uri="{FF2B5EF4-FFF2-40B4-BE49-F238E27FC236}">
                <a16:creationId xmlns:a16="http://schemas.microsoft.com/office/drawing/2014/main" id="{5B498ECE-CC85-DC62-A143-42F5F464BB71}"/>
              </a:ext>
            </a:extLst>
          </p:cNvPr>
          <p:cNvSpPr>
            <a:spLocks noGrp="1"/>
          </p:cNvSpPr>
          <p:nvPr>
            <p:ph idx="1"/>
          </p:nvPr>
        </p:nvSpPr>
        <p:spPr>
          <a:xfrm>
            <a:off x="1155440" y="1362269"/>
            <a:ext cx="10515600" cy="4928486"/>
          </a:xfrm>
        </p:spPr>
        <p:txBody>
          <a:bodyPr>
            <a:normAutofit fontScale="92500"/>
          </a:bodyPr>
          <a:lstStyle/>
          <a:p>
            <a:r>
              <a:rPr lang="en-US" dirty="0"/>
              <a:t>Current job role (IT/finance/operations/other)</a:t>
            </a:r>
          </a:p>
          <a:p>
            <a:endParaRPr lang="en-US" dirty="0"/>
          </a:p>
          <a:p>
            <a:r>
              <a:rPr lang="en-US" dirty="0"/>
              <a:t>Current Dynamics product (D365 F&amp;SC/D365 BC/D365 CE/GP)</a:t>
            </a:r>
          </a:p>
          <a:p>
            <a:endParaRPr lang="en-US" dirty="0"/>
          </a:p>
          <a:p>
            <a:r>
              <a:rPr lang="en-US" dirty="0"/>
              <a:t>Do you currently deploy agents inside Dynamics?</a:t>
            </a:r>
          </a:p>
          <a:p>
            <a:endParaRPr lang="en-US" dirty="0"/>
          </a:p>
          <a:p>
            <a:r>
              <a:rPr lang="en-US" dirty="0"/>
              <a:t>Is your company using MCP server(s) currently?</a:t>
            </a:r>
          </a:p>
          <a:p>
            <a:endParaRPr lang="en-US" dirty="0"/>
          </a:p>
          <a:p>
            <a:r>
              <a:rPr lang="en-US" dirty="0"/>
              <a:t>Have you built your own MCP servers?</a:t>
            </a:r>
          </a:p>
        </p:txBody>
      </p:sp>
    </p:spTree>
    <p:extLst>
      <p:ext uri="{BB962C8B-B14F-4D97-AF65-F5344CB8AC3E}">
        <p14:creationId xmlns:p14="http://schemas.microsoft.com/office/powerpoint/2010/main" val="40485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45F69-4CF5-214C-01F7-C21C19F93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CE9B0-DCD2-49D7-1409-5714700B2808}"/>
              </a:ext>
            </a:extLst>
          </p:cNvPr>
          <p:cNvSpPr>
            <a:spLocks noGrp="1"/>
          </p:cNvSpPr>
          <p:nvPr>
            <p:ph type="title"/>
          </p:nvPr>
        </p:nvSpPr>
        <p:spPr>
          <a:xfrm>
            <a:off x="838200" y="510004"/>
            <a:ext cx="10515600" cy="749629"/>
          </a:xfrm>
        </p:spPr>
        <p:txBody>
          <a:bodyPr>
            <a:normAutofit/>
          </a:bodyPr>
          <a:lstStyle/>
          <a:p>
            <a:r>
              <a:rPr lang="en-US" dirty="0"/>
              <a:t>What is MCP</a:t>
            </a:r>
          </a:p>
        </p:txBody>
      </p:sp>
      <p:sp>
        <p:nvSpPr>
          <p:cNvPr id="3" name="Content Placeholder 2">
            <a:extLst>
              <a:ext uri="{FF2B5EF4-FFF2-40B4-BE49-F238E27FC236}">
                <a16:creationId xmlns:a16="http://schemas.microsoft.com/office/drawing/2014/main" id="{27BC75CE-5105-E2B5-858E-6355E6673353}"/>
              </a:ext>
            </a:extLst>
          </p:cNvPr>
          <p:cNvSpPr>
            <a:spLocks noGrp="1"/>
          </p:cNvSpPr>
          <p:nvPr>
            <p:ph idx="1"/>
          </p:nvPr>
        </p:nvSpPr>
        <p:spPr>
          <a:xfrm>
            <a:off x="838200" y="1259633"/>
            <a:ext cx="10515600" cy="5031122"/>
          </a:xfrm>
        </p:spPr>
        <p:txBody>
          <a:bodyPr>
            <a:normAutofit fontScale="92500" lnSpcReduction="20000"/>
          </a:bodyPr>
          <a:lstStyle/>
          <a:p>
            <a:pPr marL="0" indent="0" fontAlgn="base">
              <a:buNone/>
            </a:pPr>
            <a:r>
              <a:rPr lang="en-US" dirty="0"/>
              <a:t>Model Context Protocol (MCP) is an </a:t>
            </a:r>
            <a:r>
              <a:rPr lang="en-US" b="1" dirty="0"/>
              <a:t>open standard </a:t>
            </a:r>
            <a:r>
              <a:rPr lang="en-US" dirty="0"/>
              <a:t>that enables AI models to </a:t>
            </a:r>
            <a:r>
              <a:rPr lang="en-US" b="1" dirty="0"/>
              <a:t>securely connect </a:t>
            </a:r>
            <a:r>
              <a:rPr lang="en-US" dirty="0"/>
              <a:t>to external data sources, tools, and services. </a:t>
            </a:r>
          </a:p>
          <a:p>
            <a:pPr marL="0" indent="0" fontAlgn="base">
              <a:buNone/>
            </a:pPr>
            <a:endParaRPr lang="en-US" dirty="0"/>
          </a:p>
          <a:p>
            <a:pPr marL="0" indent="0" fontAlgn="base">
              <a:buNone/>
            </a:pPr>
            <a:r>
              <a:rPr lang="en-US" dirty="0"/>
              <a:t>It </a:t>
            </a:r>
            <a:r>
              <a:rPr lang="en-US" b="1" dirty="0"/>
              <a:t>standardizes how AI systems connect to data and actions</a:t>
            </a:r>
            <a:r>
              <a:rPr lang="en-US" dirty="0"/>
              <a:t>, compressing integration time and unlocking richer AI assistance inside IDEs, chat interfaces, and agentic workflows.</a:t>
            </a:r>
          </a:p>
          <a:p>
            <a:pPr fontAlgn="base"/>
            <a:r>
              <a:rPr lang="en-US" dirty="0"/>
              <a:t>Exposes tools, resources, and prompts to the AI</a:t>
            </a:r>
          </a:p>
          <a:p>
            <a:pPr fontAlgn="base"/>
            <a:r>
              <a:rPr lang="en-US" dirty="0"/>
              <a:t>Provides the critical security boundary</a:t>
            </a:r>
          </a:p>
          <a:p>
            <a:pPr marL="0" indent="0" algn="ctr" fontAlgn="base">
              <a:buNone/>
            </a:pPr>
            <a:endParaRPr lang="en-US" b="1" dirty="0"/>
          </a:p>
          <a:p>
            <a:pPr marL="0" indent="0" algn="ctr" fontAlgn="base">
              <a:buNone/>
            </a:pPr>
            <a:endParaRPr lang="en-US" b="1" dirty="0"/>
          </a:p>
          <a:p>
            <a:pPr marL="0" indent="0" algn="ctr" fontAlgn="base">
              <a:buNone/>
            </a:pPr>
            <a:r>
              <a:rPr lang="en-US" b="1" dirty="0"/>
              <a:t>Sounds easy, let’s see how easy it is technically…..</a:t>
            </a:r>
          </a:p>
          <a:p>
            <a:pPr marL="0" indent="0" fontAlgn="base">
              <a:buNone/>
            </a:pPr>
            <a:endParaRPr lang="en-US" dirty="0"/>
          </a:p>
          <a:p>
            <a:pPr marL="0" indent="0" fontAlgn="base">
              <a:buNone/>
            </a:pPr>
            <a:endParaRPr lang="en-US" dirty="0"/>
          </a:p>
        </p:txBody>
      </p:sp>
    </p:spTree>
    <p:extLst>
      <p:ext uri="{BB962C8B-B14F-4D97-AF65-F5344CB8AC3E}">
        <p14:creationId xmlns:p14="http://schemas.microsoft.com/office/powerpoint/2010/main" val="4260515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B708D-4ED4-6F79-EC53-14943514EA96}"/>
              </a:ext>
            </a:extLst>
          </p:cNvPr>
          <p:cNvSpPr>
            <a:spLocks noGrp="1"/>
          </p:cNvSpPr>
          <p:nvPr>
            <p:ph type="title"/>
          </p:nvPr>
        </p:nvSpPr>
        <p:spPr/>
        <p:txBody>
          <a:bodyPr>
            <a:normAutofit/>
          </a:bodyPr>
          <a:lstStyle/>
          <a:p>
            <a:r>
              <a:rPr lang="en-US" sz="5300" dirty="0"/>
              <a:t>MCP – Universal Connector</a:t>
            </a:r>
          </a:p>
        </p:txBody>
      </p:sp>
      <p:pic>
        <p:nvPicPr>
          <p:cNvPr id="5" name="Picture 4">
            <a:extLst>
              <a:ext uri="{FF2B5EF4-FFF2-40B4-BE49-F238E27FC236}">
                <a16:creationId xmlns:a16="http://schemas.microsoft.com/office/drawing/2014/main" id="{AD673557-8DDC-0C15-8627-AFC77807142A}"/>
              </a:ext>
            </a:extLst>
          </p:cNvPr>
          <p:cNvPicPr>
            <a:picLocks noChangeAspect="1"/>
          </p:cNvPicPr>
          <p:nvPr/>
        </p:nvPicPr>
        <p:blipFill>
          <a:blip r:embed="rId2"/>
          <a:stretch>
            <a:fillRect/>
          </a:stretch>
        </p:blipFill>
        <p:spPr>
          <a:xfrm>
            <a:off x="1944621" y="1548030"/>
            <a:ext cx="8302758" cy="5146987"/>
          </a:xfrm>
          <a:prstGeom prst="rect">
            <a:avLst/>
          </a:prstGeom>
        </p:spPr>
      </p:pic>
    </p:spTree>
    <p:extLst>
      <p:ext uri="{BB962C8B-B14F-4D97-AF65-F5344CB8AC3E}">
        <p14:creationId xmlns:p14="http://schemas.microsoft.com/office/powerpoint/2010/main" val="4044614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81747-62FD-4BA5-787C-843C5583F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92B3A-B5A7-AC21-2081-A1F7CC7E78EA}"/>
              </a:ext>
            </a:extLst>
          </p:cNvPr>
          <p:cNvSpPr>
            <a:spLocks noGrp="1"/>
          </p:cNvSpPr>
          <p:nvPr>
            <p:ph type="title"/>
          </p:nvPr>
        </p:nvSpPr>
        <p:spPr>
          <a:xfrm>
            <a:off x="838200" y="510004"/>
            <a:ext cx="10515600" cy="749629"/>
          </a:xfrm>
        </p:spPr>
        <p:txBody>
          <a:bodyPr>
            <a:normAutofit/>
          </a:bodyPr>
          <a:lstStyle/>
          <a:p>
            <a:r>
              <a:rPr lang="en-US" dirty="0"/>
              <a:t>MCP High Level Overview</a:t>
            </a:r>
          </a:p>
        </p:txBody>
      </p:sp>
      <p:sp>
        <p:nvSpPr>
          <p:cNvPr id="3" name="Content Placeholder 2">
            <a:extLst>
              <a:ext uri="{FF2B5EF4-FFF2-40B4-BE49-F238E27FC236}">
                <a16:creationId xmlns:a16="http://schemas.microsoft.com/office/drawing/2014/main" id="{66AAF3F4-A4C6-A153-78DC-81CB6FB5AF11}"/>
              </a:ext>
            </a:extLst>
          </p:cNvPr>
          <p:cNvSpPr>
            <a:spLocks noGrp="1"/>
          </p:cNvSpPr>
          <p:nvPr>
            <p:ph idx="1"/>
          </p:nvPr>
        </p:nvSpPr>
        <p:spPr>
          <a:xfrm>
            <a:off x="838200" y="1259633"/>
            <a:ext cx="6191250" cy="5031122"/>
          </a:xfrm>
        </p:spPr>
        <p:txBody>
          <a:bodyPr>
            <a:normAutofit lnSpcReduction="10000"/>
          </a:bodyPr>
          <a:lstStyle/>
          <a:p>
            <a:r>
              <a:rPr lang="en-US" dirty="0"/>
              <a:t>Standardized way for AI models to talk to external data sources</a:t>
            </a:r>
          </a:p>
          <a:p>
            <a:endParaRPr lang="en-US" dirty="0"/>
          </a:p>
          <a:p>
            <a:r>
              <a:rPr lang="en-US" dirty="0"/>
              <a:t>Not just about data, but also context</a:t>
            </a:r>
          </a:p>
          <a:p>
            <a:pPr lvl="1"/>
            <a:r>
              <a:rPr lang="en-US" dirty="0"/>
              <a:t>What data do I need to answer this question?</a:t>
            </a:r>
          </a:p>
          <a:p>
            <a:pPr lvl="1"/>
            <a:endParaRPr lang="en-US" dirty="0"/>
          </a:p>
          <a:p>
            <a:r>
              <a:rPr lang="en-US" dirty="0"/>
              <a:t>Allows you to converse with AI without having to know the technical under pinning’s</a:t>
            </a:r>
          </a:p>
          <a:p>
            <a:pPr lvl="1"/>
            <a:r>
              <a:rPr lang="en-US" dirty="0"/>
              <a:t>API endpoint, OData entity, </a:t>
            </a:r>
            <a:r>
              <a:rPr lang="en-US" dirty="0" err="1"/>
              <a:t>etc</a:t>
            </a:r>
            <a:endParaRPr lang="en-US" dirty="0"/>
          </a:p>
        </p:txBody>
      </p:sp>
      <p:pic>
        <p:nvPicPr>
          <p:cNvPr id="5" name="Picture 4">
            <a:extLst>
              <a:ext uri="{FF2B5EF4-FFF2-40B4-BE49-F238E27FC236}">
                <a16:creationId xmlns:a16="http://schemas.microsoft.com/office/drawing/2014/main" id="{4AFACBC2-B1FC-539E-7339-0753C58DC8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0403" y="1415341"/>
            <a:ext cx="4591037" cy="4817419"/>
          </a:xfrm>
          <a:prstGeom prst="rect">
            <a:avLst/>
          </a:prstGeom>
        </p:spPr>
      </p:pic>
    </p:spTree>
    <p:extLst>
      <p:ext uri="{BB962C8B-B14F-4D97-AF65-F5344CB8AC3E}">
        <p14:creationId xmlns:p14="http://schemas.microsoft.com/office/powerpoint/2010/main" val="275820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97ee21-6294-4ec0-a023-ecdc12fb217d" xsi:nil="true"/>
    <lcf76f155ced4ddcb4097134ff3c332f xmlns="11dd3a3b-9603-41fd-b81c-c1187686513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93DCFD68B6564B8CAC449AA517FD5F" ma:contentTypeVersion="18" ma:contentTypeDescription="Create a new document." ma:contentTypeScope="" ma:versionID="5db0653e7be4eec80c4641c8137205d6">
  <xsd:schema xmlns:xsd="http://www.w3.org/2001/XMLSchema" xmlns:xs="http://www.w3.org/2001/XMLSchema" xmlns:p="http://schemas.microsoft.com/office/2006/metadata/properties" xmlns:ns2="11dd3a3b-9603-41fd-b81c-c11876865134" xmlns:ns3="1697ee21-6294-4ec0-a023-ecdc12fb217d" targetNamespace="http://schemas.microsoft.com/office/2006/metadata/properties" ma:root="true" ma:fieldsID="ee8164ffdc44ff411682d5927f175a59" ns2:_="" ns3:_="">
    <xsd:import namespace="11dd3a3b-9603-41fd-b81c-c11876865134"/>
    <xsd:import namespace="1697ee21-6294-4ec0-a023-ecdc12fb217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d3a3b-9603-41fd-b81c-c118768651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37c3b37-2320-48ce-b319-ec387555f39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97ee21-6294-4ec0-a023-ecdc12fb217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df3bbfb-2c47-42c1-b95a-4fc3f6e518d3}" ma:internalName="TaxCatchAll" ma:showField="CatchAllData" ma:web="1697ee21-6294-4ec0-a023-ecdc12fb217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E34663-020E-45D5-AF4D-4510CFBDAADD}">
  <ds:schemaRefs>
    <ds:schemaRef ds:uri="11dd3a3b-9603-41fd-b81c-c11876865134"/>
    <ds:schemaRef ds:uri="1697ee21-6294-4ec0-a023-ecdc12fb217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3A1A91F-DA1D-4104-9DF2-BC76AB45A9A3}">
  <ds:schemaRefs>
    <ds:schemaRef ds:uri="http://schemas.microsoft.com/sharepoint/v3/contenttype/forms"/>
  </ds:schemaRefs>
</ds:datastoreItem>
</file>

<file path=customXml/itemProps3.xml><?xml version="1.0" encoding="utf-8"?>
<ds:datastoreItem xmlns:ds="http://schemas.openxmlformats.org/officeDocument/2006/customXml" ds:itemID="{800615C4-EC17-47CF-A240-3822748C71DE}">
  <ds:schemaRefs>
    <ds:schemaRef ds:uri="11dd3a3b-9603-41fd-b81c-c11876865134"/>
    <ds:schemaRef ds:uri="1697ee21-6294-4ec0-a023-ecdc12fb21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8d6ed03-f0e5-4861-83d2-bb7b6c7c2bb2}" enabled="0" method="" siteId="{18d6ed03-f0e5-4861-83d2-bb7b6c7c2bb2}" removed="1"/>
</clbl:labelList>
</file>

<file path=docProps/app.xml><?xml version="1.0" encoding="utf-8"?>
<Properties xmlns="http://schemas.openxmlformats.org/officeDocument/2006/extended-properties" xmlns:vt="http://schemas.openxmlformats.org/officeDocument/2006/docPropsVTypes">
  <Template/>
  <TotalTime>828</TotalTime>
  <Words>3287</Words>
  <Application>Microsoft Office PowerPoint</Application>
  <PresentationFormat>Widescreen</PresentationFormat>
  <Paragraphs>254</Paragraphs>
  <Slides>39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Calibri</vt:lpstr>
      <vt:lpstr>Calibri Light</vt:lpstr>
      <vt:lpstr>Open Sans ExtraBold</vt:lpstr>
      <vt:lpstr>Open Sans Light</vt:lpstr>
      <vt:lpstr>Open Sans SemiBold</vt:lpstr>
      <vt:lpstr>Office Theme</vt:lpstr>
      <vt:lpstr>PowerPoint Presentation</vt:lpstr>
      <vt:lpstr>Securing Your MCP Server Don’t Forget When Securing AI Agents</vt:lpstr>
      <vt:lpstr>Frank Vukovits</vt:lpstr>
      <vt:lpstr>Alex Meyer</vt:lpstr>
      <vt:lpstr>Agenda</vt:lpstr>
      <vt:lpstr>Quick Poll</vt:lpstr>
      <vt:lpstr>What is MCP</vt:lpstr>
      <vt:lpstr>MCP – Universal Connector</vt:lpstr>
      <vt:lpstr>MCP High Level Overview</vt:lpstr>
      <vt:lpstr>A LOT Has Changed</vt:lpstr>
      <vt:lpstr>12 Months That Changed Everything</vt:lpstr>
      <vt:lpstr>Built Your Own? The Spec Moved</vt:lpstr>
      <vt:lpstr>Built Your Own? What To Do Now</vt:lpstr>
      <vt:lpstr>So What Does All This Mean?</vt:lpstr>
      <vt:lpstr>Shared Responsibility Model</vt:lpstr>
      <vt:lpstr>Third Party Risk Management</vt:lpstr>
      <vt:lpstr>Regulatory Update – What’s Actually Changed</vt:lpstr>
      <vt:lpstr>Security Assumptions are Never Good</vt:lpstr>
      <vt:lpstr>MCP Authentication</vt:lpstr>
      <vt:lpstr>Keep the MCP Server Off the Internet</vt:lpstr>
      <vt:lpstr>Logging and Observability</vt:lpstr>
      <vt:lpstr>Microsoft Already Shipped You MCP Servers</vt:lpstr>
      <vt:lpstr>The Microsoft D365 MCP Inventory – August 2026</vt:lpstr>
      <vt:lpstr>D365 MCP — What Microsoft Got Right</vt:lpstr>
      <vt:lpstr>Entra Agent ID – Your Agents Now Have Identities</vt:lpstr>
      <vt:lpstr>Four Admin Planes, One Blast Radius</vt:lpstr>
      <vt:lpstr>The D365FSC ‘System Agent’ Role Trap</vt:lpstr>
      <vt:lpstr>How This Actually Goes Wrong</vt:lpstr>
      <vt:lpstr>The MCP Attack Taxonomy</vt:lpstr>
      <vt:lpstr>Case Study – Poisoning a D365 Finance Agent</vt:lpstr>
      <vt:lpstr>The Lethal Trifecta – Dynamics Edition</vt:lpstr>
      <vt:lpstr>MCP By the Numbers</vt:lpstr>
      <vt:lpstr>WOW – That’s a Lot</vt:lpstr>
      <vt:lpstr>Least Agency, Not Just Least Privilege</vt:lpstr>
      <vt:lpstr>Segregation of Duties Was Designed for Humans</vt:lpstr>
      <vt:lpstr>12 Questions Before You Turn One On</vt:lpstr>
      <vt:lpstr>Your First 90 Days</vt:lpstr>
      <vt:lpstr>References — Scan These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Bishop</dc:creator>
  <cp:lastModifiedBy>Alex Meyer</cp:lastModifiedBy>
  <cp:revision>4</cp:revision>
  <dcterms:created xsi:type="dcterms:W3CDTF">2023-10-12T14:41:54Z</dcterms:created>
  <dcterms:modified xsi:type="dcterms:W3CDTF">2026-08-26T03:48:08Z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0x0101008893DCFD68B6564B8CAC449AA517FD5F</vt:lpwstr>
  </property>
  <property fmtid="{D5CDD505-2E9C-101B-9397-08002B2CF9AE}" pid="3" name="MediaServiceImageTags">
    <vt:lpwstr/>
  </property>
</Properties>
</file>