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306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05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B43176-D667-41C5-8837-9E4B03F97CA0}" v="6" dt="2026-07-20T19:21:27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Meyer" userId="434c9848-7f9b-4e1d-a1c3-fd0f120a196f" providerId="ADAL" clId="{307E4638-5859-41C6-86CC-DAA64FD3CC79}"/>
    <pc:docChg chg="undo custSel addSld delSld modSld">
      <pc:chgData name="Alex Meyer" userId="434c9848-7f9b-4e1d-a1c3-fd0f120a196f" providerId="ADAL" clId="{307E4638-5859-41C6-86CC-DAA64FD3CC79}" dt="2026-07-20T19:21:27.109" v="188"/>
      <pc:docMkLst>
        <pc:docMk/>
      </pc:docMkLst>
      <pc:sldChg chg="modSp mod">
        <pc:chgData name="Alex Meyer" userId="434c9848-7f9b-4e1d-a1c3-fd0f120a196f" providerId="ADAL" clId="{307E4638-5859-41C6-86CC-DAA64FD3CC79}" dt="2026-07-16T18:10:07.884" v="3" actId="1076"/>
        <pc:sldMkLst>
          <pc:docMk/>
          <pc:sldMk cId="0" sldId="256"/>
        </pc:sldMkLst>
        <pc:spChg chg="mod">
          <ac:chgData name="Alex Meyer" userId="434c9848-7f9b-4e1d-a1c3-fd0f120a196f" providerId="ADAL" clId="{307E4638-5859-41C6-86CC-DAA64FD3CC79}" dt="2026-07-16T18:09:57.707" v="2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Alex Meyer" userId="434c9848-7f9b-4e1d-a1c3-fd0f120a196f" providerId="ADAL" clId="{307E4638-5859-41C6-86CC-DAA64FD3CC79}" dt="2026-07-16T18:10:07.884" v="3" actId="1076"/>
          <ac:spMkLst>
            <pc:docMk/>
            <pc:sldMk cId="0" sldId="256"/>
            <ac:spMk id="9" creationId="{00000000-0000-0000-0000-000000000000}"/>
          </ac:spMkLst>
        </pc:spChg>
      </pc:sldChg>
      <pc:sldChg chg="modTransition">
        <pc:chgData name="Alex Meyer" userId="434c9848-7f9b-4e1d-a1c3-fd0f120a196f" providerId="ADAL" clId="{307E4638-5859-41C6-86CC-DAA64FD3CC79}" dt="2026-07-20T19:15:41.430" v="168"/>
        <pc:sldMkLst>
          <pc:docMk/>
          <pc:sldMk cId="0" sldId="264"/>
        </pc:sldMkLst>
      </pc:sldChg>
      <pc:sldChg chg="modSp mod">
        <pc:chgData name="Alex Meyer" userId="434c9848-7f9b-4e1d-a1c3-fd0f120a196f" providerId="ADAL" clId="{307E4638-5859-41C6-86CC-DAA64FD3CC79}" dt="2026-07-20T19:05:49.799" v="7" actId="1076"/>
        <pc:sldMkLst>
          <pc:docMk/>
          <pc:sldMk cId="0" sldId="267"/>
        </pc:sldMkLst>
        <pc:picChg chg="mod">
          <ac:chgData name="Alex Meyer" userId="434c9848-7f9b-4e1d-a1c3-fd0f120a196f" providerId="ADAL" clId="{307E4638-5859-41C6-86CC-DAA64FD3CC79}" dt="2026-07-20T19:05:49.799" v="7" actId="1076"/>
          <ac:picMkLst>
            <pc:docMk/>
            <pc:sldMk cId="0" sldId="267"/>
            <ac:picMk id="12" creationId="{00000000-0000-0000-0000-000000000000}"/>
          </ac:picMkLst>
        </pc:picChg>
      </pc:sldChg>
      <pc:sldChg chg="modSp mod">
        <pc:chgData name="Alex Meyer" userId="434c9848-7f9b-4e1d-a1c3-fd0f120a196f" providerId="ADAL" clId="{307E4638-5859-41C6-86CC-DAA64FD3CC79}" dt="2026-07-20T19:21:27.109" v="188"/>
        <pc:sldMkLst>
          <pc:docMk/>
          <pc:sldMk cId="0" sldId="270"/>
        </pc:sldMkLst>
        <pc:spChg chg="mod">
          <ac:chgData name="Alex Meyer" userId="434c9848-7f9b-4e1d-a1c3-fd0f120a196f" providerId="ADAL" clId="{307E4638-5859-41C6-86CC-DAA64FD3CC79}" dt="2026-07-20T19:21:19.139" v="184" actId="313"/>
          <ac:spMkLst>
            <pc:docMk/>
            <pc:sldMk cId="0" sldId="270"/>
            <ac:spMk id="13" creationId="{00000000-0000-0000-0000-000000000000}"/>
          </ac:spMkLst>
        </pc:spChg>
        <pc:spChg chg="mod">
          <ac:chgData name="Alex Meyer" userId="434c9848-7f9b-4e1d-a1c3-fd0f120a196f" providerId="ADAL" clId="{307E4638-5859-41C6-86CC-DAA64FD3CC79}" dt="2026-07-20T19:21:27.109" v="188"/>
          <ac:spMkLst>
            <pc:docMk/>
            <pc:sldMk cId="0" sldId="270"/>
            <ac:spMk id="14" creationId="{00000000-0000-0000-0000-000000000000}"/>
          </ac:spMkLst>
        </pc:spChg>
      </pc:sldChg>
      <pc:sldChg chg="modSp mod">
        <pc:chgData name="Alex Meyer" userId="434c9848-7f9b-4e1d-a1c3-fd0f120a196f" providerId="ADAL" clId="{307E4638-5859-41C6-86CC-DAA64FD3CC79}" dt="2026-07-20T19:12:57.541" v="67" actId="5793"/>
        <pc:sldMkLst>
          <pc:docMk/>
          <pc:sldMk cId="0" sldId="275"/>
        </pc:sldMkLst>
        <pc:spChg chg="mod">
          <ac:chgData name="Alex Meyer" userId="434c9848-7f9b-4e1d-a1c3-fd0f120a196f" providerId="ADAL" clId="{307E4638-5859-41C6-86CC-DAA64FD3CC79}" dt="2026-07-20T19:12:57.541" v="67" actId="5793"/>
          <ac:spMkLst>
            <pc:docMk/>
            <pc:sldMk cId="0" sldId="275"/>
            <ac:spMk id="10" creationId="{00000000-0000-0000-0000-000000000000}"/>
          </ac:spMkLst>
        </pc:spChg>
      </pc:sldChg>
      <pc:sldChg chg="addSp delSp modSp add mod">
        <pc:chgData name="Alex Meyer" userId="434c9848-7f9b-4e1d-a1c3-fd0f120a196f" providerId="ADAL" clId="{307E4638-5859-41C6-86CC-DAA64FD3CC79}" dt="2026-07-20T19:14:30.934" v="166" actId="1076"/>
        <pc:sldMkLst>
          <pc:docMk/>
          <pc:sldMk cId="117627154" sldId="305"/>
        </pc:sldMkLst>
        <pc:spChg chg="mod">
          <ac:chgData name="Alex Meyer" userId="434c9848-7f9b-4e1d-a1c3-fd0f120a196f" providerId="ADAL" clId="{307E4638-5859-41C6-86CC-DAA64FD3CC79}" dt="2026-07-20T19:13:30.842" v="86" actId="20577"/>
          <ac:spMkLst>
            <pc:docMk/>
            <pc:sldMk cId="117627154" sldId="305"/>
            <ac:spMk id="8" creationId="{2384AB61-69E9-11F3-6EDC-E27E0F81F5D2}"/>
          </ac:spMkLst>
        </pc:spChg>
        <pc:spChg chg="mod">
          <ac:chgData name="Alex Meyer" userId="434c9848-7f9b-4e1d-a1c3-fd0f120a196f" providerId="ADAL" clId="{307E4638-5859-41C6-86CC-DAA64FD3CC79}" dt="2026-07-20T19:13:44.491" v="150" actId="20577"/>
          <ac:spMkLst>
            <pc:docMk/>
            <pc:sldMk cId="117627154" sldId="305"/>
            <ac:spMk id="9" creationId="{DC443B98-DBBD-091E-BCAD-F52DE72C453F}"/>
          </ac:spMkLst>
        </pc:spChg>
        <pc:picChg chg="del">
          <ac:chgData name="Alex Meyer" userId="434c9848-7f9b-4e1d-a1c3-fd0f120a196f" providerId="ADAL" clId="{307E4638-5859-41C6-86CC-DAA64FD3CC79}" dt="2026-07-20T19:13:49.914" v="151" actId="478"/>
          <ac:picMkLst>
            <pc:docMk/>
            <pc:sldMk cId="117627154" sldId="305"/>
            <ac:picMk id="11" creationId="{9C6BF41A-E963-D8C9-392A-3DB7CE13DD98}"/>
          </ac:picMkLst>
        </pc:picChg>
        <pc:picChg chg="add mod">
          <ac:chgData name="Alex Meyer" userId="434c9848-7f9b-4e1d-a1c3-fd0f120a196f" providerId="ADAL" clId="{307E4638-5859-41C6-86CC-DAA64FD3CC79}" dt="2026-07-20T19:14:01.943" v="155" actId="14100"/>
          <ac:picMkLst>
            <pc:docMk/>
            <pc:sldMk cId="117627154" sldId="305"/>
            <ac:picMk id="14" creationId="{102A6A03-3C2A-7A5D-2CC0-CF0E2DB8BA6C}"/>
          </ac:picMkLst>
        </pc:picChg>
        <pc:picChg chg="add mod">
          <ac:chgData name="Alex Meyer" userId="434c9848-7f9b-4e1d-a1c3-fd0f120a196f" providerId="ADAL" clId="{307E4638-5859-41C6-86CC-DAA64FD3CC79}" dt="2026-07-20T19:14:19.541" v="162" actId="14100"/>
          <ac:picMkLst>
            <pc:docMk/>
            <pc:sldMk cId="117627154" sldId="305"/>
            <ac:picMk id="16" creationId="{2B1EBA35-E8D3-0A63-0FE4-83B22ADF2D08}"/>
          </ac:picMkLst>
        </pc:picChg>
        <pc:picChg chg="add mod">
          <ac:chgData name="Alex Meyer" userId="434c9848-7f9b-4e1d-a1c3-fd0f120a196f" providerId="ADAL" clId="{307E4638-5859-41C6-86CC-DAA64FD3CC79}" dt="2026-07-20T19:14:06.995" v="158" actId="1076"/>
          <ac:picMkLst>
            <pc:docMk/>
            <pc:sldMk cId="117627154" sldId="305"/>
            <ac:picMk id="18" creationId="{5F14DE6F-475D-904B-BC3F-B0DC27FFD63F}"/>
          </ac:picMkLst>
        </pc:picChg>
        <pc:picChg chg="add mod">
          <ac:chgData name="Alex Meyer" userId="434c9848-7f9b-4e1d-a1c3-fd0f120a196f" providerId="ADAL" clId="{307E4638-5859-41C6-86CC-DAA64FD3CC79}" dt="2026-07-20T19:14:30.934" v="166" actId="1076"/>
          <ac:picMkLst>
            <pc:docMk/>
            <pc:sldMk cId="117627154" sldId="305"/>
            <ac:picMk id="20" creationId="{E0AE15CC-9F62-4868-59B4-B39F6FB2E64A}"/>
          </ac:picMkLst>
        </pc:picChg>
      </pc:sldChg>
      <pc:sldChg chg="new del">
        <pc:chgData name="Alex Meyer" userId="434c9848-7f9b-4e1d-a1c3-fd0f120a196f" providerId="ADAL" clId="{307E4638-5859-41C6-86CC-DAA64FD3CC79}" dt="2026-07-20T19:06:26.888" v="10" actId="47"/>
        <pc:sldMkLst>
          <pc:docMk/>
          <pc:sldMk cId="495701506" sldId="305"/>
        </pc:sldMkLst>
      </pc:sldChg>
      <pc:sldChg chg="addSp modSp add mod modTransition">
        <pc:chgData name="Alex Meyer" userId="434c9848-7f9b-4e1d-a1c3-fd0f120a196f" providerId="ADAL" clId="{307E4638-5859-41C6-86CC-DAA64FD3CC79}" dt="2026-07-20T19:16:38.405" v="182" actId="1076"/>
        <pc:sldMkLst>
          <pc:docMk/>
          <pc:sldMk cId="888638848" sldId="306"/>
        </pc:sldMkLst>
        <pc:spChg chg="add mod">
          <ac:chgData name="Alex Meyer" userId="434c9848-7f9b-4e1d-a1c3-fd0f120a196f" providerId="ADAL" clId="{307E4638-5859-41C6-86CC-DAA64FD3CC79}" dt="2026-07-20T19:16:19.184" v="172" actId="14100"/>
          <ac:spMkLst>
            <pc:docMk/>
            <pc:sldMk cId="888638848" sldId="306"/>
            <ac:spMk id="20" creationId="{9FD21B24-7348-5BF8-6A17-F1EBCC0AFEF5}"/>
          </ac:spMkLst>
        </pc:spChg>
        <pc:spChg chg="add mod">
          <ac:chgData name="Alex Meyer" userId="434c9848-7f9b-4e1d-a1c3-fd0f120a196f" providerId="ADAL" clId="{307E4638-5859-41C6-86CC-DAA64FD3CC79}" dt="2026-07-20T19:16:23.932" v="174" actId="1076"/>
          <ac:spMkLst>
            <pc:docMk/>
            <pc:sldMk cId="888638848" sldId="306"/>
            <ac:spMk id="21" creationId="{799F9F7E-388E-4245-8416-6963137D4096}"/>
          </ac:spMkLst>
        </pc:spChg>
        <pc:spChg chg="add mod">
          <ac:chgData name="Alex Meyer" userId="434c9848-7f9b-4e1d-a1c3-fd0f120a196f" providerId="ADAL" clId="{307E4638-5859-41C6-86CC-DAA64FD3CC79}" dt="2026-07-20T19:16:34.201" v="180" actId="14100"/>
          <ac:spMkLst>
            <pc:docMk/>
            <pc:sldMk cId="888638848" sldId="306"/>
            <ac:spMk id="22" creationId="{E37BBC1A-7017-BAC0-7628-5161F9B5F93C}"/>
          </ac:spMkLst>
        </pc:spChg>
        <pc:spChg chg="add mod">
          <ac:chgData name="Alex Meyer" userId="434c9848-7f9b-4e1d-a1c3-fd0f120a196f" providerId="ADAL" clId="{307E4638-5859-41C6-86CC-DAA64FD3CC79}" dt="2026-07-20T19:16:38.405" v="182" actId="1076"/>
          <ac:spMkLst>
            <pc:docMk/>
            <pc:sldMk cId="888638848" sldId="306"/>
            <ac:spMk id="23" creationId="{F5E824B9-1AB3-4721-134E-0306B31E4344}"/>
          </ac:spMkLst>
        </pc:spChg>
        <pc:picChg chg="mod">
          <ac:chgData name="Alex Meyer" userId="434c9848-7f9b-4e1d-a1c3-fd0f120a196f" providerId="ADAL" clId="{307E4638-5859-41C6-86CC-DAA64FD3CC79}" dt="2026-07-20T19:16:26.521" v="177" actId="1076"/>
          <ac:picMkLst>
            <pc:docMk/>
            <pc:sldMk cId="888638848" sldId="306"/>
            <ac:picMk id="18" creationId="{19D4E2FD-3373-3D8E-C579-B160EB590AA2}"/>
          </ac:picMkLst>
        </pc:picChg>
      </pc:sldChg>
      <pc:sldChg chg="addSp delSp modSp add del mod">
        <pc:chgData name="Alex Meyer" userId="434c9848-7f9b-4e1d-a1c3-fd0f120a196f" providerId="ADAL" clId="{307E4638-5859-41C6-86CC-DAA64FD3CC79}" dt="2026-07-20T19:12:07.792" v="41" actId="47"/>
        <pc:sldMkLst>
          <pc:docMk/>
          <pc:sldMk cId="3498197217" sldId="306"/>
        </pc:sldMkLst>
        <pc:spChg chg="mod">
          <ac:chgData name="Alex Meyer" userId="434c9848-7f9b-4e1d-a1c3-fd0f120a196f" providerId="ADAL" clId="{307E4638-5859-41C6-86CC-DAA64FD3CC79}" dt="2026-07-20T19:11:21.120" v="37" actId="20577"/>
          <ac:spMkLst>
            <pc:docMk/>
            <pc:sldMk cId="3498197217" sldId="306"/>
            <ac:spMk id="8" creationId="{1298DE05-9CC2-4051-A2BF-2ACDEC63B840}"/>
          </ac:spMkLst>
        </pc:spChg>
        <pc:spChg chg="del">
          <ac:chgData name="Alex Meyer" userId="434c9848-7f9b-4e1d-a1c3-fd0f120a196f" providerId="ADAL" clId="{307E4638-5859-41C6-86CC-DAA64FD3CC79}" dt="2026-07-20T19:11:07.952" v="12" actId="478"/>
          <ac:spMkLst>
            <pc:docMk/>
            <pc:sldMk cId="3498197217" sldId="306"/>
            <ac:spMk id="9" creationId="{F7AE9A03-F2B1-436D-4F52-C3B74109051C}"/>
          </ac:spMkLst>
        </pc:spChg>
        <pc:spChg chg="del">
          <ac:chgData name="Alex Meyer" userId="434c9848-7f9b-4e1d-a1c3-fd0f120a196f" providerId="ADAL" clId="{307E4638-5859-41C6-86CC-DAA64FD3CC79}" dt="2026-07-20T19:11:06.540" v="11" actId="478"/>
          <ac:spMkLst>
            <pc:docMk/>
            <pc:sldMk cId="3498197217" sldId="306"/>
            <ac:spMk id="10" creationId="{2DD2FC1D-2F86-7768-268E-DFFE984719BF}"/>
          </ac:spMkLst>
        </pc:spChg>
        <pc:picChg chg="add mod">
          <ac:chgData name="Alex Meyer" userId="434c9848-7f9b-4e1d-a1c3-fd0f120a196f" providerId="ADAL" clId="{307E4638-5859-41C6-86CC-DAA64FD3CC79}" dt="2026-07-20T19:11:14.388" v="15" actId="1076"/>
          <ac:picMkLst>
            <pc:docMk/>
            <pc:sldMk cId="3498197217" sldId="306"/>
            <ac:picMk id="13" creationId="{E30167C3-6DEE-84E9-CB63-AFD4552A2DC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947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6B47C-F068-8CA7-A2BF-DFE776ED6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5D984E-8259-F79C-9C8B-2E93D9DDD3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9DA10E-C5D3-A320-1623-95F1C9BB4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50B5B-92F3-1E04-2306-CCD7FE121C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68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DF5C9-43F1-264D-02E0-CA2AF0077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DDB7D6-7536-6196-E0B1-B3E932A6B1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860A45-9D17-76FC-B50A-4360C91B86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C9B50-0681-2BDB-B7EC-2D78BB9C96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353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lexdmeyer.com/2021/12/08/determine-where-form-data-is-stored-in-d365fo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meyer505/ClaudeD365Analyzer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meyer505/D365FSC-Security-MCP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uit.harvard.edu/news/ai-prompts" TargetMode="External"/><Relationship Id="rId3" Type="http://schemas.openxmlformats.org/officeDocument/2006/relationships/hyperlink" Target="https://alexdmeyer.com/2025/12/01/using-ai-to-analyze-d365fsc-data/" TargetMode="External"/><Relationship Id="rId7" Type="http://schemas.openxmlformats.org/officeDocument/2006/relationships/hyperlink" Target="https://help.openai.com/en/articles/6654000-best-practices-for-prompt-engineering-with-the-openai-api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ugmentcode.com/learn/ai-context-windows-why-bigger-isn-t-always-better" TargetMode="External"/><Relationship Id="rId5" Type="http://schemas.openxmlformats.org/officeDocument/2006/relationships/hyperlink" Target="https://www.producttalk.org/context-rot/" TargetMode="External"/><Relationship Id="rId4" Type="http://schemas.openxmlformats.org/officeDocument/2006/relationships/hyperlink" Target="https://alexdmeyer.com/2026/01/21/automating-ai-data-analysis-in-d365fsc/" TargetMode="External"/><Relationship Id="rId9" Type="http://schemas.openxmlformats.org/officeDocument/2006/relationships/hyperlink" Target="https://mitsloanedtech.mit.edu/ai/basics/effective-prompts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sessions/eager-gifted-curie/mnt/outputs/src_unpack/ppt/media/dug24_logo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822960"/>
            <a:ext cx="4846320" cy="4846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965192" y="1207048"/>
            <a:ext cx="685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800" b="1" dirty="0">
                <a:solidFill>
                  <a:schemeClr val="bg1"/>
                </a:solidFill>
              </a:rPr>
              <a:t>Buried Treasure: Mining D365 F&amp;SC Data with AI for Admin Wins</a:t>
            </a:r>
          </a:p>
        </p:txBody>
      </p:sp>
      <p:sp>
        <p:nvSpPr>
          <p:cNvPr id="9" name="Text 6"/>
          <p:cNvSpPr/>
          <p:nvPr/>
        </p:nvSpPr>
        <p:spPr>
          <a:xfrm>
            <a:off x="4965192" y="260604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Uncovering Hidden Optimization Goldmines in D365FSC Data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965192" y="36576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Alex Meyer</a:t>
            </a:r>
            <a:r>
              <a:rPr lang="en-US" sz="18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·   Principal Software Engineer, Delinea / Fastpath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4965192" y="5797296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— GOING GLOBAL</a:t>
            </a:r>
            <a:r>
              <a:rPr lang="en-US" sz="12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 JULY 21–22, 2026  ·  DUG24.COM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About me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2651760" cy="2651760"/>
          </a:xfrm>
          <a:prstGeom prst="roundRect">
            <a:avLst>
              <a:gd name="adj" fmla="val 206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77240" y="46177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linkedin.com/in/alexdmeyer  ·  @alexmeyer_ITGuy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3931920" y="1828800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Alex Meyer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3931920" y="237744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Principal Software Engineer  ·  Delinea / Fastpath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931920" y="3063240"/>
            <a:ext cx="74066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Microsoft MVP in Business Applications / AI ERP since 2019.</a:t>
            </a:r>
            <a:endParaRPr lang="en-US" sz="15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Working with AX since 2013 and D365FO since 2016.</a:t>
            </a:r>
            <a:endParaRPr lang="en-US" sz="15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Spoken at Summit (US &amp; Europe), Focus, and local chapters on AX / D365FO security — plus webinars on native controls.</a:t>
            </a:r>
            <a:endParaRPr lang="en-US" sz="15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Ask me about: D365 security, licensing, and putting AI to work on real ERP data.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668FE08-3076-E987-D974-D0339A94F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39" y="1828800"/>
            <a:ext cx="2286396" cy="2642162"/>
          </a:xfrm>
          <a:prstGeom prst="rect">
            <a:avLst/>
          </a:prstGeom>
        </p:spPr>
      </p:pic>
      <p:pic>
        <p:nvPicPr>
          <p:cNvPr id="19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FC47F28D-8D40-091F-D243-B7A58826DFC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61603" y="544791"/>
            <a:ext cx="2202258" cy="2202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we'll cover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68680" y="1783080"/>
            <a:ext cx="10424160" cy="649224"/>
          </a:xfrm>
          <a:prstGeom prst="roundRect">
            <a:avLst>
              <a:gd name="adj" fmla="val 7042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68680" y="1783080"/>
            <a:ext cx="82296" cy="649224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34440" y="1783080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01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920240" y="1783080"/>
            <a:ext cx="91440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&amp; LLM overview — what is (and isn't) AI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68680" y="2615184"/>
            <a:ext cx="10424160" cy="649224"/>
          </a:xfrm>
          <a:prstGeom prst="roundRect">
            <a:avLst>
              <a:gd name="adj" fmla="val 7042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68680" y="2615184"/>
            <a:ext cx="82296" cy="649224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234440" y="2615184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C27B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02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920240" y="2615184"/>
            <a:ext cx="91440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Prompt creation best practices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68680" y="3447288"/>
            <a:ext cx="10424160" cy="649224"/>
          </a:xfrm>
          <a:prstGeom prst="roundRect">
            <a:avLst>
              <a:gd name="adj" fmla="val 7042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68680" y="3447288"/>
            <a:ext cx="82296" cy="649224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234440" y="3447288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1E6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03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920240" y="3447288"/>
            <a:ext cx="91440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Data analysis scenario — Manual, API &amp; MCP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68680" y="4279392"/>
            <a:ext cx="10424160" cy="649224"/>
          </a:xfrm>
          <a:prstGeom prst="roundRect">
            <a:avLst>
              <a:gd name="adj" fmla="val 7042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868680" y="4279392"/>
            <a:ext cx="82296" cy="649224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234440" y="4279392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4CAF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920240" y="4279392"/>
            <a:ext cx="91440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Real-world D365FSC optimization scenarios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68680" y="5111496"/>
            <a:ext cx="10424160" cy="649224"/>
          </a:xfrm>
          <a:prstGeom prst="roundRect">
            <a:avLst>
              <a:gd name="adj" fmla="val 7042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68680" y="5111496"/>
            <a:ext cx="82296" cy="649224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234440" y="5111496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EB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05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920240" y="5111496"/>
            <a:ext cx="91440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Takeaways &amp; resources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you'll leave with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Three things you can use in your environment today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240280"/>
            <a:ext cx="104241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working understanding of key AI terms — what is and isn't AI, large language models, and Model Context Protocol.</a:t>
            </a:r>
            <a:endParaRPr lang="en-US" sz="24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Tips for writing a good AI prompt for analyzing your data.</a:t>
            </a:r>
            <a:endParaRPr lang="en-US" sz="24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Three different ways to connect AI to your D365 data and analyze it.</a:t>
            </a:r>
            <a:endParaRPr lang="en-US" sz="24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Two real-world D365 optimization scenarios you can take back and run yourself.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041648" y="2606040"/>
            <a:ext cx="4114800" cy="109728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69848" y="288036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&amp; LLM Overview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69848" y="3913632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concepts before the clicks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is — and isn't — AI?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68680" y="1783080"/>
            <a:ext cx="4983480" cy="4206240"/>
          </a:xfrm>
          <a:prstGeom prst="roundRect">
            <a:avLst>
              <a:gd name="adj" fmla="val 173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355080" y="1783080"/>
            <a:ext cx="4983480" cy="4206240"/>
          </a:xfrm>
          <a:prstGeom prst="roundRect">
            <a:avLst>
              <a:gd name="adj" fmla="val 173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88720" y="2011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E91E6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ISN'T AI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675120" y="2011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4CAF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IS AI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88720" y="2514600"/>
            <a:ext cx="43891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Anything that follows a rule-based process.</a:t>
            </a: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 every input, you get the same output.</a:t>
            </a: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Example: a workflow that runs every day, makes an API call, gets data, analyzes it against fixed rules, and returns a result.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675120" y="2514600"/>
            <a:ext cx="43891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Any system that requires reasoning and/or planning and interprets the response data.</a:t>
            </a: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It weighs context instead of following fixed rules.</a:t>
            </a: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Example: "Should I bring an umbrella to work today?" — it reasons over the forecast, your location, and the time.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are large language models?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underlying 'brain' of AI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240280"/>
            <a:ext cx="104241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billions — even trillions — of parameters that are then 'weighted’.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Analyze relationships between words / processes and predict the next word / process in a sequence.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doesn't have 'intelligence' — it predicts the output you want based on the prompt you supply.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is non-deterministic: the same prompt can produce different answers.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Why hasn't AI taken over ERP yet?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Always keep a ‘human in the loop’ because AIs can make mistakes.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80160" y="246888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</a:t>
            </a:r>
            <a:endParaRPr lang="en-US" sz="1600" dirty="0"/>
          </a:p>
        </p:txBody>
      </p:sp>
      <p:pic>
        <p:nvPicPr>
          <p:cNvPr id="12" name="Image 0" descr="/sessions/eager-gifted-curie/mnt/outputs/src_unpack/ppt/media/image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2468880"/>
            <a:ext cx="6210366" cy="74980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280160" y="333756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9C27B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Claude</a:t>
            </a:r>
            <a:endParaRPr lang="en-US" sz="1600" dirty="0"/>
          </a:p>
        </p:txBody>
      </p:sp>
      <p:pic>
        <p:nvPicPr>
          <p:cNvPr id="14" name="Image 1" descr="/sessions/eager-gifted-curie/mnt/outputs/src_unpack/ppt/media/image1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40" y="3337560"/>
            <a:ext cx="5897528" cy="74980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280160" y="420624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E91E6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ChatGPT</a:t>
            </a:r>
            <a:endParaRPr lang="en-US" sz="1600" dirty="0"/>
          </a:p>
        </p:txBody>
      </p:sp>
      <p:pic>
        <p:nvPicPr>
          <p:cNvPr id="16" name="Image 2" descr="/sessions/eager-gifted-curie/mnt/outputs/src_unpack/ppt/media/image1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840" y="4206240"/>
            <a:ext cx="3405179" cy="74980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80160" y="507492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4CAF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Gemini</a:t>
            </a:r>
            <a:endParaRPr lang="en-US" sz="1600" dirty="0"/>
          </a:p>
        </p:txBody>
      </p:sp>
      <p:pic>
        <p:nvPicPr>
          <p:cNvPr id="18" name="Image 3" descr="/sessions/eager-gifted-curie/mnt/outputs/src_unpack/ppt/media/image1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840" y="5074920"/>
            <a:ext cx="3315625" cy="74980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80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EA0008-8B3C-A226-5EBB-7247B7385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D3F40E5-3A66-E366-28CB-BF70C036DCCB}"/>
              </a:ext>
            </a:extLst>
          </p:cNvPr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C1EA529-86DC-BF58-1DBA-753C6D5EE07E}"/>
              </a:ext>
            </a:extLst>
          </p:cNvPr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0A33415-AB57-5AAA-6F4D-76A92AEEDC0C}"/>
              </a:ext>
            </a:extLst>
          </p:cNvPr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FA4D842-6E0C-F513-C12C-807B753C6834}"/>
              </a:ext>
            </a:extLst>
          </p:cNvPr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539A9432-6164-00C3-206F-DFAC63022176}"/>
              </a:ext>
            </a:extLst>
          </p:cNvPr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6834B224-88B1-3D4E-A140-B8D22A758BD7}"/>
              </a:ext>
            </a:extLst>
          </p:cNvPr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EA4DD74-C5DA-C4DA-32FE-5D97F96E7F14}"/>
              </a:ext>
            </a:extLst>
          </p:cNvPr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Why hasn't AI taken over ERP yet?</a:t>
            </a:r>
            <a:endParaRPr lang="en-US" sz="30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0BEFF23-993E-D83D-E74D-5FEE21621BB3}"/>
              </a:ext>
            </a:extLst>
          </p:cNvPr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Always keep a ‘human in the loop’ because AIs can make mistakes.</a:t>
            </a:r>
            <a:endParaRPr lang="en-US" sz="16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A41974C6-1070-3496-1D45-DF0ED72143D3}"/>
              </a:ext>
            </a:extLst>
          </p:cNvPr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13F7434-08CC-B0E0-AC5C-3554CA4E2EA5}"/>
              </a:ext>
            </a:extLst>
          </p:cNvPr>
          <p:cNvSpPr/>
          <p:nvPr/>
        </p:nvSpPr>
        <p:spPr>
          <a:xfrm>
            <a:off x="1280160" y="246888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</a:t>
            </a:r>
            <a:endParaRPr lang="en-US" sz="1600" dirty="0"/>
          </a:p>
        </p:txBody>
      </p:sp>
      <p:pic>
        <p:nvPicPr>
          <p:cNvPr id="12" name="Image 0" descr="/sessions/eager-gifted-curie/mnt/outputs/src_unpack/ppt/media/image15.png">
            <a:extLst>
              <a:ext uri="{FF2B5EF4-FFF2-40B4-BE49-F238E27FC236}">
                <a16:creationId xmlns:a16="http://schemas.microsoft.com/office/drawing/2014/main" id="{F23BE853-EEB0-8A7A-7863-D0D29D765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2468880"/>
            <a:ext cx="6210366" cy="749808"/>
          </a:xfrm>
          <a:prstGeom prst="rect">
            <a:avLst/>
          </a:prstGeom>
        </p:spPr>
      </p:pic>
      <p:sp>
        <p:nvSpPr>
          <p:cNvPr id="13" name="Text 10">
            <a:extLst>
              <a:ext uri="{FF2B5EF4-FFF2-40B4-BE49-F238E27FC236}">
                <a16:creationId xmlns:a16="http://schemas.microsoft.com/office/drawing/2014/main" id="{E009F96A-42C2-0822-8AA3-04FF8E5CEC53}"/>
              </a:ext>
            </a:extLst>
          </p:cNvPr>
          <p:cNvSpPr/>
          <p:nvPr/>
        </p:nvSpPr>
        <p:spPr>
          <a:xfrm>
            <a:off x="1280160" y="333756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9C27B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Claude</a:t>
            </a:r>
            <a:endParaRPr lang="en-US" sz="1600" dirty="0"/>
          </a:p>
        </p:txBody>
      </p:sp>
      <p:pic>
        <p:nvPicPr>
          <p:cNvPr id="14" name="Image 1" descr="/sessions/eager-gifted-curie/mnt/outputs/src_unpack/ppt/media/image16.png">
            <a:extLst>
              <a:ext uri="{FF2B5EF4-FFF2-40B4-BE49-F238E27FC236}">
                <a16:creationId xmlns:a16="http://schemas.microsoft.com/office/drawing/2014/main" id="{5D3DDCEC-4889-59D6-1045-7868E9492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40" y="3337560"/>
            <a:ext cx="5897528" cy="749808"/>
          </a:xfrm>
          <a:prstGeom prst="rect">
            <a:avLst/>
          </a:prstGeom>
        </p:spPr>
      </p:pic>
      <p:sp>
        <p:nvSpPr>
          <p:cNvPr id="15" name="Text 11">
            <a:extLst>
              <a:ext uri="{FF2B5EF4-FFF2-40B4-BE49-F238E27FC236}">
                <a16:creationId xmlns:a16="http://schemas.microsoft.com/office/drawing/2014/main" id="{591F5DFF-236D-594A-03A7-45445E21D1D5}"/>
              </a:ext>
            </a:extLst>
          </p:cNvPr>
          <p:cNvSpPr/>
          <p:nvPr/>
        </p:nvSpPr>
        <p:spPr>
          <a:xfrm>
            <a:off x="1280160" y="420624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E91E6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ChatGPT</a:t>
            </a:r>
            <a:endParaRPr lang="en-US" sz="1600" dirty="0"/>
          </a:p>
        </p:txBody>
      </p:sp>
      <p:pic>
        <p:nvPicPr>
          <p:cNvPr id="16" name="Image 2" descr="/sessions/eager-gifted-curie/mnt/outputs/src_unpack/ppt/media/image17.png">
            <a:extLst>
              <a:ext uri="{FF2B5EF4-FFF2-40B4-BE49-F238E27FC236}">
                <a16:creationId xmlns:a16="http://schemas.microsoft.com/office/drawing/2014/main" id="{10B1E353-D552-E9F6-FC05-7074AC294A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840" y="4206240"/>
            <a:ext cx="3405179" cy="749808"/>
          </a:xfrm>
          <a:prstGeom prst="rect">
            <a:avLst/>
          </a:prstGeom>
        </p:spPr>
      </p:pic>
      <p:sp>
        <p:nvSpPr>
          <p:cNvPr id="17" name="Text 12">
            <a:extLst>
              <a:ext uri="{FF2B5EF4-FFF2-40B4-BE49-F238E27FC236}">
                <a16:creationId xmlns:a16="http://schemas.microsoft.com/office/drawing/2014/main" id="{527C6C5C-2565-3C61-DCA9-55F2E6B90B59}"/>
              </a:ext>
            </a:extLst>
          </p:cNvPr>
          <p:cNvSpPr/>
          <p:nvPr/>
        </p:nvSpPr>
        <p:spPr>
          <a:xfrm>
            <a:off x="1280160" y="507492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4CAF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Gemini</a:t>
            </a:r>
            <a:endParaRPr lang="en-US" sz="1600" dirty="0"/>
          </a:p>
        </p:txBody>
      </p:sp>
      <p:pic>
        <p:nvPicPr>
          <p:cNvPr id="18" name="Image 3" descr="/sessions/eager-gifted-curie/mnt/outputs/src_unpack/ppt/media/image18.png">
            <a:extLst>
              <a:ext uri="{FF2B5EF4-FFF2-40B4-BE49-F238E27FC236}">
                <a16:creationId xmlns:a16="http://schemas.microsoft.com/office/drawing/2014/main" id="{19D4E2FD-3373-3D8E-C579-B160EB590A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840" y="5074920"/>
            <a:ext cx="3315625" cy="749808"/>
          </a:xfrm>
          <a:prstGeom prst="rect">
            <a:avLst/>
          </a:prstGeom>
        </p:spPr>
      </p:pic>
      <p:sp>
        <p:nvSpPr>
          <p:cNvPr id="19" name="Text 13">
            <a:extLst>
              <a:ext uri="{FF2B5EF4-FFF2-40B4-BE49-F238E27FC236}">
                <a16:creationId xmlns:a16="http://schemas.microsoft.com/office/drawing/2014/main" id="{9FA43B94-03B2-74F5-445A-47E4F7A1CE21}"/>
              </a:ext>
            </a:extLst>
          </p:cNvPr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D21B24-7348-5BF8-6A17-F1EBCC0AFEF5}"/>
              </a:ext>
            </a:extLst>
          </p:cNvPr>
          <p:cNvSpPr/>
          <p:nvPr/>
        </p:nvSpPr>
        <p:spPr>
          <a:xfrm>
            <a:off x="6460958" y="2845468"/>
            <a:ext cx="2977816" cy="236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F9F7E-388E-4245-8416-6963137D4096}"/>
              </a:ext>
            </a:extLst>
          </p:cNvPr>
          <p:cNvSpPr/>
          <p:nvPr/>
        </p:nvSpPr>
        <p:spPr>
          <a:xfrm>
            <a:off x="4908115" y="3864743"/>
            <a:ext cx="2977816" cy="236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7BBC1A-7017-BAC0-7628-5161F9B5F93C}"/>
              </a:ext>
            </a:extLst>
          </p:cNvPr>
          <p:cNvSpPr/>
          <p:nvPr/>
        </p:nvSpPr>
        <p:spPr>
          <a:xfrm>
            <a:off x="4361446" y="4765988"/>
            <a:ext cx="1275349" cy="236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E824B9-1AB3-4721-134E-0306B31E4344}"/>
              </a:ext>
            </a:extLst>
          </p:cNvPr>
          <p:cNvSpPr/>
          <p:nvPr/>
        </p:nvSpPr>
        <p:spPr>
          <a:xfrm>
            <a:off x="4311977" y="5644734"/>
            <a:ext cx="1275349" cy="236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38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is Model Context Protocol (MCP)?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920240"/>
            <a:ext cx="58521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standardized way for AI models to talk to external data sources.</a:t>
            </a:r>
            <a:endParaRPr lang="en-US" sz="24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 just about the data — also about context.</a:t>
            </a:r>
            <a:endParaRPr lang="en-US" sz="24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sz="20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It answers: "What data do I need to answer this question?"</a:t>
            </a: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Lets you converse with AI without having to know the technical underpinnings.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858000" y="1645920"/>
            <a:ext cx="4892040" cy="4572000"/>
          </a:xfrm>
          <a:prstGeom prst="roundRect">
            <a:avLst>
              <a:gd name="adj" fmla="val 1200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454" y="1737360"/>
            <a:ext cx="4183132" cy="43891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best practices — keep a human in the loop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874520"/>
            <a:ext cx="104241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 output should be reviewed by a human — keep a 'human in the loop.'</a:t>
            </a:r>
            <a:endParaRPr lang="en-US" sz="24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Beware the 'AI hammer' — not every problem should be solved with AI.</a:t>
            </a:r>
            <a:endParaRPr lang="en-US" sz="24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sz="20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Data-generation tasks (drafting an email, building a deck) → great for AI.</a:t>
            </a:r>
            <a:endParaRPr lang="en-US" sz="20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sz="20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Posting to your GL → not great for AI.</a:t>
            </a: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Don't jump to AI if you don't have to — most business cases need a repeatable process.</a:t>
            </a:r>
            <a:endParaRPr lang="en-US" sz="24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 automation: use AI to help build the workflow; don't let AI be the workflow.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best practices — two cautions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68680" y="1783080"/>
            <a:ext cx="4983480" cy="4206240"/>
          </a:xfrm>
          <a:prstGeom prst="roundRect">
            <a:avLst>
              <a:gd name="adj" fmla="val 173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88720" y="2011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E91E6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AVOID 'CONTEXT ROT'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4389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 message sends the whole chat back so the AI keeps 'context.'</a:t>
            </a:r>
            <a:endParaRPr lang="en-US" sz="13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longer a chat runs, the more of the context window you burn.</a:t>
            </a:r>
            <a:endParaRPr lang="en-US" sz="13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Clear or restart conversations regularly.</a:t>
            </a:r>
            <a:endParaRPr lang="en-US" sz="1300" dirty="0"/>
          </a:p>
        </p:txBody>
      </p:sp>
      <p:pic>
        <p:nvPicPr>
          <p:cNvPr id="12" name="Image 0" descr="/sessions/eager-gifted-curie/mnt/outputs/src_unpack/ppt/media/image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379" y="3717758"/>
            <a:ext cx="4068081" cy="2271562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6355080" y="1783080"/>
            <a:ext cx="4983480" cy="4206240"/>
          </a:xfrm>
          <a:prstGeom prst="roundRect">
            <a:avLst>
              <a:gd name="adj" fmla="val 173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675120" y="2011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FFEB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ACCOUNTABILITY — IBM, 1979</a:t>
            </a:r>
            <a:endParaRPr lang="en-US" dirty="0"/>
          </a:p>
        </p:txBody>
      </p:sp>
      <p:pic>
        <p:nvPicPr>
          <p:cNvPr id="15" name="Image 1" descr="/sessions/eager-gifted-curie/mnt/outputs/src_unpack/ppt/media/image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000" y="2560320"/>
            <a:ext cx="4317641" cy="310896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041648" y="2606040"/>
            <a:ext cx="4114800" cy="109728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69848" y="288036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Prompt Creation Best Practices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69848" y="3913632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Vague prompts get vague answers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anatomy of a good prompt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Five ingredients worth including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240280"/>
            <a:ext cx="104241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8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Persona — the tone you want the AI to respond in.</a:t>
            </a:r>
            <a:endParaRPr lang="en-US" sz="28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8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Context — background about the task or the data you'll provide.</a:t>
            </a:r>
            <a:endParaRPr lang="en-US" sz="28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8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Task — what you actually want the AI to do.</a:t>
            </a:r>
            <a:endParaRPr lang="en-US" sz="28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8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Constraints — guardrails or edge cases to account for.</a:t>
            </a:r>
            <a:endParaRPr lang="en-US" sz="28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8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Output format — how the results should be returned.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From vague to specific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68680" y="1783080"/>
            <a:ext cx="4983480" cy="4206240"/>
          </a:xfrm>
          <a:prstGeom prst="roundRect">
            <a:avLst>
              <a:gd name="adj" fmla="val 173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355080" y="1783080"/>
            <a:ext cx="4983480" cy="4206240"/>
          </a:xfrm>
          <a:prstGeom prst="roundRect">
            <a:avLst>
              <a:gd name="adj" fmla="val 173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88720" y="2011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E91E6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PROMPT #1 — VAGUE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675120" y="2011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4CAF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PROMPT #2 — SPECIFIC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88720" y="2514600"/>
            <a:ext cx="43891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"Analyze the attached data to look for optimizations.“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14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context, no format, no guardrails — so you get a vague answer back.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675120" y="2514600"/>
            <a:ext cx="43891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"I'm analyzing data from Microsoft Dynamics 365 for Finance &amp; Supply Chain. The attached Excel file contains the following data…"</a:t>
            </a:r>
            <a:endParaRPr lang="en-US" sz="14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"I'd like to look for the following scenarios… Output the results in an Excel file."</a:t>
            </a:r>
            <a:endParaRPr lang="en-US" sz="14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"If you need more information or have questions about the data, please ask before analyzing.“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1400" dirty="0">
              <a:solidFill>
                <a:srgbClr val="FFFFFF"/>
              </a:solidFill>
              <a:latin typeface="Segoe UI" pitchFamily="34" charset="0"/>
              <a:cs typeface="Segoe UI" pitchFamily="34" charset="-120"/>
            </a:endParaRPr>
          </a:p>
          <a:p>
            <a:pPr marL="228600" indent="-228600">
              <a:spcAft>
                <a:spcPts val="900"/>
              </a:spcAft>
              <a:buSzPct val="100000"/>
              <a:buFontTx/>
              <a:buChar char="▪"/>
            </a:pPr>
            <a:r>
              <a:rPr lang="en-US" sz="14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Data context and format provided, example scenarios described – more detailed answers returned. </a:t>
            </a:r>
            <a:endParaRPr lang="en-US" sz="14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Explain the data before you ask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If you supply data, explain what it means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240280"/>
            <a:ext cx="104241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Tell the AI what each tab and column represents.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Example — the Excel file has two tabs:</a:t>
            </a:r>
            <a:endParaRPr lang="en-US" sz="20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sz="20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Tab A: UserId (string id), Enabled (yes/no enum — only analyze enabled users), RecId (big-int unique key).</a:t>
            </a:r>
            <a:endParaRPr lang="en-US" sz="20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sz="20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Tab B: User (string id, maps to Tab A's UserId), VendorId (big-int, maps to Tab A's RecId).</a:t>
            </a: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Spelling out the relationships prevents the AI from guessing wrong.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Take an iterative approach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874520"/>
            <a:ext cx="104241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Break complex tasks into smaller segments.</a:t>
            </a:r>
            <a:endParaRPr lang="en-US" sz="20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Validate each step before moving to the next.</a:t>
            </a:r>
            <a:endParaRPr lang="en-US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Correct the AI early if it starts to drift off course.</a:t>
            </a: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examples of the output you want — "I'm looking for optimizations like: x, y, z."</a:t>
            </a: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Ask the AI to improve your prompt:</a:t>
            </a:r>
            <a:endParaRPr lang="en-US" sz="20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"What additional information do you need to give the best output?"</a:t>
            </a:r>
            <a:endParaRPr lang="en-US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"How could I improve future prompts like this?"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041648" y="2606040"/>
            <a:ext cx="4114800" cy="109728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69848" y="288036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Data Analysis Scenario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69848" y="3913632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Finding optimization goldmines in real D365FSC data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scenario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Identify the problem you want AI to help with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240280"/>
            <a:ext cx="104241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Goal: validate whether AI could help analyze D365FSC data and surface optimizations for administration and user management.</a:t>
            </a: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Specifically, I wanted to look at:</a:t>
            </a:r>
            <a:endParaRPr lang="en-US" sz="20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sz="20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Users who hadn't logged in and could be disabled.</a:t>
            </a:r>
            <a:endParaRPr lang="en-US" sz="20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sz="20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Cleaning up / optimizing user role assignments.</a:t>
            </a:r>
            <a:endParaRPr lang="en-US" sz="20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sz="20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Optimizing user / role license assignments.</a:t>
            </a: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Then source the data three different ways: manual export, OData API, and an MCP server.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Choosing the data sources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Give the AI the data it needs to do the analysis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240280"/>
            <a:ext cx="104241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First, determine where the form data is stored in D365FSC.</a:t>
            </a:r>
          </a:p>
          <a:p>
            <a:pPr marL="685800" lvl="1" indent="-228600">
              <a:spcAft>
                <a:spcPts val="900"/>
              </a:spcAft>
              <a:buSzPct val="100000"/>
              <a:buFontTx/>
              <a:buChar char="▪"/>
            </a:pPr>
            <a:r>
              <a:rPr lang="en-US" dirty="0">
                <a:hlinkClick r:id="rId3"/>
              </a:rPr>
              <a:t>Determine Where Form Data is Stored in D365FSC</a:t>
            </a:r>
            <a:endParaRPr lang="en-US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 this use case, the data sources are these D365 entities:</a:t>
            </a:r>
            <a:endParaRPr lang="en-US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User Information (SystemUser).</a:t>
            </a:r>
            <a:endParaRPr lang="en-US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System Security Role (SecurityRole).</a:t>
            </a:r>
            <a:endParaRPr lang="en-US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Security User Role Association (</a:t>
            </a:r>
            <a:r>
              <a:rPr lang="en-US" dirty="0" err="1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SecurityUserRole</a:t>
            </a:r>
            <a:r>
              <a:rPr lang="en-US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).</a:t>
            </a:r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Plus telemetry from Application Insights for each user's last login date.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041648" y="2606040"/>
            <a:ext cx="4114800" cy="109728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69848" y="288036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 1 — Manual Data Extraction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69848" y="3913632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One-off exploration, no setup required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D365FSC Data Management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Export the security entities to Excel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22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1560" y="3712092"/>
            <a:ext cx="4951476" cy="896855"/>
          </a:xfrm>
          <a:prstGeom prst="rect">
            <a:avLst/>
          </a:prstGeom>
        </p:spPr>
      </p:pic>
      <p:pic>
        <p:nvPicPr>
          <p:cNvPr id="12" name="Image 1" descr="/sessions/eager-gifted-curie/mnt/outputs/src_unpack/ppt/media/image23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85916" y="2740208"/>
            <a:ext cx="4951476" cy="284062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Application Insights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Pull each user's last login date from telemetry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24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38084" y="2423160"/>
            <a:ext cx="4512785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80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4C9E41-2E9A-ACDF-46D5-D7022D814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2B16920-05C4-4B39-636E-3E58486AB87E}"/>
              </a:ext>
            </a:extLst>
          </p:cNvPr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6170467-C458-7CD8-E550-84C6776590D3}"/>
              </a:ext>
            </a:extLst>
          </p:cNvPr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0078E18-E09E-FAD6-4D2F-047D3CD4A23A}"/>
              </a:ext>
            </a:extLst>
          </p:cNvPr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E065F26-93EC-25C9-E3FE-290EC6068302}"/>
              </a:ext>
            </a:extLst>
          </p:cNvPr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5089AFE1-A264-7969-C52F-A7995D5AB8A8}"/>
              </a:ext>
            </a:extLst>
          </p:cNvPr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D235521-175A-DB4B-C4C8-FE22727D7446}"/>
              </a:ext>
            </a:extLst>
          </p:cNvPr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384AB61-69E9-11F3-6EDC-E27E0F81F5D2}"/>
              </a:ext>
            </a:extLst>
          </p:cNvPr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Combining the Data</a:t>
            </a:r>
            <a:endParaRPr lang="en-US" sz="30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C443B98-DBBD-091E-BCAD-F52DE72C453F}"/>
              </a:ext>
            </a:extLst>
          </p:cNvPr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Consolidate data into one Excel workbook</a:t>
            </a:r>
            <a:endParaRPr lang="en-US" sz="16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789212CA-C9C2-A50C-92F3-8EA9354C4681}"/>
              </a:ext>
            </a:extLst>
          </p:cNvPr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1F4BAF03-DC6D-B13B-B8CD-2C5BF6FF7AE9}"/>
              </a:ext>
            </a:extLst>
          </p:cNvPr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2A6A03-3C2A-7A5D-2CC0-CF0E2DB8B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65" y="2240280"/>
            <a:ext cx="3845868" cy="20499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EBA35-E8D3-0A63-0FE4-83B22ADF2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879" y="2240280"/>
            <a:ext cx="4079338" cy="20549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F14DE6F-475D-904B-BC3F-B0DC27FFD6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2229" y="4366805"/>
            <a:ext cx="2612132" cy="20992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0AE15CC-9F62-4868-59B4-B39F6FB2E6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6053" y="4366805"/>
            <a:ext cx="2095187" cy="205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27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Generating the prompt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Combine the exports, then hand the AI a well-framed prompt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29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35364" y="2423160"/>
            <a:ext cx="8518224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Let's get analyzing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Upload the data and let the AI go to work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30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07202" y="2423160"/>
            <a:ext cx="3374548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cs typeface="Segoe UI" pitchFamily="34" charset="-120"/>
              </a:rPr>
              <a:t>AI analysis output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31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13092" y="2423160"/>
            <a:ext cx="8362769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Role and license optimization opportunities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34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70816" y="2423160"/>
            <a:ext cx="3512964" cy="3474720"/>
          </a:xfrm>
          <a:prstGeom prst="rect">
            <a:avLst/>
          </a:prstGeom>
        </p:spPr>
      </p:pic>
      <p:pic>
        <p:nvPicPr>
          <p:cNvPr id="12" name="Image 1" descr="/sessions/eager-gifted-curie/mnt/outputs/src_unpack/ppt/media/image35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29915" y="2423160"/>
            <a:ext cx="2863478" cy="34747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Key considerations — manual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874520"/>
            <a:ext cx="104241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additional cost above your normal subscription.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 usage limits in mind.</a:t>
            </a:r>
            <a:endParaRPr lang="en-US" sz="20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sz="20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example ran against a personal Claude 'Pro' plan.</a:t>
            </a:r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Best for: quick, one-off exploration on a point-in-time snapshot of your data.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041648" y="2606040"/>
            <a:ext cx="4114800" cy="109728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69848" y="288036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 2 — Automating via API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69848" y="3913632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Scheduled, repeatable pipelines</a:t>
            </a:r>
            <a:endParaRPr lang="en-US" sz="15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API connection setup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Automate the same analysis end-to-end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240280"/>
            <a:ext cx="60350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Goal: automate the same data-analysis process.</a:t>
            </a: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Prerequisites:</a:t>
            </a:r>
            <a:endParaRPr lang="en-US" sz="20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sz="20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Azure app registration to connect to D365 / Application Insights.</a:t>
            </a:r>
            <a:endParaRPr lang="en-US" sz="2000" dirty="0"/>
          </a:p>
          <a:p>
            <a:pPr marL="406400" lvl="1" indent="-203200" algn="l">
              <a:spcAft>
                <a:spcPts val="500"/>
              </a:spcAft>
              <a:buSzPct val="100000"/>
              <a:buChar char="–"/>
            </a:pPr>
            <a:r>
              <a:rPr lang="en-US" sz="20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 AI API key — API usage is billed separately from your subscription.</a:t>
            </a: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Built a solution to make API requests to D365, App Insights, and the AI itself.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040880" y="2194560"/>
            <a:ext cx="4709160" cy="3383280"/>
          </a:xfrm>
          <a:prstGeom prst="roundRect">
            <a:avLst>
              <a:gd name="adj" fmla="val 1622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0" descr="/sessions/eager-gifted-curie/mnt/outputs/src_unpack/ppt/media/image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040" y="2809861"/>
            <a:ext cx="4434840" cy="215267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D365ClaudeAnalyzer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GitHub: </a:t>
            </a: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3"/>
              </a:rPr>
              <a:t>ameyer505/ClaudeD365Analyzer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39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24828" y="2423160"/>
            <a:ext cx="5539296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Configuring queries &amp; prompts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Point it at your OData queries, then define the prompts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40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22520" y="2423160"/>
            <a:ext cx="3009556" cy="3474720"/>
          </a:xfrm>
          <a:prstGeom prst="rect">
            <a:avLst/>
          </a:prstGeom>
        </p:spPr>
      </p:pic>
      <p:pic>
        <p:nvPicPr>
          <p:cNvPr id="12" name="Image 1" descr="/sessions/eager-gifted-curie/mnt/outputs/src_unpack/ppt/media/image41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85916" y="3666487"/>
            <a:ext cx="4951476" cy="98806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Running the analysis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Uploading files required Claude's 'code-execution' skill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43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66323" y="2423160"/>
            <a:ext cx="8056306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Same insights — now fully automated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45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86073" y="2423160"/>
            <a:ext cx="8816807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Cost considerations — API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920240"/>
            <a:ext cx="6400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Using the AI API to analyze data means every interaction has a cost.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 this case, each analysis ran roughly $0.75 – $1.50, depending on the data size.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 pay for both input and output tokens.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Best for: scheduled pipelines you run again and again.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406640" y="2011680"/>
            <a:ext cx="4343400" cy="3108960"/>
          </a:xfrm>
          <a:prstGeom prst="roundRect">
            <a:avLst>
              <a:gd name="adj" fmla="val 1765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4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2190199"/>
            <a:ext cx="4069080" cy="2751921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041648" y="2606040"/>
            <a:ext cx="4114800" cy="109728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69848" y="288036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 3 — Automating via MCP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69848" y="3913632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Interactive analysis, in plain language</a:t>
            </a:r>
            <a:endParaRPr lang="en-US" sz="15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Creating the MCP server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Asked Claude to build an MCP server for D365FSC with customizable tools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47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66306" y="2423160"/>
            <a:ext cx="6056339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Tool creation &amp; Claude Desktop config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Define the tools, then register the server in Claude Desktop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48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1560" y="2477863"/>
            <a:ext cx="4951476" cy="3365315"/>
          </a:xfrm>
          <a:prstGeom prst="rect">
            <a:avLst/>
          </a:prstGeom>
        </p:spPr>
      </p:pic>
      <p:pic>
        <p:nvPicPr>
          <p:cNvPr id="12" name="Image 1" descr="/sessions/eager-gifted-curie/mnt/outputs/src_unpack/ppt/media/image49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85916" y="3364919"/>
            <a:ext cx="4951476" cy="159120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Using the MCP tool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Ask questions in plain language — the tool fetches and analyzes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51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30180" y="2423160"/>
            <a:ext cx="6128591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D365FSC-Security-MCP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Open source on GitHub: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19456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3"/>
              </a:rPr>
              <a:t>github.com/ameyer505/D365FSC-Security-MCP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68680" y="2788920"/>
            <a:ext cx="58521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ready-to-use MCP server for D365FSC security data.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Customize the tools to fit your own entities and scenarios.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Drop it into Claude Desktop and start asking questions.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6949440" y="2011680"/>
            <a:ext cx="4800600" cy="4023360"/>
          </a:xfrm>
          <a:prstGeom prst="roundRect">
            <a:avLst>
              <a:gd name="adj" fmla="val 1364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0" descr="/sessions/eager-gifted-curie/mnt/outputs/src_unpack/ppt/media/image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468" y="2148840"/>
            <a:ext cx="4190544" cy="374904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Side-by-side comparison</a:t>
            </a:r>
            <a:endParaRPr lang="en-US" sz="30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68680" y="1874520"/>
          <a:ext cx="10424160" cy="379476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E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Manual Gathering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E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Direct API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E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MCP Server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E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9CA3A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Setup effort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4CAF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None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FFEB3B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Medium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FFEB3B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Medium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9CA3A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Data freshness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FFEB3B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Snapshot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4CAF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Real-time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4CAF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Real-time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9CA3A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Interactivity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E91E6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None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E91E6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None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4CAF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High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9CA3A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Repeatability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E91E6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None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4CAF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High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FFEB3B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Medium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9CA3A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Flexibility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FFEB3B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Low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FFEB3B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Low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4CAF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High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9CA3A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Best for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One-off exploration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Scheduled pipelines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Interactive analysis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1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041648" y="2606040"/>
            <a:ext cx="4114800" cy="109728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69848" y="288036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Other Scenarios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69848" y="3913632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License optimization, powered by the same playbook</a:t>
            </a:r>
            <a:endParaRPr lang="en-US" sz="15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D365FSC license optimization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Start from the License Usage Summary report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54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46408" y="2423160"/>
            <a:ext cx="7696135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Find the form's data source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Application Explorer to locate where the data lives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55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42368" y="2423160"/>
            <a:ext cx="7104216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License optimization results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Surface over-licensed users and right-sizing opportunities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51592" cy="3840480"/>
          </a:xfrm>
          <a:prstGeom prst="roundRect">
            <a:avLst>
              <a:gd name="adj" fmla="val 1429"/>
            </a:avLst>
          </a:prstGeom>
          <a:solidFill>
            <a:srgbClr val="0F111A"/>
          </a:solidFill>
          <a:ln w="12700">
            <a:solidFill>
              <a:srgbClr val="3A40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sessions/eager-gifted-curie/mnt/outputs/src_unpack/ppt/media/image59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63396" y="2423160"/>
            <a:ext cx="6662160" cy="34747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Three things to remember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3291840" cy="4114800"/>
          </a:xfrm>
          <a:prstGeom prst="roundRect">
            <a:avLst>
              <a:gd name="adj" fmla="val 138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68680" y="1828800"/>
            <a:ext cx="3291840" cy="109728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3000" y="214884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1143000" y="28803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Always verify results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3000" y="374904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isn't magic — but it's excellent at pattern matching. Keep a human in the loop and check every output.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480560" y="1828800"/>
            <a:ext cx="3291840" cy="4114800"/>
          </a:xfrm>
          <a:prstGeom prst="roundRect">
            <a:avLst>
              <a:gd name="adj" fmla="val 138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480560" y="1828800"/>
            <a:ext cx="3291840" cy="109728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754880" y="214884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C27B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4754880" y="28803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Avoid the 'AI hammer'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754880" y="374904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If a workflow or automation fits better, use AI to help build it — don't force AI to be the whole solution.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092440" y="1828800"/>
            <a:ext cx="3291840" cy="4114800"/>
          </a:xfrm>
          <a:prstGeom prst="roundRect">
            <a:avLst>
              <a:gd name="adj" fmla="val 138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092440" y="1828800"/>
            <a:ext cx="3291840" cy="109728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366760" y="214884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91E6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8366760" y="28803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Start small, then scale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366760" y="374904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You're not locked into Copilot for D365, and you don't need to be an AI expert. Validate the process, then grow it.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few more takeaways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68680" y="1874520"/>
            <a:ext cx="104241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ALWAYS VERIFY RESULTS – Keep a human in the loop</a:t>
            </a: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Vague prompts get vague answers - explain the data before asking the AI to analyze it.</a:t>
            </a: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 don't need to be a computer or AI expert to use AI to find optimizations.</a:t>
            </a: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Start small, validate the process, then take on more complex scenarios.</a:t>
            </a:r>
            <a:endParaRPr lang="en-US" sz="2000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endParaRPr lang="en-US" sz="200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best time to clean up your D365 data was at go-live, the next best time is today.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658368"/>
            <a:ext cx="457200" cy="91440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822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Resources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68680" y="1783080"/>
            <a:ext cx="4983480" cy="4206240"/>
          </a:xfrm>
          <a:prstGeom prst="roundRect">
            <a:avLst>
              <a:gd name="adj" fmla="val 173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355080" y="1783080"/>
            <a:ext cx="4983480" cy="4206240"/>
          </a:xfrm>
          <a:prstGeom prst="roundRect">
            <a:avLst>
              <a:gd name="adj" fmla="val 1739"/>
            </a:avLst>
          </a:prstGeom>
          <a:solidFill>
            <a:srgbClr val="0F11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88720" y="2011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BLOGS &amp; ARTICLES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675120" y="2011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9C27B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PROMPTING BEST PRACTICES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88720" y="2514600"/>
            <a:ext cx="43891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3"/>
              </a:rPr>
              <a:t>Using AI to Analyze D365FSC Data</a:t>
            </a: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4"/>
              </a:rPr>
              <a:t>Automating AI Data Analysis in D365FSC</a:t>
            </a: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5"/>
              </a:rPr>
              <a:t>Context Rot: Why AI Gets Worse the Longer You Chat</a:t>
            </a: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6"/>
              </a:rPr>
              <a:t>AI Context Windows: Why Bigger Isn't Always Better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675120" y="2514600"/>
            <a:ext cx="43891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7"/>
              </a:rPr>
              <a:t>Best practices for prompt engineering with the OpenAI API</a:t>
            </a: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8"/>
              </a:rPr>
              <a:t>Getting started with prompts for text-based generative AI tools</a:t>
            </a:r>
            <a:endParaRPr lang="en-US" dirty="0"/>
          </a:p>
          <a:p>
            <a:pPr marL="228600" indent="-228600" algn="l">
              <a:spcAft>
                <a:spcPts val="900"/>
              </a:spcAft>
              <a:buSzPct val="100000"/>
              <a:buChar char="▪"/>
            </a:pPr>
            <a:r>
              <a:rPr lang="en-US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9"/>
              </a:rPr>
              <a:t>Effective Prompts for AI: The Essentials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63840" y="641908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  ·  GOING GLOBAL  ·  JULY 21–22, 2026</a:t>
            </a:r>
            <a:endParaRPr lang="en-US" sz="9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07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4848"/>
            <a:ext cx="2438430" cy="73152"/>
          </a:xfrm>
          <a:prstGeom prst="rect">
            <a:avLst/>
          </a:prstGeom>
          <a:solidFill>
            <a:srgbClr val="9C27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438430" y="6784848"/>
            <a:ext cx="2438430" cy="7315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76861" y="6784848"/>
            <a:ext cx="2438430" cy="73152"/>
          </a:xfrm>
          <a:prstGeom prst="rect">
            <a:avLst/>
          </a:prstGeom>
          <a:solidFill>
            <a:srgbClr val="E91E6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91" y="6784848"/>
            <a:ext cx="2438430" cy="73152"/>
          </a:xfrm>
          <a:prstGeom prst="rect">
            <a:avLst/>
          </a:prstGeom>
          <a:solidFill>
            <a:srgbClr val="2196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53722" y="6784848"/>
            <a:ext cx="2438430" cy="73152"/>
          </a:xfrm>
          <a:prstGeom prst="rect">
            <a:avLst/>
          </a:prstGeom>
          <a:solidFill>
            <a:srgbClr val="FFEB3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sessions/eager-gifted-curie/mnt/outputs/src_unpack/ppt/media/dug24_logo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280160"/>
            <a:ext cx="3291840" cy="32918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206240" y="1417320"/>
            <a:ext cx="7498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you!</a:t>
            </a:r>
            <a:endParaRPr lang="en-US" sz="5400" dirty="0"/>
          </a:p>
        </p:txBody>
      </p:sp>
      <p:sp>
        <p:nvSpPr>
          <p:cNvPr id="9" name="Text 6"/>
          <p:cNvSpPr/>
          <p:nvPr/>
        </p:nvSpPr>
        <p:spPr>
          <a:xfrm>
            <a:off x="4224528" y="25146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Questions? Let's talk.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224528" y="3200400"/>
            <a:ext cx="7498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Email  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alex.meyer@delinea.com</a:t>
            </a:r>
            <a:endParaRPr lang="en-US" sz="15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Blog  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d365fscblog.com</a:t>
            </a:r>
            <a:endParaRPr lang="en-US" sz="15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GitHub  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github.com/ameyer505</a:t>
            </a:r>
            <a:endParaRPr lang="en-US" sz="15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Security course  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d365fosecurity.com</a:t>
            </a:r>
            <a:endParaRPr lang="en-US" sz="15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2196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Slides  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alexdmeyer.com/resources/downloads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224528" y="5797296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DUG24.COM</a:t>
            </a:r>
            <a:r>
              <a:rPr lang="en-US" sz="1200" dirty="0">
                <a:solidFill>
                  <a:srgbClr val="9CA3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·   DYNAMICSUSERGROUP.COM   ·   JULY 21–22, 2026</a:t>
            </a:r>
            <a:endParaRPr lang="en-US" sz="1200" dirty="0"/>
          </a:p>
        </p:txBody>
      </p:sp>
      <p:pic>
        <p:nvPicPr>
          <p:cNvPr id="13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B905DC2C-8CC9-6C4C-789B-0D11CEF5107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08616" y="2327871"/>
            <a:ext cx="2202258" cy="2202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8d6ed03-f0e5-4861-83d2-bb7b6c7c2bb2}" enabled="0" method="" siteId="{18d6ed03-f0e5-4861-83d2-bb7b6c7c2b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2419</Words>
  <Application>Microsoft Office PowerPoint</Application>
  <PresentationFormat>Widescreen</PresentationFormat>
  <Paragraphs>372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Detective — Uncovering Hidden Optimization Goldmines in D365FSC Data</dc:title>
  <dc:subject>PptxGenJS Presentation</dc:subject>
  <dc:creator>Alex Meyer</dc:creator>
  <cp:lastModifiedBy>Alex Meyer</cp:lastModifiedBy>
  <cp:revision>2</cp:revision>
  <dcterms:created xsi:type="dcterms:W3CDTF">2026-07-16T17:42:08Z</dcterms:created>
  <dcterms:modified xsi:type="dcterms:W3CDTF">2026-07-20T19:21:38Z</dcterms:modified>
</cp:coreProperties>
</file>