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67" r:id="rId8"/>
    <p:sldId id="327" r:id="rId9"/>
    <p:sldId id="328" r:id="rId10"/>
    <p:sldId id="329" r:id="rId11"/>
    <p:sldId id="273" r:id="rId12"/>
    <p:sldId id="272" r:id="rId13"/>
    <p:sldId id="281" r:id="rId14"/>
    <p:sldId id="282" r:id="rId15"/>
    <p:sldId id="286" r:id="rId16"/>
    <p:sldId id="274" r:id="rId17"/>
    <p:sldId id="278" r:id="rId18"/>
    <p:sldId id="288" r:id="rId19"/>
    <p:sldId id="332" r:id="rId20"/>
    <p:sldId id="268" r:id="rId21"/>
    <p:sldId id="283" r:id="rId22"/>
    <p:sldId id="289" r:id="rId23"/>
    <p:sldId id="287" r:id="rId24"/>
    <p:sldId id="290" r:id="rId25"/>
    <p:sldId id="269" r:id="rId26"/>
    <p:sldId id="284" r:id="rId27"/>
    <p:sldId id="285" r:id="rId28"/>
    <p:sldId id="270" r:id="rId29"/>
    <p:sldId id="280" r:id="rId30"/>
    <p:sldId id="291" r:id="rId31"/>
    <p:sldId id="292" r:id="rId32"/>
    <p:sldId id="279" r:id="rId33"/>
    <p:sldId id="293" r:id="rId34"/>
    <p:sldId id="294" r:id="rId35"/>
    <p:sldId id="295" r:id="rId36"/>
    <p:sldId id="296" r:id="rId37"/>
    <p:sldId id="313" r:id="rId38"/>
    <p:sldId id="310" r:id="rId39"/>
    <p:sldId id="306" r:id="rId40"/>
    <p:sldId id="299" r:id="rId41"/>
    <p:sldId id="312" r:id="rId42"/>
    <p:sldId id="311" r:id="rId43"/>
    <p:sldId id="314" r:id="rId44"/>
    <p:sldId id="317" r:id="rId45"/>
    <p:sldId id="315" r:id="rId46"/>
    <p:sldId id="319" r:id="rId47"/>
    <p:sldId id="321" r:id="rId48"/>
    <p:sldId id="320" r:id="rId49"/>
    <p:sldId id="322" r:id="rId50"/>
    <p:sldId id="309" r:id="rId51"/>
    <p:sldId id="318" r:id="rId52"/>
    <p:sldId id="326" r:id="rId53"/>
    <p:sldId id="316" r:id="rId54"/>
    <p:sldId id="323" r:id="rId55"/>
    <p:sldId id="324" r:id="rId56"/>
    <p:sldId id="325" r:id="rId57"/>
    <p:sldId id="330" r:id="rId58"/>
    <p:sldId id="331" r:id="rId59"/>
    <p:sldId id="271" r:id="rId60"/>
    <p:sldId id="297" r:id="rId61"/>
    <p:sldId id="300" r:id="rId62"/>
    <p:sldId id="301" r:id="rId63"/>
    <p:sldId id="303" r:id="rId64"/>
    <p:sldId id="304" r:id="rId65"/>
    <p:sldId id="302" r:id="rId66"/>
    <p:sldId id="308" r:id="rId67"/>
    <p:sldId id="305" r:id="rId68"/>
    <p:sldId id="298" r:id="rId69"/>
    <p:sldId id="307" r:id="rId70"/>
    <p:sldId id="275" r:id="rId71"/>
    <p:sldId id="276" r:id="rId72"/>
    <p:sldId id="277" r:id="rId73"/>
    <p:sldId id="265" r:id="rId74"/>
    <p:sldId id="266"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1B1F0F-ACED-7B65-FCF9-DDA56FDF9E77}" name="Brianna Sierra" initials="BS" userId="S::brianna@dynamicsusergroup.com::d7a06c09-ac69-423d-9f7d-3be874f58a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8325"/>
    <a:srgbClr val="57B535"/>
    <a:srgbClr val="B86010"/>
    <a:srgbClr val="E97A15"/>
    <a:srgbClr val="F1A966"/>
    <a:srgbClr val="D2A000"/>
    <a:srgbClr val="9C3C9A"/>
    <a:srgbClr val="F9ED4E"/>
    <a:srgbClr val="3B4598"/>
    <a:srgbClr val="42AB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BE648D-ED7B-4A40-9A30-BB3126F5AAFC}" v="29" dt="2026-05-14T14:32:58.1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74"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Meyer" userId="434c9848-7f9b-4e1d-a1c3-fd0f120a196f" providerId="ADAL" clId="{307E4638-5859-41C6-86CC-DAA64FD3CC79}"/>
    <pc:docChg chg="undo custSel addSld delSld modSld sldOrd">
      <pc:chgData name="Alex Meyer" userId="434c9848-7f9b-4e1d-a1c3-fd0f120a196f" providerId="ADAL" clId="{307E4638-5859-41C6-86CC-DAA64FD3CC79}" dt="2026-05-14T14:35:30.491" v="14174" actId="20577"/>
      <pc:docMkLst>
        <pc:docMk/>
      </pc:docMkLst>
      <pc:sldChg chg="addSp delSp modSp add mod ord">
        <pc:chgData name="Alex Meyer" userId="434c9848-7f9b-4e1d-a1c3-fd0f120a196f" providerId="ADAL" clId="{307E4638-5859-41C6-86CC-DAA64FD3CC79}" dt="2026-04-17T14:24:07.953" v="14000"/>
        <pc:sldMkLst>
          <pc:docMk/>
          <pc:sldMk cId="95253586" sldId="274"/>
        </pc:sldMkLst>
      </pc:sldChg>
      <pc:sldChg chg="addSp delSp modSp add mod">
        <pc:chgData name="Alex Meyer" userId="434c9848-7f9b-4e1d-a1c3-fd0f120a196f" providerId="ADAL" clId="{307E4638-5859-41C6-86CC-DAA64FD3CC79}" dt="2026-04-24T15:19:03.460" v="14094"/>
        <pc:sldMkLst>
          <pc:docMk/>
          <pc:sldMk cId="241008480" sldId="277"/>
        </pc:sldMkLst>
        <pc:spChg chg="mod">
          <ac:chgData name="Alex Meyer" userId="434c9848-7f9b-4e1d-a1c3-fd0f120a196f" providerId="ADAL" clId="{307E4638-5859-41C6-86CC-DAA64FD3CC79}" dt="2026-04-17T14:17:02.194" v="13989" actId="1076"/>
          <ac:spMkLst>
            <pc:docMk/>
            <pc:sldMk cId="241008480" sldId="277"/>
            <ac:spMk id="2" creationId="{7FB03B70-69C9-9A94-464D-E5F8458D5C7B}"/>
          </ac:spMkLst>
        </pc:spChg>
        <pc:graphicFrameChg chg="add mod">
          <ac:chgData name="Alex Meyer" userId="434c9848-7f9b-4e1d-a1c3-fd0f120a196f" providerId="ADAL" clId="{307E4638-5859-41C6-86CC-DAA64FD3CC79}" dt="2026-04-24T15:19:03.460" v="14094"/>
          <ac:graphicFrameMkLst>
            <pc:docMk/>
            <pc:sldMk cId="241008480" sldId="277"/>
            <ac:graphicFrameMk id="4" creationId="{1BACA7A4-FED1-1B98-04AE-7F916E718335}"/>
          </ac:graphicFrameMkLst>
        </pc:graphicFrameChg>
        <pc:picChg chg="add mod">
          <ac:chgData name="Alex Meyer" userId="434c9848-7f9b-4e1d-a1c3-fd0f120a196f" providerId="ADAL" clId="{307E4638-5859-41C6-86CC-DAA64FD3CC79}" dt="2026-04-17T14:17:30.235" v="13993" actId="1076"/>
          <ac:picMkLst>
            <pc:docMk/>
            <pc:sldMk cId="241008480" sldId="277"/>
            <ac:picMk id="5" creationId="{C364C0EF-E82D-56DB-2AF8-DA09EEF54DB4}"/>
          </ac:picMkLst>
        </pc:picChg>
        <pc:picChg chg="add mod">
          <ac:chgData name="Alex Meyer" userId="434c9848-7f9b-4e1d-a1c3-fd0f120a196f" providerId="ADAL" clId="{307E4638-5859-41C6-86CC-DAA64FD3CC79}" dt="2026-04-17T14:17:30.235" v="13993" actId="1076"/>
          <ac:picMkLst>
            <pc:docMk/>
            <pc:sldMk cId="241008480" sldId="277"/>
            <ac:picMk id="6" creationId="{135FF59A-B5A5-F0B5-B682-717502334AF1}"/>
          </ac:picMkLst>
        </pc:picChg>
        <pc:picChg chg="add mod">
          <ac:chgData name="Alex Meyer" userId="434c9848-7f9b-4e1d-a1c3-fd0f120a196f" providerId="ADAL" clId="{307E4638-5859-41C6-86CC-DAA64FD3CC79}" dt="2026-04-17T14:17:30.235" v="13993" actId="1076"/>
          <ac:picMkLst>
            <pc:docMk/>
            <pc:sldMk cId="241008480" sldId="277"/>
            <ac:picMk id="7" creationId="{A4E994A0-2C62-2151-8939-469787E700DD}"/>
          </ac:picMkLst>
        </pc:picChg>
        <pc:picChg chg="add mod">
          <ac:chgData name="Alex Meyer" userId="434c9848-7f9b-4e1d-a1c3-fd0f120a196f" providerId="ADAL" clId="{307E4638-5859-41C6-86CC-DAA64FD3CC79}" dt="2026-04-17T14:17:30.235" v="13993" actId="1076"/>
          <ac:picMkLst>
            <pc:docMk/>
            <pc:sldMk cId="241008480" sldId="277"/>
            <ac:picMk id="8" creationId="{234851CD-FA7F-2CAA-F967-FAABBA71E9AA}"/>
          </ac:picMkLst>
        </pc:picChg>
        <pc:picChg chg="add mod">
          <ac:chgData name="Alex Meyer" userId="434c9848-7f9b-4e1d-a1c3-fd0f120a196f" providerId="ADAL" clId="{307E4638-5859-41C6-86CC-DAA64FD3CC79}" dt="2026-04-17T14:17:30.235" v="13993" actId="1076"/>
          <ac:picMkLst>
            <pc:docMk/>
            <pc:sldMk cId="241008480" sldId="277"/>
            <ac:picMk id="9" creationId="{7AC1D4C9-0A63-E83B-92A1-24A20563E6FB}"/>
          </ac:picMkLst>
        </pc:picChg>
        <pc:picChg chg="add mod">
          <ac:chgData name="Alex Meyer" userId="434c9848-7f9b-4e1d-a1c3-fd0f120a196f" providerId="ADAL" clId="{307E4638-5859-41C6-86CC-DAA64FD3CC79}" dt="2026-04-17T14:17:30.235" v="13993" actId="1076"/>
          <ac:picMkLst>
            <pc:docMk/>
            <pc:sldMk cId="241008480" sldId="277"/>
            <ac:picMk id="10" creationId="{A17D3B5C-9271-F5AC-DCAE-EE3252F97D68}"/>
          </ac:picMkLst>
        </pc:picChg>
        <pc:picChg chg="add mod">
          <ac:chgData name="Alex Meyer" userId="434c9848-7f9b-4e1d-a1c3-fd0f120a196f" providerId="ADAL" clId="{307E4638-5859-41C6-86CC-DAA64FD3CC79}" dt="2026-04-17T14:17:30.235" v="13993" actId="1076"/>
          <ac:picMkLst>
            <pc:docMk/>
            <pc:sldMk cId="241008480" sldId="277"/>
            <ac:picMk id="11" creationId="{B664FFE5-1A3F-0535-DF40-F3D211F6E04A}"/>
          </ac:picMkLst>
        </pc:picChg>
        <pc:picChg chg="add mod">
          <ac:chgData name="Alex Meyer" userId="434c9848-7f9b-4e1d-a1c3-fd0f120a196f" providerId="ADAL" clId="{307E4638-5859-41C6-86CC-DAA64FD3CC79}" dt="2026-04-17T14:17:42.315" v="13996" actId="1076"/>
          <ac:picMkLst>
            <pc:docMk/>
            <pc:sldMk cId="241008480" sldId="277"/>
            <ac:picMk id="12" creationId="{9C3570C1-2DC7-80C8-B9EE-069396C44333}"/>
          </ac:picMkLst>
        </pc:picChg>
      </pc:sldChg>
      <pc:sldChg chg="modSp add mod ord">
        <pc:chgData name="Alex Meyer" userId="434c9848-7f9b-4e1d-a1c3-fd0f120a196f" providerId="ADAL" clId="{307E4638-5859-41C6-86CC-DAA64FD3CC79}" dt="2026-05-14T14:35:30.491" v="14174" actId="20577"/>
        <pc:sldMkLst>
          <pc:docMk/>
          <pc:sldMk cId="4008974142" sldId="278"/>
        </pc:sldMkLst>
        <pc:spChg chg="mod">
          <ac:chgData name="Alex Meyer" userId="434c9848-7f9b-4e1d-a1c3-fd0f120a196f" providerId="ADAL" clId="{307E4638-5859-41C6-86CC-DAA64FD3CC79}" dt="2026-05-14T14:35:30.491" v="14174" actId="20577"/>
          <ac:spMkLst>
            <pc:docMk/>
            <pc:sldMk cId="4008974142" sldId="278"/>
            <ac:spMk id="2" creationId="{522B1ADF-5D7D-C7DC-F0C6-B96B2BD244D8}"/>
          </ac:spMkLst>
        </pc:spChg>
      </pc:sldChg>
      <pc:sldChg chg="modSp add mod">
        <pc:chgData name="Alex Meyer" userId="434c9848-7f9b-4e1d-a1c3-fd0f120a196f" providerId="ADAL" clId="{307E4638-5859-41C6-86CC-DAA64FD3CC79}" dt="2026-04-20T18:59:42.123" v="14066" actId="115"/>
        <pc:sldMkLst>
          <pc:docMk/>
          <pc:sldMk cId="406286777" sldId="307"/>
        </pc:sldMkLst>
        <pc:spChg chg="mod">
          <ac:chgData name="Alex Meyer" userId="434c9848-7f9b-4e1d-a1c3-fd0f120a196f" providerId="ADAL" clId="{307E4638-5859-41C6-86CC-DAA64FD3CC79}" dt="2026-04-20T18:59:42.123" v="14066" actId="115"/>
          <ac:spMkLst>
            <pc:docMk/>
            <pc:sldMk cId="406286777" sldId="307"/>
            <ac:spMk id="2" creationId="{E888D210-3DAF-6C89-3697-BA4FF4457F16}"/>
          </ac:spMkLst>
        </pc:spChg>
      </pc:sldChg>
      <pc:sldChg chg="addSp modSp mod">
        <pc:chgData name="Alex Meyer" userId="434c9848-7f9b-4e1d-a1c3-fd0f120a196f" providerId="ADAL" clId="{307E4638-5859-41C6-86CC-DAA64FD3CC79}" dt="2026-05-14T14:33:21.030" v="14173" actId="1076"/>
        <pc:sldMkLst>
          <pc:docMk/>
          <pc:sldMk cId="2635028894" sldId="329"/>
        </pc:sldMkLst>
        <pc:spChg chg="mod">
          <ac:chgData name="Alex Meyer" userId="434c9848-7f9b-4e1d-a1c3-fd0f120a196f" providerId="ADAL" clId="{307E4638-5859-41C6-86CC-DAA64FD3CC79}" dt="2026-05-14T14:33:13.075" v="14171" actId="27636"/>
          <ac:spMkLst>
            <pc:docMk/>
            <pc:sldMk cId="2635028894" sldId="329"/>
            <ac:spMk id="2" creationId="{4A738F63-BC53-8115-A918-96539BA6E103}"/>
          </ac:spMkLst>
        </pc:spChg>
        <pc:graphicFrameChg chg="mod">
          <ac:chgData name="Alex Meyer" userId="434c9848-7f9b-4e1d-a1c3-fd0f120a196f" providerId="ADAL" clId="{307E4638-5859-41C6-86CC-DAA64FD3CC79}" dt="2026-05-14T14:31:06.110" v="14134"/>
          <ac:graphicFrameMkLst>
            <pc:docMk/>
            <pc:sldMk cId="2635028894" sldId="329"/>
            <ac:graphicFrameMk id="4" creationId="{347854D0-F9E6-0CF0-B755-141F6D7C95DF}"/>
          </ac:graphicFrameMkLst>
        </pc:graphicFrameChg>
        <pc:graphicFrameChg chg="add mod">
          <ac:chgData name="Alex Meyer" userId="434c9848-7f9b-4e1d-a1c3-fd0f120a196f" providerId="ADAL" clId="{307E4638-5859-41C6-86CC-DAA64FD3CC79}" dt="2026-05-14T14:33:21.030" v="14173" actId="1076"/>
          <ac:graphicFrameMkLst>
            <pc:docMk/>
            <pc:sldMk cId="2635028894" sldId="329"/>
            <ac:graphicFrameMk id="7" creationId="{3055144D-676F-79E7-24E9-7AFC0B92E9BB}"/>
          </ac:graphicFrameMkLst>
        </pc:graphicFrameChg>
      </pc:sldChg>
      <pc:sldChg chg="addSp delSp modSp new mod">
        <pc:chgData name="Alex Meyer" userId="434c9848-7f9b-4e1d-a1c3-fd0f120a196f" providerId="ADAL" clId="{307E4638-5859-41C6-86CC-DAA64FD3CC79}" dt="2026-04-14T19:49:13.800" v="12755" actId="1076"/>
        <pc:sldMkLst>
          <pc:docMk/>
          <pc:sldMk cId="2707666522" sldId="331"/>
        </pc:sldMkLst>
        <pc:spChg chg="mod">
          <ac:chgData name="Alex Meyer" userId="434c9848-7f9b-4e1d-a1c3-fd0f120a196f" providerId="ADAL" clId="{307E4638-5859-41C6-86CC-DAA64FD3CC79}" dt="2026-04-14T19:46:08.878" v="12475" actId="20577"/>
          <ac:spMkLst>
            <pc:docMk/>
            <pc:sldMk cId="2707666522" sldId="331"/>
            <ac:spMk id="3" creationId="{8B965683-0C88-60F2-F3C0-2032273DF9EF}"/>
          </ac:spMkLst>
        </pc:spChg>
        <pc:graphicFrameChg chg="add mod modGraphic">
          <ac:chgData name="Alex Meyer" userId="434c9848-7f9b-4e1d-a1c3-fd0f120a196f" providerId="ADAL" clId="{307E4638-5859-41C6-86CC-DAA64FD3CC79}" dt="2026-04-14T19:49:13.800" v="12755" actId="1076"/>
          <ac:graphicFrameMkLst>
            <pc:docMk/>
            <pc:sldMk cId="2707666522" sldId="331"/>
            <ac:graphicFrameMk id="4" creationId="{C7519481-17E2-3414-14EF-372164A11E98}"/>
          </ac:graphicFrameMkLst>
        </pc:graphicFrameChg>
      </pc:sldChg>
      <pc:sldChg chg="addSp modSp new mod">
        <pc:chgData name="Alex Meyer" userId="434c9848-7f9b-4e1d-a1c3-fd0f120a196f" providerId="ADAL" clId="{307E4638-5859-41C6-86CC-DAA64FD3CC79}" dt="2026-05-11T17:57:37.499" v="14118" actId="1076"/>
        <pc:sldMkLst>
          <pc:docMk/>
          <pc:sldMk cId="3336616746" sldId="332"/>
        </pc:sldMkLst>
        <pc:spChg chg="mod">
          <ac:chgData name="Alex Meyer" userId="434c9848-7f9b-4e1d-a1c3-fd0f120a196f" providerId="ADAL" clId="{307E4638-5859-41C6-86CC-DAA64FD3CC79}" dt="2026-05-11T17:57:30.426" v="14116" actId="20577"/>
          <ac:spMkLst>
            <pc:docMk/>
            <pc:sldMk cId="3336616746" sldId="332"/>
            <ac:spMk id="2" creationId="{D51D4B0F-D0E9-2253-7A82-81F5B0AE2793}"/>
          </ac:spMkLst>
        </pc:spChg>
        <pc:spChg chg="mod">
          <ac:chgData name="Alex Meyer" userId="434c9848-7f9b-4e1d-a1c3-fd0f120a196f" providerId="ADAL" clId="{307E4638-5859-41C6-86CC-DAA64FD3CC79}" dt="2026-05-11T17:57:14.895" v="14112" actId="20577"/>
          <ac:spMkLst>
            <pc:docMk/>
            <pc:sldMk cId="3336616746" sldId="332"/>
            <ac:spMk id="3" creationId="{8F3295BF-623A-FB13-3F83-2F220B59D3DA}"/>
          </ac:spMkLst>
        </pc:spChg>
        <pc:picChg chg="add mod">
          <ac:chgData name="Alex Meyer" userId="434c9848-7f9b-4e1d-a1c3-fd0f120a196f" providerId="ADAL" clId="{307E4638-5859-41C6-86CC-DAA64FD3CC79}" dt="2026-05-11T17:57:37.499" v="14118" actId="1076"/>
          <ac:picMkLst>
            <pc:docMk/>
            <pc:sldMk cId="3336616746" sldId="332"/>
            <ac:picMk id="4" creationId="{1809C187-CC2A-197F-A828-5125BD6659EB}"/>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Poll</a:t>
            </a:r>
            <a:r>
              <a:rPr lang="en-US" baseline="0" dirty="0"/>
              <a:t> Feedback</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What's AI?</c:v>
                </c:pt>
                <c:pt idx="1">
                  <c:v>Heard of it but haven't really used it</c:v>
                </c:pt>
                <c:pt idx="2">
                  <c:v>Have used it, but want to use it more</c:v>
                </c:pt>
                <c:pt idx="3">
                  <c:v>Use AI every day</c:v>
                </c:pt>
              </c:strCache>
            </c:strRef>
          </c:cat>
          <c:val>
            <c:numRef>
              <c:f>Sheet1!$B$2:$B$5</c:f>
              <c:numCache>
                <c:formatCode>General</c:formatCode>
                <c:ptCount val="4"/>
                <c:pt idx="0">
                  <c:v>9</c:v>
                </c:pt>
                <c:pt idx="1">
                  <c:v>23</c:v>
                </c:pt>
                <c:pt idx="2">
                  <c:v>36</c:v>
                </c:pt>
                <c:pt idx="3">
                  <c:v>24</c:v>
                </c:pt>
              </c:numCache>
            </c:numRef>
          </c:val>
          <c:extLst>
            <c:ext xmlns:c16="http://schemas.microsoft.com/office/drawing/2014/chart" uri="{C3380CC4-5D6E-409C-BE32-E72D297353CC}">
              <c16:uniqueId val="{00000000-C8EC-4B51-A45D-A3B4C59EB660}"/>
            </c:ext>
          </c:extLst>
        </c:ser>
        <c:dLbls>
          <c:showLegendKey val="0"/>
          <c:showVal val="0"/>
          <c:showCatName val="0"/>
          <c:showSerName val="0"/>
          <c:showPercent val="0"/>
          <c:showBubbleSize val="0"/>
        </c:dLbls>
        <c:gapWidth val="219"/>
        <c:overlap val="-27"/>
        <c:axId val="1146114352"/>
        <c:axId val="1146102352"/>
      </c:barChart>
      <c:catAx>
        <c:axId val="114611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6102352"/>
        <c:crosses val="autoZero"/>
        <c:auto val="1"/>
        <c:lblAlgn val="ctr"/>
        <c:lblOffset val="100"/>
        <c:noMultiLvlLbl val="0"/>
      </c:catAx>
      <c:valAx>
        <c:axId val="114610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611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DE2731-0C4E-4C46-B6C9-247CE5AB8995}"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68224351-96D0-4C2A-8F9E-85FF1DC013B9}">
      <dgm:prSet phldrT="[Text]" phldr="0"/>
      <dgm:spPr/>
      <dgm:t>
        <a:bodyPr/>
        <a:lstStyle/>
        <a:p>
          <a:r>
            <a:rPr lang="en-US" dirty="0"/>
            <a:t>1</a:t>
          </a:r>
        </a:p>
        <a:p>
          <a:r>
            <a:rPr lang="en-US" dirty="0"/>
            <a:t>What’s AI?</a:t>
          </a:r>
        </a:p>
      </dgm:t>
    </dgm:pt>
    <dgm:pt modelId="{CBA0B2A3-466D-4EA9-A078-39EA6D405967}" type="parTrans" cxnId="{D1B12F38-EFA7-4305-8EBA-E0DA86BD3F03}">
      <dgm:prSet/>
      <dgm:spPr/>
      <dgm:t>
        <a:bodyPr/>
        <a:lstStyle/>
        <a:p>
          <a:endParaRPr lang="en-US"/>
        </a:p>
      </dgm:t>
    </dgm:pt>
    <dgm:pt modelId="{78741CEC-B15B-4F55-B160-C3B4C38E5313}" type="sibTrans" cxnId="{D1B12F38-EFA7-4305-8EBA-E0DA86BD3F03}">
      <dgm:prSet/>
      <dgm:spPr>
        <a:solidFill>
          <a:srgbClr val="002060"/>
        </a:solidFill>
      </dgm:spPr>
      <dgm:t>
        <a:bodyPr/>
        <a:lstStyle/>
        <a:p>
          <a:endParaRPr lang="en-US"/>
        </a:p>
      </dgm:t>
    </dgm:pt>
    <dgm:pt modelId="{A68D6576-459F-4E06-8582-142AE4073F17}">
      <dgm:prSet phldrT="[Text]" phldr="0"/>
      <dgm:spPr/>
      <dgm:t>
        <a:bodyPr/>
        <a:lstStyle/>
        <a:p>
          <a:r>
            <a:rPr lang="en-US" dirty="0"/>
            <a:t>3</a:t>
          </a:r>
        </a:p>
        <a:p>
          <a:r>
            <a:rPr lang="en-US" dirty="0"/>
            <a:t>Have used it but want to use it more</a:t>
          </a:r>
        </a:p>
      </dgm:t>
    </dgm:pt>
    <dgm:pt modelId="{5D3F4D88-37AA-43A2-8945-0E4F83FCFE85}" type="parTrans" cxnId="{6C87DB58-B964-41BC-8590-9E749754C22F}">
      <dgm:prSet/>
      <dgm:spPr/>
      <dgm:t>
        <a:bodyPr/>
        <a:lstStyle/>
        <a:p>
          <a:endParaRPr lang="en-US"/>
        </a:p>
      </dgm:t>
    </dgm:pt>
    <dgm:pt modelId="{0E260115-B129-419B-B62B-8E34DB65467A}" type="sibTrans" cxnId="{6C87DB58-B964-41BC-8590-9E749754C22F}">
      <dgm:prSet custT="1"/>
      <dgm:spPr>
        <a:solidFill>
          <a:srgbClr val="002060"/>
        </a:solidFill>
        <a:ln>
          <a:noFill/>
        </a:ln>
        <a:effectLst/>
      </dgm:spPr>
      <dgm:t>
        <a:bodyPr spcFirstLastPara="0" vert="horz" wrap="square" lIns="0" tIns="0" rIns="0" bIns="0" numCol="1" spcCol="1270" anchor="ctr" anchorCtr="0"/>
        <a:lstStyle/>
        <a:p>
          <a:pPr marL="0" lvl="0" indent="0" algn="ctr" defTabSz="622300">
            <a:lnSpc>
              <a:spcPct val="90000"/>
            </a:lnSpc>
            <a:spcBef>
              <a:spcPct val="0"/>
            </a:spcBef>
            <a:spcAft>
              <a:spcPct val="35000"/>
            </a:spcAft>
            <a:buNone/>
          </a:pPr>
          <a:endParaRPr lang="en-US" sz="1400" kern="1200">
            <a:solidFill>
              <a:prstClr val="white"/>
            </a:solidFill>
            <a:latin typeface="Aptos" panose="02110004020202020204"/>
            <a:ea typeface="+mn-ea"/>
            <a:cs typeface="+mn-cs"/>
          </a:endParaRPr>
        </a:p>
      </dgm:t>
    </dgm:pt>
    <dgm:pt modelId="{7F3057D8-E3C5-4EB2-99F8-8F9E41C85B83}">
      <dgm:prSet phldrT="[Text]" phldr="0"/>
      <dgm:spPr/>
      <dgm:t>
        <a:bodyPr/>
        <a:lstStyle/>
        <a:p>
          <a:r>
            <a:rPr lang="en-US" dirty="0"/>
            <a:t>4 </a:t>
          </a:r>
        </a:p>
        <a:p>
          <a:r>
            <a:rPr lang="en-US" dirty="0"/>
            <a:t>Use AI every day</a:t>
          </a:r>
        </a:p>
      </dgm:t>
    </dgm:pt>
    <dgm:pt modelId="{888F191D-831C-440F-9DF9-E3160400D6F6}" type="parTrans" cxnId="{AFF21A62-745E-4D70-8EF9-BA677BE0663B}">
      <dgm:prSet/>
      <dgm:spPr/>
      <dgm:t>
        <a:bodyPr/>
        <a:lstStyle/>
        <a:p>
          <a:endParaRPr lang="en-US"/>
        </a:p>
      </dgm:t>
    </dgm:pt>
    <dgm:pt modelId="{501EE2C6-8D1E-4CCC-B958-62CA5FF047B0}" type="sibTrans" cxnId="{AFF21A62-745E-4D70-8EF9-BA677BE0663B}">
      <dgm:prSet/>
      <dgm:spPr/>
      <dgm:t>
        <a:bodyPr/>
        <a:lstStyle/>
        <a:p>
          <a:endParaRPr lang="en-US"/>
        </a:p>
      </dgm:t>
    </dgm:pt>
    <dgm:pt modelId="{A6DFEFA6-FFA0-4968-8036-C93264C7CE1B}">
      <dgm:prSet phldrT="[Text]" phldr="0"/>
      <dgm:spPr/>
      <dgm:t>
        <a:bodyPr/>
        <a:lstStyle/>
        <a:p>
          <a:r>
            <a:rPr lang="en-US" dirty="0"/>
            <a:t>2</a:t>
          </a:r>
        </a:p>
        <a:p>
          <a:r>
            <a:rPr lang="en-US" dirty="0"/>
            <a:t> Heard of it but haven’t really used it</a:t>
          </a:r>
        </a:p>
      </dgm:t>
    </dgm:pt>
    <dgm:pt modelId="{7AC60DF0-D545-4186-987F-AB4D92353FD0}" type="parTrans" cxnId="{062850A1-3CEF-4232-AC40-6220651CC479}">
      <dgm:prSet/>
      <dgm:spPr/>
      <dgm:t>
        <a:bodyPr/>
        <a:lstStyle/>
        <a:p>
          <a:endParaRPr lang="en-US"/>
        </a:p>
      </dgm:t>
    </dgm:pt>
    <dgm:pt modelId="{670A818B-7E1B-4AF7-BFA0-E035443B2FCB}" type="sibTrans" cxnId="{062850A1-3CEF-4232-AC40-6220651CC479}">
      <dgm:prSet custT="1"/>
      <dgm:spPr>
        <a:solidFill>
          <a:srgbClr val="002060"/>
        </a:solidFill>
        <a:ln>
          <a:noFill/>
        </a:ln>
        <a:effectLst/>
      </dgm:spPr>
      <dgm:t>
        <a:bodyPr spcFirstLastPara="0" vert="horz" wrap="square" lIns="0" tIns="0" rIns="0" bIns="0" numCol="1" spcCol="1270" anchor="ctr" anchorCtr="0"/>
        <a:lstStyle/>
        <a:p>
          <a:pPr marL="0" lvl="0" indent="0" algn="ctr" defTabSz="622300">
            <a:lnSpc>
              <a:spcPct val="90000"/>
            </a:lnSpc>
            <a:spcBef>
              <a:spcPct val="0"/>
            </a:spcBef>
            <a:spcAft>
              <a:spcPct val="35000"/>
            </a:spcAft>
            <a:buNone/>
          </a:pPr>
          <a:endParaRPr lang="en-US" sz="1400" kern="1200">
            <a:solidFill>
              <a:prstClr val="white"/>
            </a:solidFill>
            <a:latin typeface="Aptos" panose="02110004020202020204"/>
            <a:ea typeface="+mn-ea"/>
            <a:cs typeface="+mn-cs"/>
          </a:endParaRPr>
        </a:p>
      </dgm:t>
    </dgm:pt>
    <dgm:pt modelId="{5CD2B1D6-4F88-49C1-95EB-EA82EC9BC76E}" type="pres">
      <dgm:prSet presAssocID="{AFDE2731-0C4E-4C46-B6C9-247CE5AB8995}" presName="Name0" presStyleCnt="0">
        <dgm:presLayoutVars>
          <dgm:dir/>
          <dgm:resizeHandles val="exact"/>
        </dgm:presLayoutVars>
      </dgm:prSet>
      <dgm:spPr/>
    </dgm:pt>
    <dgm:pt modelId="{B76A8D15-5A7E-414C-A768-AF8E9EFD65AA}" type="pres">
      <dgm:prSet presAssocID="{68224351-96D0-4C2A-8F9E-85FF1DC013B9}" presName="node" presStyleLbl="node1" presStyleIdx="0" presStyleCnt="4">
        <dgm:presLayoutVars>
          <dgm:bulletEnabled val="1"/>
        </dgm:presLayoutVars>
      </dgm:prSet>
      <dgm:spPr/>
    </dgm:pt>
    <dgm:pt modelId="{2D3BEA9E-A0E3-46A4-A48C-5CC44B5F2FAD}" type="pres">
      <dgm:prSet presAssocID="{78741CEC-B15B-4F55-B160-C3B4C38E5313}" presName="sibTrans" presStyleLbl="sibTrans2D1" presStyleIdx="0" presStyleCnt="3"/>
      <dgm:spPr/>
    </dgm:pt>
    <dgm:pt modelId="{A2AA25E0-DD44-4A4B-8B67-55757F0369CE}" type="pres">
      <dgm:prSet presAssocID="{78741CEC-B15B-4F55-B160-C3B4C38E5313}" presName="connectorText" presStyleLbl="sibTrans2D1" presStyleIdx="0" presStyleCnt="3"/>
      <dgm:spPr/>
    </dgm:pt>
    <dgm:pt modelId="{50BB2CFD-D319-4177-BD79-38982DD951DE}" type="pres">
      <dgm:prSet presAssocID="{A6DFEFA6-FFA0-4968-8036-C93264C7CE1B}" presName="node" presStyleLbl="node1" presStyleIdx="1" presStyleCnt="4">
        <dgm:presLayoutVars>
          <dgm:bulletEnabled val="1"/>
        </dgm:presLayoutVars>
      </dgm:prSet>
      <dgm:spPr/>
    </dgm:pt>
    <dgm:pt modelId="{F55F51F8-18AA-4038-9AEF-1FF4E0681CE5}" type="pres">
      <dgm:prSet presAssocID="{670A818B-7E1B-4AF7-BFA0-E035443B2FCB}" presName="sibTrans" presStyleLbl="sibTrans2D1" presStyleIdx="1" presStyleCnt="3"/>
      <dgm:spPr>
        <a:xfrm>
          <a:off x="3907829" y="2515682"/>
          <a:ext cx="331081" cy="387302"/>
        </a:xfrm>
        <a:prstGeom prst="rightArrow">
          <a:avLst>
            <a:gd name="adj1" fmla="val 60000"/>
            <a:gd name="adj2" fmla="val 50000"/>
          </a:avLst>
        </a:prstGeom>
      </dgm:spPr>
    </dgm:pt>
    <dgm:pt modelId="{48C6AF78-FC65-419A-AB41-7871AB3F8F8C}" type="pres">
      <dgm:prSet presAssocID="{670A818B-7E1B-4AF7-BFA0-E035443B2FCB}" presName="connectorText" presStyleLbl="sibTrans2D1" presStyleIdx="1" presStyleCnt="3"/>
      <dgm:spPr/>
    </dgm:pt>
    <dgm:pt modelId="{B295118F-B101-4E85-9E16-D2F0023FD06F}" type="pres">
      <dgm:prSet presAssocID="{A68D6576-459F-4E06-8582-142AE4073F17}" presName="node" presStyleLbl="node1" presStyleIdx="2" presStyleCnt="4">
        <dgm:presLayoutVars>
          <dgm:bulletEnabled val="1"/>
        </dgm:presLayoutVars>
      </dgm:prSet>
      <dgm:spPr/>
    </dgm:pt>
    <dgm:pt modelId="{CC201CD1-41CE-4297-9DDB-A2FF750595D1}" type="pres">
      <dgm:prSet presAssocID="{0E260115-B129-419B-B62B-8E34DB65467A}" presName="sibTrans" presStyleLbl="sibTrans2D1" presStyleIdx="2" presStyleCnt="3"/>
      <dgm:spPr>
        <a:xfrm>
          <a:off x="6094214" y="2515682"/>
          <a:ext cx="331081" cy="387302"/>
        </a:xfrm>
        <a:prstGeom prst="rightArrow">
          <a:avLst>
            <a:gd name="adj1" fmla="val 60000"/>
            <a:gd name="adj2" fmla="val 50000"/>
          </a:avLst>
        </a:prstGeom>
      </dgm:spPr>
    </dgm:pt>
    <dgm:pt modelId="{BE827138-6F2F-40CC-ACEB-DE545CFC59A1}" type="pres">
      <dgm:prSet presAssocID="{0E260115-B129-419B-B62B-8E34DB65467A}" presName="connectorText" presStyleLbl="sibTrans2D1" presStyleIdx="2" presStyleCnt="3"/>
      <dgm:spPr/>
    </dgm:pt>
    <dgm:pt modelId="{D99B2049-6F0C-4DC2-A16A-5FF006E79A23}" type="pres">
      <dgm:prSet presAssocID="{7F3057D8-E3C5-4EB2-99F8-8F9E41C85B83}" presName="node" presStyleLbl="node1" presStyleIdx="3" presStyleCnt="4">
        <dgm:presLayoutVars>
          <dgm:bulletEnabled val="1"/>
        </dgm:presLayoutVars>
      </dgm:prSet>
      <dgm:spPr/>
    </dgm:pt>
  </dgm:ptLst>
  <dgm:cxnLst>
    <dgm:cxn modelId="{706C6703-5124-4D80-B0AD-55A8B952433F}" type="presOf" srcId="{7F3057D8-E3C5-4EB2-99F8-8F9E41C85B83}" destId="{D99B2049-6F0C-4DC2-A16A-5FF006E79A23}" srcOrd="0" destOrd="0" presId="urn:microsoft.com/office/officeart/2005/8/layout/process1"/>
    <dgm:cxn modelId="{171C9B04-1CD3-4792-BFB2-8D9EC01279CC}" type="presOf" srcId="{670A818B-7E1B-4AF7-BFA0-E035443B2FCB}" destId="{48C6AF78-FC65-419A-AB41-7871AB3F8F8C}" srcOrd="1" destOrd="0" presId="urn:microsoft.com/office/officeart/2005/8/layout/process1"/>
    <dgm:cxn modelId="{5EF15526-6059-4752-99D5-39620D89469A}" type="presOf" srcId="{68224351-96D0-4C2A-8F9E-85FF1DC013B9}" destId="{B76A8D15-5A7E-414C-A768-AF8E9EFD65AA}" srcOrd="0" destOrd="0" presId="urn:microsoft.com/office/officeart/2005/8/layout/process1"/>
    <dgm:cxn modelId="{B720E228-A9D0-4495-A840-9AB2D7226C43}" type="presOf" srcId="{A68D6576-459F-4E06-8582-142AE4073F17}" destId="{B295118F-B101-4E85-9E16-D2F0023FD06F}" srcOrd="0" destOrd="0" presId="urn:microsoft.com/office/officeart/2005/8/layout/process1"/>
    <dgm:cxn modelId="{B523CF36-6353-4C35-9975-8698262C61C0}" type="presOf" srcId="{78741CEC-B15B-4F55-B160-C3B4C38E5313}" destId="{A2AA25E0-DD44-4A4B-8B67-55757F0369CE}" srcOrd="1" destOrd="0" presId="urn:microsoft.com/office/officeart/2005/8/layout/process1"/>
    <dgm:cxn modelId="{D1B12F38-EFA7-4305-8EBA-E0DA86BD3F03}" srcId="{AFDE2731-0C4E-4C46-B6C9-247CE5AB8995}" destId="{68224351-96D0-4C2A-8F9E-85FF1DC013B9}" srcOrd="0" destOrd="0" parTransId="{CBA0B2A3-466D-4EA9-A078-39EA6D405967}" sibTransId="{78741CEC-B15B-4F55-B160-C3B4C38E5313}"/>
    <dgm:cxn modelId="{1699A960-B176-481A-9F6F-77B55F97EC2B}" type="presOf" srcId="{0E260115-B129-419B-B62B-8E34DB65467A}" destId="{BE827138-6F2F-40CC-ACEB-DE545CFC59A1}" srcOrd="1" destOrd="0" presId="urn:microsoft.com/office/officeart/2005/8/layout/process1"/>
    <dgm:cxn modelId="{AFF21A62-745E-4D70-8EF9-BA677BE0663B}" srcId="{AFDE2731-0C4E-4C46-B6C9-247CE5AB8995}" destId="{7F3057D8-E3C5-4EB2-99F8-8F9E41C85B83}" srcOrd="3" destOrd="0" parTransId="{888F191D-831C-440F-9DF9-E3160400D6F6}" sibTransId="{501EE2C6-8D1E-4CCC-B958-62CA5FF047B0}"/>
    <dgm:cxn modelId="{102A9B45-CBB7-4229-B829-FCDF57B10880}" type="presOf" srcId="{AFDE2731-0C4E-4C46-B6C9-247CE5AB8995}" destId="{5CD2B1D6-4F88-49C1-95EB-EA82EC9BC76E}" srcOrd="0" destOrd="0" presId="urn:microsoft.com/office/officeart/2005/8/layout/process1"/>
    <dgm:cxn modelId="{6C87DB58-B964-41BC-8590-9E749754C22F}" srcId="{AFDE2731-0C4E-4C46-B6C9-247CE5AB8995}" destId="{A68D6576-459F-4E06-8582-142AE4073F17}" srcOrd="2" destOrd="0" parTransId="{5D3F4D88-37AA-43A2-8945-0E4F83FCFE85}" sibTransId="{0E260115-B129-419B-B62B-8E34DB65467A}"/>
    <dgm:cxn modelId="{A0B03F7B-61A2-4C1C-AC28-ECF126BF1555}" type="presOf" srcId="{0E260115-B129-419B-B62B-8E34DB65467A}" destId="{CC201CD1-41CE-4297-9DDB-A2FF750595D1}" srcOrd="0" destOrd="0" presId="urn:microsoft.com/office/officeart/2005/8/layout/process1"/>
    <dgm:cxn modelId="{124E0A90-8A23-4FA2-BDB3-30E9ED076B93}" type="presOf" srcId="{78741CEC-B15B-4F55-B160-C3B4C38E5313}" destId="{2D3BEA9E-A0E3-46A4-A48C-5CC44B5F2FAD}" srcOrd="0" destOrd="0" presId="urn:microsoft.com/office/officeart/2005/8/layout/process1"/>
    <dgm:cxn modelId="{062850A1-3CEF-4232-AC40-6220651CC479}" srcId="{AFDE2731-0C4E-4C46-B6C9-247CE5AB8995}" destId="{A6DFEFA6-FFA0-4968-8036-C93264C7CE1B}" srcOrd="1" destOrd="0" parTransId="{7AC60DF0-D545-4186-987F-AB4D92353FD0}" sibTransId="{670A818B-7E1B-4AF7-BFA0-E035443B2FCB}"/>
    <dgm:cxn modelId="{DD65B8C7-7982-4593-9C0A-92C290A9D191}" type="presOf" srcId="{670A818B-7E1B-4AF7-BFA0-E035443B2FCB}" destId="{F55F51F8-18AA-4038-9AEF-1FF4E0681CE5}" srcOrd="0" destOrd="0" presId="urn:microsoft.com/office/officeart/2005/8/layout/process1"/>
    <dgm:cxn modelId="{F035AFF6-6A3C-4150-AFBC-8092C084F1A8}" type="presOf" srcId="{A6DFEFA6-FFA0-4968-8036-C93264C7CE1B}" destId="{50BB2CFD-D319-4177-BD79-38982DD951DE}" srcOrd="0" destOrd="0" presId="urn:microsoft.com/office/officeart/2005/8/layout/process1"/>
    <dgm:cxn modelId="{47987176-EEFB-4572-BBC1-AA52E220305A}" type="presParOf" srcId="{5CD2B1D6-4F88-49C1-95EB-EA82EC9BC76E}" destId="{B76A8D15-5A7E-414C-A768-AF8E9EFD65AA}" srcOrd="0" destOrd="0" presId="urn:microsoft.com/office/officeart/2005/8/layout/process1"/>
    <dgm:cxn modelId="{6EF6079D-11D1-4E3B-9BB4-FFCC62A275D0}" type="presParOf" srcId="{5CD2B1D6-4F88-49C1-95EB-EA82EC9BC76E}" destId="{2D3BEA9E-A0E3-46A4-A48C-5CC44B5F2FAD}" srcOrd="1" destOrd="0" presId="urn:microsoft.com/office/officeart/2005/8/layout/process1"/>
    <dgm:cxn modelId="{FF580D3F-8570-451B-B574-4D7916407D7D}" type="presParOf" srcId="{2D3BEA9E-A0E3-46A4-A48C-5CC44B5F2FAD}" destId="{A2AA25E0-DD44-4A4B-8B67-55757F0369CE}" srcOrd="0" destOrd="0" presId="urn:microsoft.com/office/officeart/2005/8/layout/process1"/>
    <dgm:cxn modelId="{17A0FAF1-961D-4228-868D-3606612AE47D}" type="presParOf" srcId="{5CD2B1D6-4F88-49C1-95EB-EA82EC9BC76E}" destId="{50BB2CFD-D319-4177-BD79-38982DD951DE}" srcOrd="2" destOrd="0" presId="urn:microsoft.com/office/officeart/2005/8/layout/process1"/>
    <dgm:cxn modelId="{197D5634-DA6B-4704-9832-E47B1631DB6B}" type="presParOf" srcId="{5CD2B1D6-4F88-49C1-95EB-EA82EC9BC76E}" destId="{F55F51F8-18AA-4038-9AEF-1FF4E0681CE5}" srcOrd="3" destOrd="0" presId="urn:microsoft.com/office/officeart/2005/8/layout/process1"/>
    <dgm:cxn modelId="{D8F5600C-68AB-456E-B07F-C9F1C58CF559}" type="presParOf" srcId="{F55F51F8-18AA-4038-9AEF-1FF4E0681CE5}" destId="{48C6AF78-FC65-419A-AB41-7871AB3F8F8C}" srcOrd="0" destOrd="0" presId="urn:microsoft.com/office/officeart/2005/8/layout/process1"/>
    <dgm:cxn modelId="{63560B86-11E0-4F58-A0CF-D41EEC5D7580}" type="presParOf" srcId="{5CD2B1D6-4F88-49C1-95EB-EA82EC9BC76E}" destId="{B295118F-B101-4E85-9E16-D2F0023FD06F}" srcOrd="4" destOrd="0" presId="urn:microsoft.com/office/officeart/2005/8/layout/process1"/>
    <dgm:cxn modelId="{6D7485E7-812D-41F6-AB2F-F6BCBA551F22}" type="presParOf" srcId="{5CD2B1D6-4F88-49C1-95EB-EA82EC9BC76E}" destId="{CC201CD1-41CE-4297-9DDB-A2FF750595D1}" srcOrd="5" destOrd="0" presId="urn:microsoft.com/office/officeart/2005/8/layout/process1"/>
    <dgm:cxn modelId="{5EC676B5-6C04-428E-ABB0-98275612941D}" type="presParOf" srcId="{CC201CD1-41CE-4297-9DDB-A2FF750595D1}" destId="{BE827138-6F2F-40CC-ACEB-DE545CFC59A1}" srcOrd="0" destOrd="0" presId="urn:microsoft.com/office/officeart/2005/8/layout/process1"/>
    <dgm:cxn modelId="{83451278-63FC-49F5-B5F6-B23B84EB8239}" type="presParOf" srcId="{5CD2B1D6-4F88-49C1-95EB-EA82EC9BC76E}" destId="{D99B2049-6F0C-4DC2-A16A-5FF006E79A23}"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DE2731-0C4E-4C46-B6C9-247CE5AB8995}"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5CD2B1D6-4F88-49C1-95EB-EA82EC9BC76E}" type="pres">
      <dgm:prSet presAssocID="{AFDE2731-0C4E-4C46-B6C9-247CE5AB8995}" presName="Name0" presStyleCnt="0">
        <dgm:presLayoutVars>
          <dgm:dir/>
          <dgm:resizeHandles val="exact"/>
        </dgm:presLayoutVars>
      </dgm:prSet>
      <dgm:spPr/>
    </dgm:pt>
  </dgm:ptLst>
  <dgm:cxnLst>
    <dgm:cxn modelId="{102A9B45-CBB7-4229-B829-FCDF57B10880}" type="presOf" srcId="{AFDE2731-0C4E-4C46-B6C9-247CE5AB8995}" destId="{5CD2B1D6-4F88-49C1-95EB-EA82EC9BC76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6A8D15-5A7E-414C-A768-AF8E9EFD65AA}">
      <dsp:nvSpPr>
        <dsp:cNvPr id="0" name=""/>
        <dsp:cNvSpPr/>
      </dsp:nvSpPr>
      <dsp:spPr>
        <a:xfrm>
          <a:off x="3946" y="2284136"/>
          <a:ext cx="1725535" cy="13265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1</a:t>
          </a:r>
        </a:p>
        <a:p>
          <a:pPr marL="0" lvl="0" indent="0" algn="ctr" defTabSz="800100">
            <a:lnSpc>
              <a:spcPct val="90000"/>
            </a:lnSpc>
            <a:spcBef>
              <a:spcPct val="0"/>
            </a:spcBef>
            <a:spcAft>
              <a:spcPct val="35000"/>
            </a:spcAft>
            <a:buNone/>
          </a:pPr>
          <a:r>
            <a:rPr lang="en-US" sz="1800" kern="1200" dirty="0"/>
            <a:t>What’s AI?</a:t>
          </a:r>
        </a:p>
      </dsp:txBody>
      <dsp:txXfrm>
        <a:off x="42798" y="2322988"/>
        <a:ext cx="1647831" cy="1248801"/>
      </dsp:txXfrm>
    </dsp:sp>
    <dsp:sp modelId="{2D3BEA9E-A0E3-46A4-A48C-5CC44B5F2FAD}">
      <dsp:nvSpPr>
        <dsp:cNvPr id="0" name=""/>
        <dsp:cNvSpPr/>
      </dsp:nvSpPr>
      <dsp:spPr>
        <a:xfrm>
          <a:off x="1902036" y="2733423"/>
          <a:ext cx="365813" cy="427932"/>
        </a:xfrm>
        <a:prstGeom prst="rightArrow">
          <a:avLst>
            <a:gd name="adj1" fmla="val 60000"/>
            <a:gd name="adj2" fmla="val 50000"/>
          </a:avLst>
        </a:prstGeom>
        <a:solidFill>
          <a:srgbClr val="00206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902036" y="2819009"/>
        <a:ext cx="256069" cy="256760"/>
      </dsp:txXfrm>
    </dsp:sp>
    <dsp:sp modelId="{50BB2CFD-D319-4177-BD79-38982DD951DE}">
      <dsp:nvSpPr>
        <dsp:cNvPr id="0" name=""/>
        <dsp:cNvSpPr/>
      </dsp:nvSpPr>
      <dsp:spPr>
        <a:xfrm>
          <a:off x="2419696" y="2284136"/>
          <a:ext cx="1725535" cy="13265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2</a:t>
          </a:r>
        </a:p>
        <a:p>
          <a:pPr marL="0" lvl="0" indent="0" algn="ctr" defTabSz="800100">
            <a:lnSpc>
              <a:spcPct val="90000"/>
            </a:lnSpc>
            <a:spcBef>
              <a:spcPct val="0"/>
            </a:spcBef>
            <a:spcAft>
              <a:spcPct val="35000"/>
            </a:spcAft>
            <a:buNone/>
          </a:pPr>
          <a:r>
            <a:rPr lang="en-US" sz="1800" kern="1200" dirty="0"/>
            <a:t> Heard of it but haven’t really used it</a:t>
          </a:r>
        </a:p>
      </dsp:txBody>
      <dsp:txXfrm>
        <a:off x="2458548" y="2322988"/>
        <a:ext cx="1647831" cy="1248801"/>
      </dsp:txXfrm>
    </dsp:sp>
    <dsp:sp modelId="{F55F51F8-18AA-4038-9AEF-1FF4E0681CE5}">
      <dsp:nvSpPr>
        <dsp:cNvPr id="0" name=""/>
        <dsp:cNvSpPr/>
      </dsp:nvSpPr>
      <dsp:spPr>
        <a:xfrm>
          <a:off x="4317786" y="2733423"/>
          <a:ext cx="365813" cy="427932"/>
        </a:xfrm>
        <a:prstGeom prst="rightArrow">
          <a:avLst>
            <a:gd name="adj1" fmla="val 60000"/>
            <a:gd name="adj2" fmla="val 50000"/>
          </a:avLst>
        </a:prstGeom>
        <a:solidFill>
          <a:srgbClr val="00206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prstClr val="white"/>
            </a:solidFill>
            <a:latin typeface="Aptos" panose="02110004020202020204"/>
            <a:ea typeface="+mn-ea"/>
            <a:cs typeface="+mn-cs"/>
          </a:endParaRPr>
        </a:p>
      </dsp:txBody>
      <dsp:txXfrm>
        <a:off x="4317786" y="2819009"/>
        <a:ext cx="256069" cy="256760"/>
      </dsp:txXfrm>
    </dsp:sp>
    <dsp:sp modelId="{B295118F-B101-4E85-9E16-D2F0023FD06F}">
      <dsp:nvSpPr>
        <dsp:cNvPr id="0" name=""/>
        <dsp:cNvSpPr/>
      </dsp:nvSpPr>
      <dsp:spPr>
        <a:xfrm>
          <a:off x="4835447" y="2284136"/>
          <a:ext cx="1725535" cy="13265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3</a:t>
          </a:r>
        </a:p>
        <a:p>
          <a:pPr marL="0" lvl="0" indent="0" algn="ctr" defTabSz="800100">
            <a:lnSpc>
              <a:spcPct val="90000"/>
            </a:lnSpc>
            <a:spcBef>
              <a:spcPct val="0"/>
            </a:spcBef>
            <a:spcAft>
              <a:spcPct val="35000"/>
            </a:spcAft>
            <a:buNone/>
          </a:pPr>
          <a:r>
            <a:rPr lang="en-US" sz="1800" kern="1200" dirty="0"/>
            <a:t>Have used it but want to use it more</a:t>
          </a:r>
        </a:p>
      </dsp:txBody>
      <dsp:txXfrm>
        <a:off x="4874299" y="2322988"/>
        <a:ext cx="1647831" cy="1248801"/>
      </dsp:txXfrm>
    </dsp:sp>
    <dsp:sp modelId="{CC201CD1-41CE-4297-9DDB-A2FF750595D1}">
      <dsp:nvSpPr>
        <dsp:cNvPr id="0" name=""/>
        <dsp:cNvSpPr/>
      </dsp:nvSpPr>
      <dsp:spPr>
        <a:xfrm>
          <a:off x="6733536" y="2733423"/>
          <a:ext cx="365813" cy="427932"/>
        </a:xfrm>
        <a:prstGeom prst="rightArrow">
          <a:avLst>
            <a:gd name="adj1" fmla="val 60000"/>
            <a:gd name="adj2" fmla="val 50000"/>
          </a:avLst>
        </a:prstGeom>
        <a:solidFill>
          <a:srgbClr val="00206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prstClr val="white"/>
            </a:solidFill>
            <a:latin typeface="Aptos" panose="02110004020202020204"/>
            <a:ea typeface="+mn-ea"/>
            <a:cs typeface="+mn-cs"/>
          </a:endParaRPr>
        </a:p>
      </dsp:txBody>
      <dsp:txXfrm>
        <a:off x="6733536" y="2819009"/>
        <a:ext cx="256069" cy="256760"/>
      </dsp:txXfrm>
    </dsp:sp>
    <dsp:sp modelId="{D99B2049-6F0C-4DC2-A16A-5FF006E79A23}">
      <dsp:nvSpPr>
        <dsp:cNvPr id="0" name=""/>
        <dsp:cNvSpPr/>
      </dsp:nvSpPr>
      <dsp:spPr>
        <a:xfrm>
          <a:off x="7251197" y="2284136"/>
          <a:ext cx="1725535" cy="13265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4 </a:t>
          </a:r>
        </a:p>
        <a:p>
          <a:pPr marL="0" lvl="0" indent="0" algn="ctr" defTabSz="800100">
            <a:lnSpc>
              <a:spcPct val="90000"/>
            </a:lnSpc>
            <a:spcBef>
              <a:spcPct val="0"/>
            </a:spcBef>
            <a:spcAft>
              <a:spcPct val="35000"/>
            </a:spcAft>
            <a:buNone/>
          </a:pPr>
          <a:r>
            <a:rPr lang="en-US" sz="1800" kern="1200" dirty="0"/>
            <a:t>Use AI every day</a:t>
          </a:r>
        </a:p>
      </dsp:txBody>
      <dsp:txXfrm>
        <a:off x="7290049" y="2322988"/>
        <a:ext cx="1647831" cy="12488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4" name="Picture 3" descr="Stars in the sky with many colors&#10;&#10;AI-generated content may be incorrect.">
            <a:extLst>
              <a:ext uri="{FF2B5EF4-FFF2-40B4-BE49-F238E27FC236}">
                <a16:creationId xmlns:a16="http://schemas.microsoft.com/office/drawing/2014/main" id="{5F4EAC28-FF01-D2CB-9200-3074FD385AE1}"/>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descr="Neon lights on a black background&#10;&#10;AI-generated content may be incorrect.">
            <a:extLst>
              <a:ext uri="{FF2B5EF4-FFF2-40B4-BE49-F238E27FC236}">
                <a16:creationId xmlns:a16="http://schemas.microsoft.com/office/drawing/2014/main" id="{CC494A41-BB5A-93A8-C449-40075142E4A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6349" y="298877"/>
            <a:ext cx="5899302" cy="5688613"/>
          </a:xfrm>
          <a:prstGeom prst="rect">
            <a:avLst/>
          </a:prstGeom>
        </p:spPr>
      </p:pic>
      <p:pic>
        <p:nvPicPr>
          <p:cNvPr id="9" name="Picture 8" descr="A colorful lines in a black background&#10;&#10;AI-generated content may be incorrect.">
            <a:extLst>
              <a:ext uri="{FF2B5EF4-FFF2-40B4-BE49-F238E27FC236}">
                <a16:creationId xmlns:a16="http://schemas.microsoft.com/office/drawing/2014/main" id="{8FB52488-3682-4C96-04CE-48749D29866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2074741" cy="2122657"/>
          </a:xfrm>
          <a:prstGeom prst="rect">
            <a:avLst/>
          </a:prstGeom>
        </p:spPr>
      </p:pic>
      <p:pic>
        <p:nvPicPr>
          <p:cNvPr id="10" name="Picture 9" descr="A colorful lines in a black background&#10;&#10;AI-generated content may be incorrect.">
            <a:extLst>
              <a:ext uri="{FF2B5EF4-FFF2-40B4-BE49-F238E27FC236}">
                <a16:creationId xmlns:a16="http://schemas.microsoft.com/office/drawing/2014/main" id="{8857360B-5F1D-04FF-E13F-3D785AAB3C9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flipH="1">
            <a:off x="10117259" y="0"/>
            <a:ext cx="2074741" cy="2122657"/>
          </a:xfrm>
          <a:prstGeom prst="rect">
            <a:avLst/>
          </a:prstGeom>
        </p:spPr>
      </p:pic>
      <p:pic>
        <p:nvPicPr>
          <p:cNvPr id="12" name="Picture 11" descr="A neon sign with a black background&#10;&#10;AI-generated content may be incorrect.">
            <a:extLst>
              <a:ext uri="{FF2B5EF4-FFF2-40B4-BE49-F238E27FC236}">
                <a16:creationId xmlns:a16="http://schemas.microsoft.com/office/drawing/2014/main" id="{773CDAA0-10AA-1EFE-EB70-E8C282F6053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5400000">
            <a:off x="7665106" y="2315460"/>
            <a:ext cx="3692550" cy="5557528"/>
          </a:xfrm>
          <a:prstGeom prst="rect">
            <a:avLst/>
          </a:prstGeom>
        </p:spPr>
      </p:pic>
      <p:pic>
        <p:nvPicPr>
          <p:cNvPr id="13" name="Picture 12" descr="A neon sign with a black background&#10;&#10;AI-generated content may be incorrect.">
            <a:extLst>
              <a:ext uri="{FF2B5EF4-FFF2-40B4-BE49-F238E27FC236}">
                <a16:creationId xmlns:a16="http://schemas.microsoft.com/office/drawing/2014/main" id="{5147C4A4-DA7E-B9AA-A6A1-5B87CA745DD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16200000" flipH="1">
            <a:off x="932489" y="2315460"/>
            <a:ext cx="3692550" cy="5557528"/>
          </a:xfrm>
          <a:prstGeom prst="rect">
            <a:avLst/>
          </a:prstGeom>
        </p:spPr>
      </p:pic>
    </p:spTree>
    <p:extLst>
      <p:ext uri="{BB962C8B-B14F-4D97-AF65-F5344CB8AC3E}">
        <p14:creationId xmlns:p14="http://schemas.microsoft.com/office/powerpoint/2010/main" val="2283335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F25C09C2-252C-99CF-D4E9-7F8376B4E80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276295" y="266854"/>
            <a:ext cx="11613126" cy="6304985"/>
          </a:xfrm>
          <a:prstGeom prst="rect">
            <a:avLst/>
          </a:prstGeom>
          <a:solidFill>
            <a:schemeClr val="bg1">
              <a:alpha val="5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30">
            <a:extLst>
              <a:ext uri="{FF2B5EF4-FFF2-40B4-BE49-F238E27FC236}">
                <a16:creationId xmlns:a16="http://schemas.microsoft.com/office/drawing/2014/main" id="{34E64832-2A5E-1A03-F2D8-77A19644A590}"/>
              </a:ext>
            </a:extLst>
          </p:cNvPr>
          <p:cNvSpPr>
            <a:spLocks noGrp="1"/>
          </p:cNvSpPr>
          <p:nvPr>
            <p:ph type="title" hasCustomPrompt="1"/>
          </p:nvPr>
        </p:nvSpPr>
        <p:spPr>
          <a:xfrm>
            <a:off x="831850" y="2024023"/>
            <a:ext cx="10515600" cy="1325563"/>
          </a:xfrm>
        </p:spPr>
        <p:txBody>
          <a:bodyPr>
            <a:noAutofit/>
          </a:bodyPr>
          <a:lstStyle>
            <a:lvl1pPr algn="ctr">
              <a:defRPr sz="72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5" name="Text Placeholder 2">
            <a:extLst>
              <a:ext uri="{FF2B5EF4-FFF2-40B4-BE49-F238E27FC236}">
                <a16:creationId xmlns:a16="http://schemas.microsoft.com/office/drawing/2014/main" id="{D18C36EB-5529-72B2-87F7-9801C49E1409}"/>
              </a:ext>
            </a:extLst>
          </p:cNvPr>
          <p:cNvSpPr>
            <a:spLocks noGrp="1"/>
          </p:cNvSpPr>
          <p:nvPr>
            <p:ph type="body" idx="1" hasCustomPrompt="1"/>
          </p:nvPr>
        </p:nvSpPr>
        <p:spPr>
          <a:xfrm>
            <a:off x="831850" y="3508415"/>
            <a:ext cx="10515600" cy="1500187"/>
          </a:xfrm>
        </p:spPr>
        <p:txBody>
          <a:bodyPr>
            <a:normAutofit/>
          </a:bodyPr>
          <a:lstStyle>
            <a:lvl1pPr marL="0" indent="0" algn="ctr">
              <a:buNone/>
              <a:defRPr sz="3200" b="1" i="0">
                <a:solidFill>
                  <a:schemeClr val="tx1"/>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pic>
        <p:nvPicPr>
          <p:cNvPr id="6" name="Picture 5" descr="A black and green text&#10;&#10;AI-generated content may be incorrect.">
            <a:extLst>
              <a:ext uri="{FF2B5EF4-FFF2-40B4-BE49-F238E27FC236}">
                <a16:creationId xmlns:a16="http://schemas.microsoft.com/office/drawing/2014/main" id="{2B71B94E-5DB6-E6A6-19F6-66CFA28291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0672" y="6044868"/>
            <a:ext cx="1258694" cy="685800"/>
          </a:xfrm>
          <a:prstGeom prst="rect">
            <a:avLst/>
          </a:prstGeom>
        </p:spPr>
      </p:pic>
      <p:pic>
        <p:nvPicPr>
          <p:cNvPr id="8" name="Picture 7" descr="A neon palm trees on a black background&#10;&#10;AI-generated content may be incorrect.">
            <a:extLst>
              <a:ext uri="{FF2B5EF4-FFF2-40B4-BE49-F238E27FC236}">
                <a16:creationId xmlns:a16="http://schemas.microsoft.com/office/drawing/2014/main" id="{660EAB63-C87F-5C49-92D3-21D245B8209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2885" y="4326821"/>
            <a:ext cx="1834670" cy="2926800"/>
          </a:xfrm>
          <a:prstGeom prst="rect">
            <a:avLst/>
          </a:prstGeom>
        </p:spPr>
      </p:pic>
    </p:spTree>
    <p:extLst>
      <p:ext uri="{BB962C8B-B14F-4D97-AF65-F5344CB8AC3E}">
        <p14:creationId xmlns:p14="http://schemas.microsoft.com/office/powerpoint/2010/main" val="3182919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1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2517DC59-57B1-4150-68F9-9E75A04E12F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27CAD4F-DA3D-21BB-5097-199A1DA27C8F}"/>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D5D4767A-CB43-DDF1-3971-339148541C2B}"/>
              </a:ext>
            </a:extLst>
          </p:cNvPr>
          <p:cNvSpPr>
            <a:spLocks noGrp="1"/>
          </p:cNvSpPr>
          <p:nvPr>
            <p:ph idx="1"/>
          </p:nvPr>
        </p:nvSpPr>
        <p:spPr>
          <a:xfrm>
            <a:off x="394315" y="1357460"/>
            <a:ext cx="11381889" cy="4402317"/>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432706FC-B096-B52E-4615-7DC39DAD98F2}"/>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7" name="Picture 6" descr="A neon sign with a black background&#10;&#10;AI-generated content may be incorrect.">
            <a:extLst>
              <a:ext uri="{FF2B5EF4-FFF2-40B4-BE49-F238E27FC236}">
                <a16:creationId xmlns:a16="http://schemas.microsoft.com/office/drawing/2014/main" id="{245DC2D4-2FBF-AFEC-D754-567BF01457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8" name="Picture 7" descr="A neon sign with a black background&#10;&#10;AI-generated content may be incorrect.">
            <a:extLst>
              <a:ext uri="{FF2B5EF4-FFF2-40B4-BE49-F238E27FC236}">
                <a16:creationId xmlns:a16="http://schemas.microsoft.com/office/drawing/2014/main" id="{6B09311C-3EEE-265C-50F6-0AE8CFD432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11" name="Picture 10" descr="Neon lights on a black background&#10;&#10;AI-generated content may be incorrect.">
            <a:extLst>
              <a:ext uri="{FF2B5EF4-FFF2-40B4-BE49-F238E27FC236}">
                <a16:creationId xmlns:a16="http://schemas.microsoft.com/office/drawing/2014/main" id="{216C1A8A-21A3-6BC9-B0CA-EBFABC88615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351884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_Title and Subtitle_Dusk">
    <p:spTree>
      <p:nvGrpSpPr>
        <p:cNvPr id="1" name=""/>
        <p:cNvGrpSpPr/>
        <p:nvPr/>
      </p:nvGrpSpPr>
      <p:grpSpPr>
        <a:xfrm>
          <a:off x="0" y="0"/>
          <a:ext cx="0" cy="0"/>
          <a:chOff x="0" y="0"/>
          <a:chExt cx="0" cy="0"/>
        </a:xfrm>
      </p:grpSpPr>
      <p:pic>
        <p:nvPicPr>
          <p:cNvPr id="7" name="Picture 6" descr="Stars in the sky with many colors&#10;&#10;AI-generated content may be incorrect.">
            <a:extLst>
              <a:ext uri="{FF2B5EF4-FFF2-40B4-BE49-F238E27FC236}">
                <a16:creationId xmlns:a16="http://schemas.microsoft.com/office/drawing/2014/main" id="{296C3DA8-1CC1-88D5-7955-D8ED6C16DD2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7837765-CF1E-C9F0-AA82-009CE8D83F85}"/>
              </a:ext>
            </a:extLst>
          </p:cNvPr>
          <p:cNvSpPr/>
          <p:nvPr userDrawn="1"/>
        </p:nvSpPr>
        <p:spPr>
          <a:xfrm>
            <a:off x="276295" y="266854"/>
            <a:ext cx="11613126" cy="6304985"/>
          </a:xfrm>
          <a:prstGeom prst="rect">
            <a:avLst/>
          </a:prstGeom>
          <a:solidFill>
            <a:schemeClr val="bg1">
              <a:alpha val="6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 with many colors&#10;&#10;AI-generated content may be incorrect.">
            <a:extLst>
              <a:ext uri="{FF2B5EF4-FFF2-40B4-BE49-F238E27FC236}">
                <a16:creationId xmlns:a16="http://schemas.microsoft.com/office/drawing/2014/main" id="{D758C028-5EB7-2425-6974-4392BFCE83A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3605EC2-969D-A973-3895-6E5041FB40E6}"/>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C7BC5458-4486-FE70-DBF3-3F5730396A06}"/>
              </a:ext>
            </a:extLst>
          </p:cNvPr>
          <p:cNvSpPr>
            <a:spLocks noGrp="1"/>
          </p:cNvSpPr>
          <p:nvPr>
            <p:ph sz="half" idx="1"/>
          </p:nvPr>
        </p:nvSpPr>
        <p:spPr>
          <a:xfrm>
            <a:off x="394316" y="1349603"/>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901EA29B-6DEB-BEA0-914D-B70BED13D1F3}"/>
              </a:ext>
            </a:extLst>
          </p:cNvPr>
          <p:cNvSpPr>
            <a:spLocks noGrp="1"/>
          </p:cNvSpPr>
          <p:nvPr>
            <p:ph sz="half" idx="10"/>
          </p:nvPr>
        </p:nvSpPr>
        <p:spPr>
          <a:xfrm>
            <a:off x="6150721" y="1347708"/>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8AC77F62-97E3-8B8B-78D7-984544EAEFE8}"/>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9" name="Title 1">
            <a:extLst>
              <a:ext uri="{FF2B5EF4-FFF2-40B4-BE49-F238E27FC236}">
                <a16:creationId xmlns:a16="http://schemas.microsoft.com/office/drawing/2014/main" id="{515D83B3-C491-203F-2DB0-9329693271B6}"/>
              </a:ext>
            </a:extLst>
          </p:cNvPr>
          <p:cNvSpPr txBox="1">
            <a:spLocks/>
          </p:cNvSpPr>
          <p:nvPr userDrawn="1"/>
        </p:nvSpPr>
        <p:spPr>
          <a:xfrm>
            <a:off x="394316" y="367259"/>
            <a:ext cx="11381889" cy="8800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11" name="Picture 10" descr="A neon sign with a black background&#10;&#10;AI-generated content may be incorrect.">
            <a:extLst>
              <a:ext uri="{FF2B5EF4-FFF2-40B4-BE49-F238E27FC236}">
                <a16:creationId xmlns:a16="http://schemas.microsoft.com/office/drawing/2014/main" id="{F3221F95-BBB5-A601-83A4-6E27975DC53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12" name="Picture 11" descr="A neon sign with a black background&#10;&#10;AI-generated content may be incorrect.">
            <a:extLst>
              <a:ext uri="{FF2B5EF4-FFF2-40B4-BE49-F238E27FC236}">
                <a16:creationId xmlns:a16="http://schemas.microsoft.com/office/drawing/2014/main" id="{3ABB2765-2116-E9A2-3BA1-54FD4EF60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16" name="Picture 15" descr="Neon lights on a black background&#10;&#10;AI-generated content may be incorrect.">
            <a:extLst>
              <a:ext uri="{FF2B5EF4-FFF2-40B4-BE49-F238E27FC236}">
                <a16:creationId xmlns:a16="http://schemas.microsoft.com/office/drawing/2014/main" id="{B7697F88-A0BC-4C62-6DEF-74EC6130E30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80123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3_Title and Subtitle_Dusk">
    <p:spTree>
      <p:nvGrpSpPr>
        <p:cNvPr id="1" name=""/>
        <p:cNvGrpSpPr/>
        <p:nvPr/>
      </p:nvGrpSpPr>
      <p:grpSpPr>
        <a:xfrm>
          <a:off x="0" y="0"/>
          <a:ext cx="0" cy="0"/>
          <a:chOff x="0" y="0"/>
          <a:chExt cx="0" cy="0"/>
        </a:xfrm>
      </p:grpSpPr>
      <p:pic>
        <p:nvPicPr>
          <p:cNvPr id="12" name="Picture 11" descr="Stars in the sky with many colors&#10;&#10;AI-generated content may be incorrect.">
            <a:extLst>
              <a:ext uri="{FF2B5EF4-FFF2-40B4-BE49-F238E27FC236}">
                <a16:creationId xmlns:a16="http://schemas.microsoft.com/office/drawing/2014/main" id="{D7898BE0-9729-0FB1-1BA8-2A9E9393A54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70CE1917-2129-AD4E-B5E5-CCE43937E8EF}"/>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85F462C1-2CFF-D0A0-6B38-AB8AFBAE6F58}"/>
              </a:ext>
            </a:extLst>
          </p:cNvPr>
          <p:cNvSpPr>
            <a:spLocks noGrp="1"/>
          </p:cNvSpPr>
          <p:nvPr>
            <p:ph idx="10" hasCustomPrompt="1"/>
          </p:nvPr>
        </p:nvSpPr>
        <p:spPr>
          <a:xfrm>
            <a:off x="394316" y="3963177"/>
            <a:ext cx="11381889" cy="1796600"/>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3">
            <a:extLst>
              <a:ext uri="{FF2B5EF4-FFF2-40B4-BE49-F238E27FC236}">
                <a16:creationId xmlns:a16="http://schemas.microsoft.com/office/drawing/2014/main" id="{89B68249-C779-95E6-8347-096090E8A8B2}"/>
              </a:ext>
            </a:extLst>
          </p:cNvPr>
          <p:cNvSpPr>
            <a:spLocks noGrp="1"/>
          </p:cNvSpPr>
          <p:nvPr>
            <p:ph sz="half" idx="2" hasCustomPrompt="1"/>
          </p:nvPr>
        </p:nvSpPr>
        <p:spPr>
          <a:xfrm>
            <a:off x="6151106"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3">
            <a:extLst>
              <a:ext uri="{FF2B5EF4-FFF2-40B4-BE49-F238E27FC236}">
                <a16:creationId xmlns:a16="http://schemas.microsoft.com/office/drawing/2014/main" id="{5B8F2154-FAB8-6148-B867-71F96F377399}"/>
              </a:ext>
            </a:extLst>
          </p:cNvPr>
          <p:cNvSpPr>
            <a:spLocks noGrp="1"/>
          </p:cNvSpPr>
          <p:nvPr>
            <p:ph sz="half" idx="11" hasCustomPrompt="1"/>
          </p:nvPr>
        </p:nvSpPr>
        <p:spPr>
          <a:xfrm>
            <a:off x="406507"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28" name="Title 1">
            <a:extLst>
              <a:ext uri="{FF2B5EF4-FFF2-40B4-BE49-F238E27FC236}">
                <a16:creationId xmlns:a16="http://schemas.microsoft.com/office/drawing/2014/main" id="{19CE01EE-CD15-510E-3DC0-54E3575F57D3}"/>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2" name="Picture 1" descr="A neon sign with a black background&#10;&#10;AI-generated content may be incorrect.">
            <a:extLst>
              <a:ext uri="{FF2B5EF4-FFF2-40B4-BE49-F238E27FC236}">
                <a16:creationId xmlns:a16="http://schemas.microsoft.com/office/drawing/2014/main" id="{73ED5F63-2C35-C7A0-69CC-F250111E2C3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3" name="Picture 2" descr="A neon sign with a black background&#10;&#10;AI-generated content may be incorrect.">
            <a:extLst>
              <a:ext uri="{FF2B5EF4-FFF2-40B4-BE49-F238E27FC236}">
                <a16:creationId xmlns:a16="http://schemas.microsoft.com/office/drawing/2014/main" id="{4E8BBA43-527B-4B15-F1BD-394EC4A0A5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5" name="Picture 4" descr="Neon lights on a black background&#10;&#10;AI-generated content may be incorrect.">
            <a:extLst>
              <a:ext uri="{FF2B5EF4-FFF2-40B4-BE49-F238E27FC236}">
                <a16:creationId xmlns:a16="http://schemas.microsoft.com/office/drawing/2014/main" id="{C37661C9-BCF0-F603-932F-A6E1344E9F8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78020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206539EF-0D3B-B278-4111-7B2DCBDB253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A52D3E31-3732-60F9-BCEB-3F8F1775D361}"/>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F279F25E-A762-EF06-FD4B-C2B0FC692C7B}"/>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D53D06AF-E740-17F1-FABD-186A5F24F6C3}"/>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3">
            <a:extLst>
              <a:ext uri="{FF2B5EF4-FFF2-40B4-BE49-F238E27FC236}">
                <a16:creationId xmlns:a16="http://schemas.microsoft.com/office/drawing/2014/main" id="{9A4AA9F0-8950-9B11-B323-EB868A65E590}"/>
              </a:ext>
            </a:extLst>
          </p:cNvPr>
          <p:cNvSpPr>
            <a:spLocks noGrp="1"/>
          </p:cNvSpPr>
          <p:nvPr>
            <p:ph sz="half" idx="2" hasCustomPrompt="1"/>
          </p:nvPr>
        </p:nvSpPr>
        <p:spPr>
          <a:xfrm>
            <a:off x="6137983"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3">
            <a:extLst>
              <a:ext uri="{FF2B5EF4-FFF2-40B4-BE49-F238E27FC236}">
                <a16:creationId xmlns:a16="http://schemas.microsoft.com/office/drawing/2014/main" id="{AA9AD557-FD79-25E6-091F-823A037D9039}"/>
              </a:ext>
            </a:extLst>
          </p:cNvPr>
          <p:cNvSpPr>
            <a:spLocks noGrp="1"/>
          </p:cNvSpPr>
          <p:nvPr>
            <p:ph sz="half" idx="11" hasCustomPrompt="1"/>
          </p:nvPr>
        </p:nvSpPr>
        <p:spPr>
          <a:xfrm>
            <a:off x="393384"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2" name="Picture 1" descr="A neon sign with a black background&#10;&#10;AI-generated content may be incorrect.">
            <a:extLst>
              <a:ext uri="{FF2B5EF4-FFF2-40B4-BE49-F238E27FC236}">
                <a16:creationId xmlns:a16="http://schemas.microsoft.com/office/drawing/2014/main" id="{5D4A78A7-11DE-60EE-0EB2-F25AA7A73E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7" name="Picture 6" descr="A neon sign with a black background&#10;&#10;AI-generated content may be incorrect.">
            <a:extLst>
              <a:ext uri="{FF2B5EF4-FFF2-40B4-BE49-F238E27FC236}">
                <a16:creationId xmlns:a16="http://schemas.microsoft.com/office/drawing/2014/main" id="{6E6BAA78-D7E6-4831-F9EF-9FE0333EC81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8" name="Picture 7" descr="Neon lights on a black background&#10;&#10;AI-generated content may be incorrect.">
            <a:extLst>
              <a:ext uri="{FF2B5EF4-FFF2-40B4-BE49-F238E27FC236}">
                <a16:creationId xmlns:a16="http://schemas.microsoft.com/office/drawing/2014/main" id="{2BD7BAE9-9FB2-49A4-5887-FE29340F18F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934536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DE875AC1-2BB2-3146-8437-F7C64E8764F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F525CF05-0357-3489-4A18-06BD2CBD25A5}"/>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C0A905-A4EE-CDDD-2A6B-C7475222E89C}"/>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8B915BCC-F1D1-C2EF-6928-13D7487A979E}"/>
              </a:ext>
            </a:extLst>
          </p:cNvPr>
          <p:cNvSpPr>
            <a:spLocks noGrp="1"/>
          </p:cNvSpPr>
          <p:nvPr>
            <p:ph idx="10" hasCustomPrompt="1"/>
          </p:nvPr>
        </p:nvSpPr>
        <p:spPr>
          <a:xfrm>
            <a:off x="394316" y="3963176"/>
            <a:ext cx="11381889" cy="1806027"/>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3">
            <a:extLst>
              <a:ext uri="{FF2B5EF4-FFF2-40B4-BE49-F238E27FC236}">
                <a16:creationId xmlns:a16="http://schemas.microsoft.com/office/drawing/2014/main" id="{4EDDDE5A-0B5C-DE40-DB11-7ECFC3CB0C08}"/>
              </a:ext>
            </a:extLst>
          </p:cNvPr>
          <p:cNvSpPr>
            <a:spLocks noGrp="1"/>
          </p:cNvSpPr>
          <p:nvPr>
            <p:ph sz="half" idx="11" hasCustomPrompt="1"/>
          </p:nvPr>
        </p:nvSpPr>
        <p:spPr>
          <a:xfrm>
            <a:off x="392451" y="135822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3">
            <a:extLst>
              <a:ext uri="{FF2B5EF4-FFF2-40B4-BE49-F238E27FC236}">
                <a16:creationId xmlns:a16="http://schemas.microsoft.com/office/drawing/2014/main" id="{986D1CA3-81B6-D575-9ADA-66E89436E03C}"/>
              </a:ext>
            </a:extLst>
          </p:cNvPr>
          <p:cNvSpPr>
            <a:spLocks noGrp="1"/>
          </p:cNvSpPr>
          <p:nvPr>
            <p:ph sz="half" idx="12" hasCustomPrompt="1"/>
          </p:nvPr>
        </p:nvSpPr>
        <p:spPr>
          <a:xfrm>
            <a:off x="8032426" y="1347708"/>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5" name="Content Placeholder 3">
            <a:extLst>
              <a:ext uri="{FF2B5EF4-FFF2-40B4-BE49-F238E27FC236}">
                <a16:creationId xmlns:a16="http://schemas.microsoft.com/office/drawing/2014/main" id="{15E11FC8-53E7-5FFB-404E-CC2FB9E2EB1E}"/>
              </a:ext>
            </a:extLst>
          </p:cNvPr>
          <p:cNvSpPr>
            <a:spLocks noGrp="1"/>
          </p:cNvSpPr>
          <p:nvPr>
            <p:ph sz="half" idx="13" hasCustomPrompt="1"/>
          </p:nvPr>
        </p:nvSpPr>
        <p:spPr>
          <a:xfrm>
            <a:off x="4212438" y="1356863"/>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7" name="Picture 6" descr="A neon sign with a black background&#10;&#10;AI-generated content may be incorrect.">
            <a:extLst>
              <a:ext uri="{FF2B5EF4-FFF2-40B4-BE49-F238E27FC236}">
                <a16:creationId xmlns:a16="http://schemas.microsoft.com/office/drawing/2014/main" id="{2D400600-5C21-A7DE-AAD8-DD8075AC239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8" name="Picture 7" descr="A neon sign with a black background&#10;&#10;AI-generated content may be incorrect.">
            <a:extLst>
              <a:ext uri="{FF2B5EF4-FFF2-40B4-BE49-F238E27FC236}">
                <a16:creationId xmlns:a16="http://schemas.microsoft.com/office/drawing/2014/main" id="{9C9B00B9-D4E3-C116-272B-E2EE2C07F74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9" name="Picture 8" descr="Neon lights on a black background&#10;&#10;AI-generated content may be incorrect.">
            <a:extLst>
              <a:ext uri="{FF2B5EF4-FFF2-40B4-BE49-F238E27FC236}">
                <a16:creationId xmlns:a16="http://schemas.microsoft.com/office/drawing/2014/main" id="{B6A5ED12-E55B-3F40-D639-683BF339DCD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265224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6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2CC54CD9-DE66-C0B7-50DC-0D7B6EE3A6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9199DADF-3E8D-B5C6-CEEE-5D461B0124EF}"/>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58BFC4-4E31-2888-F812-62A2B962DF7B}"/>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31F95820-6C20-4F94-DDD8-E825B362F339}"/>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3">
            <a:extLst>
              <a:ext uri="{FF2B5EF4-FFF2-40B4-BE49-F238E27FC236}">
                <a16:creationId xmlns:a16="http://schemas.microsoft.com/office/drawing/2014/main" id="{E7187696-4112-ED8D-1C60-7ADC2672CE52}"/>
              </a:ext>
            </a:extLst>
          </p:cNvPr>
          <p:cNvSpPr>
            <a:spLocks noGrp="1"/>
          </p:cNvSpPr>
          <p:nvPr>
            <p:ph sz="half" idx="11" hasCustomPrompt="1"/>
          </p:nvPr>
        </p:nvSpPr>
        <p:spPr>
          <a:xfrm>
            <a:off x="392451" y="3209036"/>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3">
            <a:extLst>
              <a:ext uri="{FF2B5EF4-FFF2-40B4-BE49-F238E27FC236}">
                <a16:creationId xmlns:a16="http://schemas.microsoft.com/office/drawing/2014/main" id="{233FA28F-BE9A-BE71-1D57-A205E28D420D}"/>
              </a:ext>
            </a:extLst>
          </p:cNvPr>
          <p:cNvSpPr>
            <a:spLocks noGrp="1"/>
          </p:cNvSpPr>
          <p:nvPr>
            <p:ph sz="half" idx="12" hasCustomPrompt="1"/>
          </p:nvPr>
        </p:nvSpPr>
        <p:spPr>
          <a:xfrm>
            <a:off x="8032426" y="3198522"/>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5" name="Content Placeholder 3">
            <a:extLst>
              <a:ext uri="{FF2B5EF4-FFF2-40B4-BE49-F238E27FC236}">
                <a16:creationId xmlns:a16="http://schemas.microsoft.com/office/drawing/2014/main" id="{6275704D-EFE8-1909-BFE1-CAC283341426}"/>
              </a:ext>
            </a:extLst>
          </p:cNvPr>
          <p:cNvSpPr>
            <a:spLocks noGrp="1"/>
          </p:cNvSpPr>
          <p:nvPr>
            <p:ph sz="half" idx="13" hasCustomPrompt="1"/>
          </p:nvPr>
        </p:nvSpPr>
        <p:spPr>
          <a:xfrm>
            <a:off x="4212438" y="3207677"/>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7" name="Picture 6" descr="A neon sign with a black background&#10;&#10;AI-generated content may be incorrect.">
            <a:extLst>
              <a:ext uri="{FF2B5EF4-FFF2-40B4-BE49-F238E27FC236}">
                <a16:creationId xmlns:a16="http://schemas.microsoft.com/office/drawing/2014/main" id="{25E4A0F1-7F81-002A-8AD7-31AC64964AB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8" name="Picture 7" descr="A neon sign with a black background&#10;&#10;AI-generated content may be incorrect.">
            <a:extLst>
              <a:ext uri="{FF2B5EF4-FFF2-40B4-BE49-F238E27FC236}">
                <a16:creationId xmlns:a16="http://schemas.microsoft.com/office/drawing/2014/main" id="{1BDDAB6D-C7A1-36A0-FEC5-B8184D4080D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9" name="Picture 8" descr="Neon lights on a black background&#10;&#10;AI-generated content may be incorrect.">
            <a:extLst>
              <a:ext uri="{FF2B5EF4-FFF2-40B4-BE49-F238E27FC236}">
                <a16:creationId xmlns:a16="http://schemas.microsoft.com/office/drawing/2014/main" id="{E0906355-9B50-0A83-8825-78AB7FC2734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524662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and Subtitle 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A1C50980-14D9-863B-1418-CD159FC15DB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AC165AB-4E55-4EEA-EA0B-775EAED50E73}"/>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A70F513F-4F4E-BFBF-DE4B-21F592BBC76A}"/>
              </a:ext>
            </a:extLst>
          </p:cNvPr>
          <p:cNvSpPr>
            <a:spLocks noGrp="1"/>
          </p:cNvSpPr>
          <p:nvPr>
            <p:ph sz="half" idx="1" hasCustomPrompt="1"/>
          </p:nvPr>
        </p:nvSpPr>
        <p:spPr>
          <a:xfrm>
            <a:off x="3056199" y="1347708"/>
            <a:ext cx="6036643" cy="4421495"/>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2">
            <a:extLst>
              <a:ext uri="{FF2B5EF4-FFF2-40B4-BE49-F238E27FC236}">
                <a16:creationId xmlns:a16="http://schemas.microsoft.com/office/drawing/2014/main" id="{3B14CE42-4C50-3788-F472-3BF58358B155}"/>
              </a:ext>
            </a:extLst>
          </p:cNvPr>
          <p:cNvSpPr>
            <a:spLocks noGrp="1"/>
          </p:cNvSpPr>
          <p:nvPr>
            <p:ph sz="half" idx="10" hasCustomPrompt="1"/>
          </p:nvPr>
        </p:nvSpPr>
        <p:spPr>
          <a:xfrm>
            <a:off x="394316" y="1347708"/>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2">
            <a:extLst>
              <a:ext uri="{FF2B5EF4-FFF2-40B4-BE49-F238E27FC236}">
                <a16:creationId xmlns:a16="http://schemas.microsoft.com/office/drawing/2014/main" id="{D7433F95-E050-2FC7-892D-F468C8DB83D4}"/>
              </a:ext>
            </a:extLst>
          </p:cNvPr>
          <p:cNvSpPr>
            <a:spLocks noGrp="1"/>
          </p:cNvSpPr>
          <p:nvPr>
            <p:ph sz="half" idx="11" hasCustomPrompt="1"/>
          </p:nvPr>
        </p:nvSpPr>
        <p:spPr>
          <a:xfrm>
            <a:off x="394316" y="3578624"/>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15" name="Content Placeholder 2">
            <a:extLst>
              <a:ext uri="{FF2B5EF4-FFF2-40B4-BE49-F238E27FC236}">
                <a16:creationId xmlns:a16="http://schemas.microsoft.com/office/drawing/2014/main" id="{440198F9-6632-99BA-A505-76ECD1470727}"/>
              </a:ext>
            </a:extLst>
          </p:cNvPr>
          <p:cNvSpPr>
            <a:spLocks noGrp="1"/>
          </p:cNvSpPr>
          <p:nvPr>
            <p:ph sz="half" idx="12" hasCustomPrompt="1"/>
          </p:nvPr>
        </p:nvSpPr>
        <p:spPr>
          <a:xfrm>
            <a:off x="9206057" y="1347708"/>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8" name="Content Placeholder 2">
            <a:extLst>
              <a:ext uri="{FF2B5EF4-FFF2-40B4-BE49-F238E27FC236}">
                <a16:creationId xmlns:a16="http://schemas.microsoft.com/office/drawing/2014/main" id="{82610093-46F8-9D87-110A-7D7D72C35237}"/>
              </a:ext>
            </a:extLst>
          </p:cNvPr>
          <p:cNvSpPr>
            <a:spLocks noGrp="1"/>
          </p:cNvSpPr>
          <p:nvPr>
            <p:ph sz="half" idx="13" hasCustomPrompt="1"/>
          </p:nvPr>
        </p:nvSpPr>
        <p:spPr>
          <a:xfrm>
            <a:off x="9206057" y="3578624"/>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6" name="Title 1">
            <a:extLst>
              <a:ext uri="{FF2B5EF4-FFF2-40B4-BE49-F238E27FC236}">
                <a16:creationId xmlns:a16="http://schemas.microsoft.com/office/drawing/2014/main" id="{9F4D8FC9-8A7C-3F80-10EF-B41A612AC596}"/>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7" name="Picture 6" descr="A neon sign with a black background&#10;&#10;AI-generated content may be incorrect.">
            <a:extLst>
              <a:ext uri="{FF2B5EF4-FFF2-40B4-BE49-F238E27FC236}">
                <a16:creationId xmlns:a16="http://schemas.microsoft.com/office/drawing/2014/main" id="{6B9AD5CB-E6F9-7EE2-63DD-6A04033D9DC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8" name="Picture 7" descr="A neon sign with a black background&#10;&#10;AI-generated content may be incorrect.">
            <a:extLst>
              <a:ext uri="{FF2B5EF4-FFF2-40B4-BE49-F238E27FC236}">
                <a16:creationId xmlns:a16="http://schemas.microsoft.com/office/drawing/2014/main" id="{3A4D01E8-09A8-FBCB-A18C-59BAB227A34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9" name="Picture 8" descr="Neon lights on a black background&#10;&#10;AI-generated content may be incorrect.">
            <a:extLst>
              <a:ext uri="{FF2B5EF4-FFF2-40B4-BE49-F238E27FC236}">
                <a16:creationId xmlns:a16="http://schemas.microsoft.com/office/drawing/2014/main" id="{CAD96E46-DB04-44C8-F1E8-8A6C8EEC564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601082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7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FFA492FD-5C7C-4D04-0DEE-67A2D7B38F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CDFDF99-BF4E-F480-A094-3DD4CC94DEF9}"/>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B2854EEB-977D-57C9-827F-0F27D4A454D3}"/>
              </a:ext>
            </a:extLst>
          </p:cNvPr>
          <p:cNvSpPr>
            <a:spLocks noGrp="1"/>
          </p:cNvSpPr>
          <p:nvPr>
            <p:ph sz="half" idx="1" hasCustomPrompt="1"/>
          </p:nvPr>
        </p:nvSpPr>
        <p:spPr>
          <a:xfrm>
            <a:off x="394316"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2">
            <a:extLst>
              <a:ext uri="{FF2B5EF4-FFF2-40B4-BE49-F238E27FC236}">
                <a16:creationId xmlns:a16="http://schemas.microsoft.com/office/drawing/2014/main" id="{4A482B45-889F-5142-BC0F-D45E525DF049}"/>
              </a:ext>
            </a:extLst>
          </p:cNvPr>
          <p:cNvSpPr>
            <a:spLocks noGrp="1"/>
          </p:cNvSpPr>
          <p:nvPr>
            <p:ph sz="half" idx="12" hasCustomPrompt="1"/>
          </p:nvPr>
        </p:nvSpPr>
        <p:spPr>
          <a:xfrm>
            <a:off x="4810926" y="1352141"/>
            <a:ext cx="2570148" cy="2176720"/>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2">
            <a:extLst>
              <a:ext uri="{FF2B5EF4-FFF2-40B4-BE49-F238E27FC236}">
                <a16:creationId xmlns:a16="http://schemas.microsoft.com/office/drawing/2014/main" id="{47CDB073-0680-7F55-1F46-B744F046286B}"/>
              </a:ext>
            </a:extLst>
          </p:cNvPr>
          <p:cNvSpPr>
            <a:spLocks noGrp="1"/>
          </p:cNvSpPr>
          <p:nvPr>
            <p:ph sz="half" idx="13" hasCustomPrompt="1"/>
          </p:nvPr>
        </p:nvSpPr>
        <p:spPr>
          <a:xfrm>
            <a:off x="4810926" y="3633699"/>
            <a:ext cx="2570148" cy="2126078"/>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5" name="Content Placeholder 2">
            <a:extLst>
              <a:ext uri="{FF2B5EF4-FFF2-40B4-BE49-F238E27FC236}">
                <a16:creationId xmlns:a16="http://schemas.microsoft.com/office/drawing/2014/main" id="{5525C6F3-1234-EE7F-022F-A09807F53B31}"/>
              </a:ext>
            </a:extLst>
          </p:cNvPr>
          <p:cNvSpPr>
            <a:spLocks noGrp="1"/>
          </p:cNvSpPr>
          <p:nvPr>
            <p:ph sz="half" idx="14" hasCustomPrompt="1"/>
          </p:nvPr>
        </p:nvSpPr>
        <p:spPr>
          <a:xfrm>
            <a:off x="7478697"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6" name="Title 1">
            <a:extLst>
              <a:ext uri="{FF2B5EF4-FFF2-40B4-BE49-F238E27FC236}">
                <a16:creationId xmlns:a16="http://schemas.microsoft.com/office/drawing/2014/main" id="{8890155F-2B43-0D59-44DE-6746CC87E0F9}"/>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7" name="Picture 6" descr="A neon sign with a black background&#10;&#10;AI-generated content may be incorrect.">
            <a:extLst>
              <a:ext uri="{FF2B5EF4-FFF2-40B4-BE49-F238E27FC236}">
                <a16:creationId xmlns:a16="http://schemas.microsoft.com/office/drawing/2014/main" id="{A7487284-A98A-A3AD-018C-5CEC354FB4A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8" name="Picture 7" descr="A neon sign with a black background&#10;&#10;AI-generated content may be incorrect.">
            <a:extLst>
              <a:ext uri="{FF2B5EF4-FFF2-40B4-BE49-F238E27FC236}">
                <a16:creationId xmlns:a16="http://schemas.microsoft.com/office/drawing/2014/main" id="{8093D8CD-812F-F985-25B9-4D82D172068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9" name="Picture 8" descr="Neon lights on a black background&#10;&#10;AI-generated content may be incorrect.">
            <a:extLst>
              <a:ext uri="{FF2B5EF4-FFF2-40B4-BE49-F238E27FC236}">
                <a16:creationId xmlns:a16="http://schemas.microsoft.com/office/drawing/2014/main" id="{89736CC2-CA9D-6AA7-1973-F2F88EB09F4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586376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_Title and Subtitle_Dus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8D8D9E-103B-EBBB-911B-4955F18A0C0C}"/>
              </a:ext>
            </a:extLst>
          </p:cNvPr>
          <p:cNvSpPr/>
          <p:nvPr userDrawn="1"/>
        </p:nvSpPr>
        <p:spPr>
          <a:xfrm>
            <a:off x="291840" y="266855"/>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82943D-7B16-B6C5-5304-D5B0ED879CBA}"/>
              </a:ext>
            </a:extLst>
          </p:cNvPr>
          <p:cNvSpPr>
            <a:spLocks noGrp="1"/>
          </p:cNvSpPr>
          <p:nvPr>
            <p:ph type="title" hasCustomPrompt="1"/>
          </p:nvPr>
        </p:nvSpPr>
        <p:spPr>
          <a:xfrm>
            <a:off x="394316" y="367259"/>
            <a:ext cx="11381889" cy="880044"/>
          </a:xfrm>
        </p:spPr>
        <p:txBody>
          <a:bodyPr>
            <a:normAutofit/>
          </a:bodyPr>
          <a:lstStyle>
            <a:lvl1pPr>
              <a:defRPr sz="4400" b="1" i="0">
                <a:solidFill>
                  <a:srgbClr val="57B535"/>
                </a:solidFill>
                <a:effectLst>
                  <a:glow rad="139700">
                    <a:srgbClr val="57B535">
                      <a:alpha val="32000"/>
                    </a:srgbClr>
                  </a:glow>
                </a:effectLst>
                <a:latin typeface="Open Sans ExtraBold" pitchFamily="2" charset="0"/>
                <a:ea typeface="Open Sans ExtraBold" pitchFamily="2" charset="0"/>
                <a:cs typeface="Open Sans ExtraBold" pitchFamily="2" charset="0"/>
              </a:defRPr>
            </a:lvl1pPr>
          </a:lstStyle>
          <a:p>
            <a:r>
              <a:rPr lang="en-US" dirty="0"/>
              <a:t>Assets</a:t>
            </a:r>
          </a:p>
        </p:txBody>
      </p:sp>
    </p:spTree>
    <p:extLst>
      <p:ext uri="{BB962C8B-B14F-4D97-AF65-F5344CB8AC3E}">
        <p14:creationId xmlns:p14="http://schemas.microsoft.com/office/powerpoint/2010/main" val="111827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5B7E9-8EA7-88AC-CDDC-5E81BBB88E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23C6FC-51FE-80FC-BA42-121E4A2683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D28646-EEDB-4412-5DEC-0955445A65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AF657A-ACF9-4E40-A2DA-3323CFDC064A}" type="datetimeFigureOut">
              <a:rPr lang="en-US" smtClean="0"/>
              <a:t>5/14/2026</a:t>
            </a:fld>
            <a:endParaRPr lang="en-US"/>
          </a:p>
        </p:txBody>
      </p:sp>
      <p:sp>
        <p:nvSpPr>
          <p:cNvPr id="5" name="Footer Placeholder 4">
            <a:extLst>
              <a:ext uri="{FF2B5EF4-FFF2-40B4-BE49-F238E27FC236}">
                <a16:creationId xmlns:a16="http://schemas.microsoft.com/office/drawing/2014/main" id="{CD04D493-2110-A893-929D-F273EB9DB5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9C08D4F-B5C1-966A-1FDE-A22812AF25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0DF7C2-04DF-C149-BAB4-89733FA27B6E}" type="slidenum">
              <a:rPr lang="en-US" smtClean="0"/>
              <a:t>‹#›</a:t>
            </a:fld>
            <a:endParaRPr lang="en-US"/>
          </a:p>
        </p:txBody>
      </p:sp>
    </p:spTree>
    <p:extLst>
      <p:ext uri="{BB962C8B-B14F-4D97-AF65-F5344CB8AC3E}">
        <p14:creationId xmlns:p14="http://schemas.microsoft.com/office/powerpoint/2010/main" val="1231782894"/>
      </p:ext>
    </p:extLst>
  </p:cSld>
  <p:clrMap bg1="lt1" tx1="dk1" bg2="lt2" tx2="dk2" accent1="accent1" accent2="accent2" accent3="accent3" accent4="accent4" accent5="accent5" accent6="accent6" hlink="hlink" folHlink="folHlink"/>
  <p:sldLayoutIdLst>
    <p:sldLayoutId id="2147483691"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msftcloudblogs.com/" TargetMode="External"/><Relationship Id="rId7" Type="http://schemas.openxmlformats.org/officeDocument/2006/relationships/hyperlink" Target="https://mvp.microsoft.com/en-us/PublicProfile/5003547" TargetMode="External"/><Relationship Id="rId2" Type="http://schemas.openxmlformats.org/officeDocument/2006/relationships/hyperlink" Target="http://d365fscblog.com/" TargetMode="External"/><Relationship Id="rId1" Type="http://schemas.openxmlformats.org/officeDocument/2006/relationships/slideLayout" Target="../slideLayouts/slideLayout3.xml"/><Relationship Id="rId6" Type="http://schemas.openxmlformats.org/officeDocument/2006/relationships/hyperlink" Target="https://www.linkedin.com/in/alex-meyer-b6338837/" TargetMode="External"/><Relationship Id="rId5" Type="http://schemas.openxmlformats.org/officeDocument/2006/relationships/hyperlink" Target="http://d365fosecurity.com/" TargetMode="External"/><Relationship Id="rId4" Type="http://schemas.openxmlformats.org/officeDocument/2006/relationships/hyperlink" Target="https://alexdmeyer.com/no-null-points-blog/" TargetMode="External"/><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chart" Target="../charts/chart1.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producttalk.org/context-rot/" TargetMode="External"/><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ibm.com/think/insights/ai-decision-making-where-do-businesses-draw-the-line"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hyperlink" Target="https://alexdmeyer.com/2021/12/08/determine-where-form-data-is-stored-in-d365fo/"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github.com/ameyer505/ClaudeD365Analyzer" TargetMode="External"/><Relationship Id="rId2" Type="http://schemas.openxmlformats.org/officeDocument/2006/relationships/image" Target="../media/image38.png"/><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github.com/ameyer505/D365FSC-Security-MCP" TargetMode="Externa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8" Type="http://schemas.openxmlformats.org/officeDocument/2006/relationships/hyperlink" Target="https://mitsloanedtech.mit.edu/ai/basics/effective-prompts/" TargetMode="External"/><Relationship Id="rId3" Type="http://schemas.openxmlformats.org/officeDocument/2006/relationships/hyperlink" Target="https://alexdmeyer.com/2026/01/21/automating-ai-data-analysis-in-d365fsc/" TargetMode="External"/><Relationship Id="rId7" Type="http://schemas.openxmlformats.org/officeDocument/2006/relationships/hyperlink" Target="https://www.huit.harvard.edu/news/ai-prompts" TargetMode="External"/><Relationship Id="rId2" Type="http://schemas.openxmlformats.org/officeDocument/2006/relationships/hyperlink" Target="https://alexdmeyer.com/2025/12/01/using-ai-to-analyze-d365fsc-data/" TargetMode="External"/><Relationship Id="rId1" Type="http://schemas.openxmlformats.org/officeDocument/2006/relationships/slideLayout" Target="../slideLayouts/slideLayout3.xml"/><Relationship Id="rId6" Type="http://schemas.openxmlformats.org/officeDocument/2006/relationships/hyperlink" Target="https://help.openai.com/en/articles/6654000-best-practices-for-prompt-engineering-with-the-openai-api" TargetMode="External"/><Relationship Id="rId5" Type="http://schemas.openxmlformats.org/officeDocument/2006/relationships/hyperlink" Target="https://www.augmentcode.com/learn/ai-context-windows-why-bigger-isn-t-always-better" TargetMode="External"/><Relationship Id="rId4" Type="http://schemas.openxmlformats.org/officeDocument/2006/relationships/hyperlink" Target="https://www.producttalk.org/context-rot/" TargetMode="External"/></Relationships>
</file>

<file path=ppt/slides/_rels/slide6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d365foblog.com/" TargetMode="External"/><Relationship Id="rId7" Type="http://schemas.openxmlformats.org/officeDocument/2006/relationships/hyperlink" Target="https://alexdmeyer.com/resources/downloads/" TargetMode="External"/><Relationship Id="rId2" Type="http://schemas.openxmlformats.org/officeDocument/2006/relationships/hyperlink" Target="mailto:alex.meyer@delinea.com" TargetMode="External"/><Relationship Id="rId1" Type="http://schemas.openxmlformats.org/officeDocument/2006/relationships/slideLayout" Target="../slideLayouts/slideLayout3.xml"/><Relationship Id="rId6" Type="http://schemas.openxmlformats.org/officeDocument/2006/relationships/hyperlink" Target="http://d365fosecurity.com/" TargetMode="External"/><Relationship Id="rId5" Type="http://schemas.openxmlformats.org/officeDocument/2006/relationships/hyperlink" Target="https://twitter.com/alexmeyer_ITGuy" TargetMode="External"/><Relationship Id="rId4" Type="http://schemas.openxmlformats.org/officeDocument/2006/relationships/hyperlink" Target="https://github.com/ameyer505" TargetMode="External"/></Relationships>
</file>

<file path=ppt/slides/_rels/slide6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0.png"/><Relationship Id="rId7" Type="http://schemas.openxmlformats.org/officeDocument/2006/relationships/image" Target="../media/image66.png"/><Relationship Id="rId2" Type="http://schemas.openxmlformats.org/officeDocument/2006/relationships/image" Target="../media/image62.png"/><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11.png"/></Relationships>
</file>

<file path=ppt/slides/_rels/slide70.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11.png"/><Relationship Id="rId18" Type="http://schemas.openxmlformats.org/officeDocument/2006/relationships/image" Target="../media/image77.png"/><Relationship Id="rId3" Type="http://schemas.openxmlformats.org/officeDocument/2006/relationships/image" Target="../media/image10.png"/><Relationship Id="rId21" Type="http://schemas.openxmlformats.org/officeDocument/2006/relationships/image" Target="../media/image67.png"/><Relationship Id="rId7" Type="http://schemas.openxmlformats.org/officeDocument/2006/relationships/image" Target="../media/image70.png"/><Relationship Id="rId12" Type="http://schemas.openxmlformats.org/officeDocument/2006/relationships/image" Target="../media/image73.png"/><Relationship Id="rId17" Type="http://schemas.openxmlformats.org/officeDocument/2006/relationships/image" Target="../media/image76.png"/><Relationship Id="rId2" Type="http://schemas.openxmlformats.org/officeDocument/2006/relationships/image" Target="../media/image62.png"/><Relationship Id="rId16" Type="http://schemas.openxmlformats.org/officeDocument/2006/relationships/image" Target="../media/image66.png"/><Relationship Id="rId20" Type="http://schemas.openxmlformats.org/officeDocument/2006/relationships/image" Target="../media/image79.png"/><Relationship Id="rId1" Type="http://schemas.openxmlformats.org/officeDocument/2006/relationships/slideLayout" Target="../slideLayouts/slideLayout11.xml"/><Relationship Id="rId6" Type="http://schemas.openxmlformats.org/officeDocument/2006/relationships/image" Target="../media/image69.png"/><Relationship Id="rId11" Type="http://schemas.openxmlformats.org/officeDocument/2006/relationships/image" Target="../media/image72.png"/><Relationship Id="rId5" Type="http://schemas.openxmlformats.org/officeDocument/2006/relationships/image" Target="../media/image63.png"/><Relationship Id="rId15" Type="http://schemas.openxmlformats.org/officeDocument/2006/relationships/image" Target="../media/image75.png"/><Relationship Id="rId10" Type="http://schemas.openxmlformats.org/officeDocument/2006/relationships/image" Target="../media/image71.png"/><Relationship Id="rId19" Type="http://schemas.openxmlformats.org/officeDocument/2006/relationships/image" Target="../media/image78.png"/><Relationship Id="rId4" Type="http://schemas.openxmlformats.org/officeDocument/2006/relationships/image" Target="../media/image68.png"/><Relationship Id="rId9" Type="http://schemas.openxmlformats.org/officeDocument/2006/relationships/image" Target="../media/image65.png"/><Relationship Id="rId14" Type="http://schemas.openxmlformats.org/officeDocument/2006/relationships/image" Target="../media/image74.png"/></Relationships>
</file>

<file path=ppt/slides/_rels/slide7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11.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033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90374-3867-A37A-E0C6-95B5230A60F0}"/>
              </a:ext>
            </a:extLst>
          </p:cNvPr>
          <p:cNvSpPr>
            <a:spLocks noGrp="1"/>
          </p:cNvSpPr>
          <p:nvPr>
            <p:ph type="title"/>
          </p:nvPr>
        </p:nvSpPr>
        <p:spPr>
          <a:xfrm>
            <a:off x="838200" y="1607978"/>
            <a:ext cx="10515600" cy="1325563"/>
          </a:xfrm>
        </p:spPr>
        <p:txBody>
          <a:bodyPr/>
          <a:lstStyle/>
          <a:p>
            <a:r>
              <a:rPr lang="en-US" sz="4800" dirty="0"/>
              <a:t>AI DETECTIVE : UNCOVERING HIDDEN OPTIMIZATION GOLDMINES IN D365FO DATA</a:t>
            </a:r>
          </a:p>
        </p:txBody>
      </p:sp>
      <p:pic>
        <p:nvPicPr>
          <p:cNvPr id="4" name="Google Shape;147;p3" descr="Qr code&#10;&#10;Description automatically generated">
            <a:extLst>
              <a:ext uri="{FF2B5EF4-FFF2-40B4-BE49-F238E27FC236}">
                <a16:creationId xmlns:a16="http://schemas.microsoft.com/office/drawing/2014/main" id="{ED83DAC1-F4D2-4B62-2CCF-15D7EE08BFA4}"/>
              </a:ext>
            </a:extLst>
          </p:cNvPr>
          <p:cNvPicPr preferRelativeResize="0"/>
          <p:nvPr/>
        </p:nvPicPr>
        <p:blipFill rotWithShape="1">
          <a:blip r:embed="rId2">
            <a:alphaModFix/>
          </a:blip>
          <a:srcRect/>
          <a:stretch/>
        </p:blipFill>
        <p:spPr>
          <a:xfrm>
            <a:off x="4994871" y="3804627"/>
            <a:ext cx="2202258" cy="2202258"/>
          </a:xfrm>
          <a:prstGeom prst="rect">
            <a:avLst/>
          </a:prstGeom>
          <a:noFill/>
          <a:ln>
            <a:noFill/>
          </a:ln>
        </p:spPr>
      </p:pic>
      <p:pic>
        <p:nvPicPr>
          <p:cNvPr id="5" name="Picture 4" descr="A neon sign with text&#10;&#10;AI-generated content may be incorrect.">
            <a:extLst>
              <a:ext uri="{FF2B5EF4-FFF2-40B4-BE49-F238E27FC236}">
                <a16:creationId xmlns:a16="http://schemas.microsoft.com/office/drawing/2014/main" id="{683E4D4D-87CF-1EEF-C558-EEF1B1C245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0140" y="3991356"/>
            <a:ext cx="1826057" cy="1828800"/>
          </a:xfrm>
          <a:prstGeom prst="rect">
            <a:avLst/>
          </a:prstGeom>
        </p:spPr>
      </p:pic>
      <p:pic>
        <p:nvPicPr>
          <p:cNvPr id="6" name="Picture 5" descr="A group of playing cards with neon lights&#10;&#10;AI-generated content may be incorrect.">
            <a:extLst>
              <a:ext uri="{FF2B5EF4-FFF2-40B4-BE49-F238E27FC236}">
                <a16:creationId xmlns:a16="http://schemas.microsoft.com/office/drawing/2014/main" id="{153A1164-B98C-0BA6-C2B2-A5F3E0E774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4283" y="4124885"/>
            <a:ext cx="2743200" cy="1561742"/>
          </a:xfrm>
          <a:prstGeom prst="rect">
            <a:avLst/>
          </a:prstGeom>
        </p:spPr>
      </p:pic>
    </p:spTree>
    <p:extLst>
      <p:ext uri="{BB962C8B-B14F-4D97-AF65-F5344CB8AC3E}">
        <p14:creationId xmlns:p14="http://schemas.microsoft.com/office/powerpoint/2010/main" val="1658029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F08B8D-7C44-69C3-72CD-F98A57F405A7}"/>
              </a:ext>
            </a:extLst>
          </p:cNvPr>
          <p:cNvSpPr>
            <a:spLocks noGrp="1"/>
          </p:cNvSpPr>
          <p:nvPr>
            <p:ph idx="1"/>
          </p:nvPr>
        </p:nvSpPr>
        <p:spPr>
          <a:xfrm>
            <a:off x="394316" y="1140541"/>
            <a:ext cx="6350614" cy="5810865"/>
          </a:xfrm>
        </p:spPr>
        <p:txBody>
          <a:bodyPr>
            <a:normAutofit fontScale="55000" lnSpcReduction="20000"/>
          </a:bodyPr>
          <a:lstStyle/>
          <a:p>
            <a:pPr marL="0" indent="0">
              <a:buNone/>
            </a:pPr>
            <a:r>
              <a:rPr lang="en-US" b="1" dirty="0"/>
              <a:t>Principal Software Engineer</a:t>
            </a:r>
          </a:p>
          <a:p>
            <a:pPr marL="0" indent="0">
              <a:buNone/>
            </a:pPr>
            <a:r>
              <a:rPr lang="en-US" b="1" dirty="0"/>
              <a:t>Delinea / Fastpath</a:t>
            </a:r>
          </a:p>
          <a:p>
            <a:pPr marL="0" indent="0">
              <a:buNone/>
            </a:pPr>
            <a:endParaRPr lang="en-US" b="1" dirty="0"/>
          </a:p>
          <a:p>
            <a:pPr marL="287338" indent="-287338">
              <a:lnSpc>
                <a:spcPct val="150000"/>
              </a:lnSpc>
              <a:spcBef>
                <a:spcPts val="0"/>
              </a:spcBef>
              <a:buClr>
                <a:schemeClr val="dk1"/>
              </a:buClr>
              <a:buSzPts val="1080"/>
              <a:buFont typeface="Arial"/>
              <a:buChar char="•"/>
            </a:pPr>
            <a:r>
              <a:rPr lang="en-US" dirty="0"/>
              <a:t>Email: alex.meyer@delinea.com</a:t>
            </a:r>
          </a:p>
          <a:p>
            <a:pPr marL="287338" indent="-287338">
              <a:lnSpc>
                <a:spcPct val="150000"/>
              </a:lnSpc>
              <a:spcBef>
                <a:spcPts val="0"/>
              </a:spcBef>
              <a:buClr>
                <a:schemeClr val="dk1"/>
              </a:buClr>
              <a:buSzPts val="1080"/>
              <a:buFont typeface="Arial"/>
              <a:buChar char="•"/>
            </a:pPr>
            <a:r>
              <a:rPr lang="en-US" dirty="0"/>
              <a:t>Blogs: </a:t>
            </a:r>
          </a:p>
          <a:p>
            <a:pPr marL="744538" lvl="1" indent="-287338">
              <a:lnSpc>
                <a:spcPct val="150000"/>
              </a:lnSpc>
              <a:spcBef>
                <a:spcPts val="0"/>
              </a:spcBef>
              <a:buClr>
                <a:schemeClr val="dk1"/>
              </a:buClr>
              <a:buSzPts val="1080"/>
              <a:buFont typeface="Arial"/>
              <a:buChar char="•"/>
            </a:pPr>
            <a:r>
              <a:rPr lang="en-US" u="sng" dirty="0">
                <a:solidFill>
                  <a:srgbClr val="002060"/>
                </a:solidFill>
                <a:hlinkClick r:id="rId2">
                  <a:extLst>
                    <a:ext uri="{A12FA001-AC4F-418D-AE19-62706E023703}">
                      <ahyp:hlinkClr xmlns:ahyp="http://schemas.microsoft.com/office/drawing/2018/hyperlinkcolor" val="tx"/>
                    </a:ext>
                  </a:extLst>
                </a:hlinkClick>
              </a:rPr>
              <a:t>http://d365fscblog.com</a:t>
            </a:r>
            <a:endParaRPr lang="en-US" u="sng" dirty="0">
              <a:solidFill>
                <a:srgbClr val="002060"/>
              </a:solidFill>
              <a:hlinkClick r:id="rId3">
                <a:extLst>
                  <a:ext uri="{A12FA001-AC4F-418D-AE19-62706E023703}">
                    <ahyp:hlinkClr xmlns:ahyp="http://schemas.microsoft.com/office/drawing/2018/hyperlinkcolor" val="tx"/>
                  </a:ext>
                </a:extLst>
              </a:hlinkClick>
            </a:endParaRPr>
          </a:p>
          <a:p>
            <a:pPr marL="744538" lvl="1" indent="-287338">
              <a:lnSpc>
                <a:spcPct val="150000"/>
              </a:lnSpc>
              <a:spcBef>
                <a:spcPts val="0"/>
              </a:spcBef>
              <a:buClr>
                <a:schemeClr val="dk1"/>
              </a:buClr>
              <a:buSzPts val="1080"/>
              <a:buFont typeface="Arial"/>
              <a:buChar char="•"/>
            </a:pPr>
            <a:r>
              <a:rPr lang="en-US" u="sng" dirty="0">
                <a:solidFill>
                  <a:srgbClr val="002060"/>
                </a:solidFill>
                <a:hlinkClick r:id="rId3">
                  <a:extLst>
                    <a:ext uri="{A12FA001-AC4F-418D-AE19-62706E023703}">
                      <ahyp:hlinkClr xmlns:ahyp="http://schemas.microsoft.com/office/drawing/2018/hyperlinkcolor" val="tx"/>
                    </a:ext>
                  </a:extLst>
                </a:hlinkClick>
              </a:rPr>
              <a:t>http://msftcloudblogs.com</a:t>
            </a:r>
            <a:endParaRPr lang="en-US" u="sng" dirty="0">
              <a:solidFill>
                <a:srgbClr val="002060"/>
              </a:solidFill>
            </a:endParaRPr>
          </a:p>
          <a:p>
            <a:pPr marL="744538" lvl="1" indent="-287338">
              <a:lnSpc>
                <a:spcPct val="150000"/>
              </a:lnSpc>
              <a:spcBef>
                <a:spcPts val="0"/>
              </a:spcBef>
              <a:buClr>
                <a:schemeClr val="dk1"/>
              </a:buClr>
              <a:buSzPts val="1080"/>
              <a:buFont typeface="Arial"/>
              <a:buChar char="•"/>
            </a:pPr>
            <a:r>
              <a:rPr lang="en-US" u="sng" dirty="0">
                <a:solidFill>
                  <a:srgbClr val="002060"/>
                </a:solidFill>
                <a:hlinkClick r:id="rId4">
                  <a:extLst>
                    <a:ext uri="{A12FA001-AC4F-418D-AE19-62706E023703}">
                      <ahyp:hlinkClr xmlns:ahyp="http://schemas.microsoft.com/office/drawing/2018/hyperlinkcolor" val="tx"/>
                    </a:ext>
                  </a:extLst>
                </a:hlinkClick>
              </a:rPr>
              <a:t>No Null Points Blog</a:t>
            </a:r>
            <a:endParaRPr lang="en-US" u="sng" dirty="0">
              <a:solidFill>
                <a:srgbClr val="002060"/>
              </a:solidFill>
            </a:endParaRPr>
          </a:p>
          <a:p>
            <a:pPr marL="287338" indent="-287338">
              <a:lnSpc>
                <a:spcPct val="150000"/>
              </a:lnSpc>
              <a:spcBef>
                <a:spcPts val="0"/>
              </a:spcBef>
              <a:buClr>
                <a:schemeClr val="dk1"/>
              </a:buClr>
              <a:buSzPts val="1080"/>
              <a:buFont typeface="Arial"/>
              <a:buChar char="•"/>
            </a:pPr>
            <a:r>
              <a:rPr lang="en-US" dirty="0"/>
              <a:t>Security Class: </a:t>
            </a:r>
            <a:r>
              <a:rPr lang="en-US" u="sng" dirty="0">
                <a:solidFill>
                  <a:srgbClr val="002060"/>
                </a:solidFill>
                <a:hlinkClick r:id="rId5">
                  <a:extLst>
                    <a:ext uri="{A12FA001-AC4F-418D-AE19-62706E023703}">
                      <ahyp:hlinkClr xmlns:ahyp="http://schemas.microsoft.com/office/drawing/2018/hyperlinkcolor" val="tx"/>
                    </a:ext>
                  </a:extLst>
                </a:hlinkClick>
              </a:rPr>
              <a:t>http://d365fosecurity.com</a:t>
            </a:r>
            <a:endParaRPr lang="en-US" dirty="0">
              <a:solidFill>
                <a:srgbClr val="002060"/>
              </a:solidFill>
            </a:endParaRPr>
          </a:p>
          <a:p>
            <a:pPr marL="287338" indent="-287338">
              <a:lnSpc>
                <a:spcPct val="150000"/>
              </a:lnSpc>
              <a:spcBef>
                <a:spcPts val="0"/>
              </a:spcBef>
              <a:buClr>
                <a:schemeClr val="dk1"/>
              </a:buClr>
              <a:buSzPts val="1080"/>
              <a:buFont typeface="Arial"/>
              <a:buChar char="•"/>
            </a:pPr>
            <a:r>
              <a:rPr lang="en-US" u="sng" dirty="0">
                <a:solidFill>
                  <a:srgbClr val="002060"/>
                </a:solidFill>
                <a:hlinkClick r:id="rId6">
                  <a:extLst>
                    <a:ext uri="{A12FA001-AC4F-418D-AE19-62706E023703}">
                      <ahyp:hlinkClr xmlns:ahyp="http://schemas.microsoft.com/office/drawing/2018/hyperlinkcolor" val="tx"/>
                    </a:ext>
                  </a:extLst>
                </a:hlinkClick>
              </a:rPr>
              <a:t>LinkedIn</a:t>
            </a:r>
            <a:endParaRPr lang="en-US" dirty="0">
              <a:solidFill>
                <a:srgbClr val="002060"/>
              </a:solidFill>
            </a:endParaRPr>
          </a:p>
          <a:p>
            <a:pPr marL="287338" indent="-287338">
              <a:lnSpc>
                <a:spcPct val="150000"/>
              </a:lnSpc>
              <a:spcBef>
                <a:spcPts val="0"/>
              </a:spcBef>
              <a:buClr>
                <a:schemeClr val="dk1"/>
              </a:buClr>
              <a:buSzPts val="1080"/>
              <a:buFont typeface="Arial"/>
              <a:buChar char="•"/>
            </a:pPr>
            <a:r>
              <a:rPr lang="en-US" u="sng" dirty="0">
                <a:solidFill>
                  <a:srgbClr val="002060"/>
                </a:solidFill>
                <a:hlinkClick r:id="rId7">
                  <a:extLst>
                    <a:ext uri="{A12FA001-AC4F-418D-AE19-62706E023703}">
                      <ahyp:hlinkClr xmlns:ahyp="http://schemas.microsoft.com/office/drawing/2018/hyperlinkcolor" val="tx"/>
                    </a:ext>
                  </a:extLst>
                </a:hlinkClick>
              </a:rPr>
              <a:t>Microsoft MVP Profile</a:t>
            </a:r>
            <a:endParaRPr lang="en-US" dirty="0">
              <a:solidFill>
                <a:srgbClr val="002060"/>
              </a:solidFill>
            </a:endParaRPr>
          </a:p>
          <a:p>
            <a:pPr marL="287338" indent="-218758">
              <a:lnSpc>
                <a:spcPct val="150000"/>
              </a:lnSpc>
              <a:spcBef>
                <a:spcPts val="0"/>
              </a:spcBef>
              <a:buClr>
                <a:schemeClr val="dk1"/>
              </a:buClr>
              <a:buSzPts val="1080"/>
              <a:buFont typeface="Arial"/>
              <a:buNone/>
            </a:pPr>
            <a:endParaRPr lang="en-US" dirty="0"/>
          </a:p>
          <a:p>
            <a:pPr marL="0" indent="0">
              <a:lnSpc>
                <a:spcPct val="150000"/>
              </a:lnSpc>
              <a:spcBef>
                <a:spcPts val="0"/>
              </a:spcBef>
              <a:buSzPts val="1080"/>
              <a:buNone/>
            </a:pPr>
            <a:r>
              <a:rPr lang="en-US" dirty="0"/>
              <a:t>Background:</a:t>
            </a:r>
          </a:p>
          <a:p>
            <a:pPr marL="342900" indent="-342900">
              <a:lnSpc>
                <a:spcPct val="150000"/>
              </a:lnSpc>
              <a:spcBef>
                <a:spcPts val="0"/>
              </a:spcBef>
              <a:buSzPts val="1080"/>
              <a:buFont typeface="Arial"/>
              <a:buChar char="•"/>
            </a:pPr>
            <a:r>
              <a:rPr lang="en-US" dirty="0"/>
              <a:t>Awarded Microsoft MVP in Business Applications since 2019</a:t>
            </a:r>
          </a:p>
          <a:p>
            <a:pPr marL="342900" indent="-342900">
              <a:lnSpc>
                <a:spcPct val="150000"/>
              </a:lnSpc>
              <a:spcBef>
                <a:spcPts val="0"/>
              </a:spcBef>
              <a:buSzPts val="1080"/>
              <a:buFont typeface="Arial"/>
              <a:buChar char="•"/>
            </a:pPr>
            <a:r>
              <a:rPr lang="en-US" dirty="0"/>
              <a:t>Been working with AX since 2013 and D365FO since 2016</a:t>
            </a:r>
          </a:p>
          <a:p>
            <a:pPr marL="342900" indent="-342900">
              <a:lnSpc>
                <a:spcPct val="150000"/>
              </a:lnSpc>
              <a:spcBef>
                <a:spcPts val="0"/>
              </a:spcBef>
              <a:buSzPts val="1080"/>
              <a:buFont typeface="Arial"/>
              <a:buChar char="•"/>
            </a:pPr>
            <a:r>
              <a:rPr lang="en-US" dirty="0"/>
              <a:t>Have spoken at Summit (US &amp; Europe), Focus, and local chapters around AX/D365FO security and have done webinars around native controls in both versions</a:t>
            </a:r>
          </a:p>
        </p:txBody>
      </p:sp>
      <p:sp>
        <p:nvSpPr>
          <p:cNvPr id="3" name="Title 2">
            <a:extLst>
              <a:ext uri="{FF2B5EF4-FFF2-40B4-BE49-F238E27FC236}">
                <a16:creationId xmlns:a16="http://schemas.microsoft.com/office/drawing/2014/main" id="{93A70CD2-3388-90FF-17BD-5194E11FD4EE}"/>
              </a:ext>
            </a:extLst>
          </p:cNvPr>
          <p:cNvSpPr>
            <a:spLocks noGrp="1"/>
          </p:cNvSpPr>
          <p:nvPr>
            <p:ph type="title"/>
          </p:nvPr>
        </p:nvSpPr>
        <p:spPr/>
        <p:txBody>
          <a:bodyPr/>
          <a:lstStyle/>
          <a:p>
            <a:r>
              <a:rPr lang="en-US" dirty="0"/>
              <a:t>Alex Meyer</a:t>
            </a:r>
          </a:p>
        </p:txBody>
      </p:sp>
      <p:pic>
        <p:nvPicPr>
          <p:cNvPr id="4" name="Google Shape;147;p3" descr="Qr code&#10;&#10;Description automatically generated">
            <a:extLst>
              <a:ext uri="{FF2B5EF4-FFF2-40B4-BE49-F238E27FC236}">
                <a16:creationId xmlns:a16="http://schemas.microsoft.com/office/drawing/2014/main" id="{30E916EF-783E-76E2-8D28-DED36E5FC779}"/>
              </a:ext>
            </a:extLst>
          </p:cNvPr>
          <p:cNvPicPr preferRelativeResize="0"/>
          <p:nvPr/>
        </p:nvPicPr>
        <p:blipFill rotWithShape="1">
          <a:blip r:embed="rId8">
            <a:alphaModFix/>
          </a:blip>
          <a:srcRect/>
          <a:stretch/>
        </p:blipFill>
        <p:spPr>
          <a:xfrm>
            <a:off x="4994871" y="807281"/>
            <a:ext cx="2202258" cy="2202258"/>
          </a:xfrm>
          <a:prstGeom prst="rect">
            <a:avLst/>
          </a:prstGeom>
          <a:noFill/>
          <a:ln>
            <a:noFill/>
          </a:ln>
        </p:spPr>
      </p:pic>
      <p:pic>
        <p:nvPicPr>
          <p:cNvPr id="1026" name="Picture 2">
            <a:extLst>
              <a:ext uri="{FF2B5EF4-FFF2-40B4-BE49-F238E27FC236}">
                <a16:creationId xmlns:a16="http://schemas.microsoft.com/office/drawing/2014/main" id="{60433731-A469-141F-4066-AE32C5D2DCC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95506" y="1247304"/>
            <a:ext cx="3749979" cy="433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577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5C4E3D-993A-17C5-2E0A-53B199EC7F03}"/>
              </a:ext>
            </a:extLst>
          </p:cNvPr>
          <p:cNvSpPr>
            <a:spLocks noGrp="1"/>
          </p:cNvSpPr>
          <p:nvPr>
            <p:ph idx="1"/>
          </p:nvPr>
        </p:nvSpPr>
        <p:spPr/>
        <p:txBody>
          <a:bodyPr/>
          <a:lstStyle/>
          <a:p>
            <a:r>
              <a:rPr lang="en-US" dirty="0"/>
              <a:t>AI / LLM Overview</a:t>
            </a:r>
          </a:p>
          <a:p>
            <a:r>
              <a:rPr lang="en-US" dirty="0"/>
              <a:t>Prompt Creation Best Practices</a:t>
            </a:r>
          </a:p>
          <a:p>
            <a:r>
              <a:rPr lang="en-US" dirty="0"/>
              <a:t>Optimization Scenarios</a:t>
            </a:r>
          </a:p>
          <a:p>
            <a:r>
              <a:rPr lang="en-US" dirty="0"/>
              <a:t>Data Gathering Scenarios</a:t>
            </a:r>
          </a:p>
          <a:p>
            <a:pPr lvl="1"/>
            <a:r>
              <a:rPr lang="en-US" dirty="0"/>
              <a:t>Manual method</a:t>
            </a:r>
          </a:p>
          <a:p>
            <a:pPr lvl="1"/>
            <a:r>
              <a:rPr lang="en-US" dirty="0"/>
              <a:t>Connecting via API</a:t>
            </a:r>
          </a:p>
          <a:p>
            <a:pPr lvl="1"/>
            <a:r>
              <a:rPr lang="en-US" dirty="0"/>
              <a:t>Model Context Protocol (MCP)</a:t>
            </a:r>
          </a:p>
          <a:p>
            <a:r>
              <a:rPr lang="en-US" dirty="0"/>
              <a:t>Analyzing Results</a:t>
            </a:r>
          </a:p>
          <a:p>
            <a:r>
              <a:rPr lang="en-US" dirty="0"/>
              <a:t>Questions</a:t>
            </a:r>
          </a:p>
        </p:txBody>
      </p:sp>
      <p:sp>
        <p:nvSpPr>
          <p:cNvPr id="3" name="Title 2">
            <a:extLst>
              <a:ext uri="{FF2B5EF4-FFF2-40B4-BE49-F238E27FC236}">
                <a16:creationId xmlns:a16="http://schemas.microsoft.com/office/drawing/2014/main" id="{6C36DE88-F2C0-0CBC-A8CC-FC0A870379B4}"/>
              </a:ext>
            </a:extLst>
          </p:cNvPr>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1200172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35B6DE-9254-3228-727D-689036B778A1}"/>
              </a:ext>
            </a:extLst>
          </p:cNvPr>
          <p:cNvSpPr>
            <a:spLocks noGrp="1"/>
          </p:cNvSpPr>
          <p:nvPr>
            <p:ph idx="1"/>
          </p:nvPr>
        </p:nvSpPr>
        <p:spPr/>
        <p:txBody>
          <a:bodyPr>
            <a:normAutofit fontScale="92500" lnSpcReduction="10000"/>
          </a:bodyPr>
          <a:lstStyle/>
          <a:p>
            <a:r>
              <a:rPr lang="en-US" dirty="0"/>
              <a:t>Understand key AI terms</a:t>
            </a:r>
          </a:p>
          <a:p>
            <a:pPr lvl="1"/>
            <a:r>
              <a:rPr lang="en-US" dirty="0"/>
              <a:t>What is and isn’t AI</a:t>
            </a:r>
          </a:p>
          <a:p>
            <a:pPr lvl="1"/>
            <a:r>
              <a:rPr lang="en-US" dirty="0"/>
              <a:t>Large language models</a:t>
            </a:r>
          </a:p>
          <a:p>
            <a:pPr lvl="1"/>
            <a:r>
              <a:rPr lang="en-US" dirty="0"/>
              <a:t>Model Context Protocol</a:t>
            </a:r>
          </a:p>
          <a:p>
            <a:endParaRPr lang="en-US" dirty="0"/>
          </a:p>
          <a:p>
            <a:r>
              <a:rPr lang="en-US" dirty="0"/>
              <a:t>Tips for generating a good AI prompt for analyzing data</a:t>
            </a:r>
          </a:p>
          <a:p>
            <a:endParaRPr lang="en-US" dirty="0"/>
          </a:p>
          <a:p>
            <a:r>
              <a:rPr lang="en-US" dirty="0"/>
              <a:t>Three different options for using AI to connect to and analyze D365 data</a:t>
            </a:r>
            <a:endParaRPr lang="en-US" b="1" dirty="0"/>
          </a:p>
          <a:p>
            <a:endParaRPr lang="en-US" dirty="0"/>
          </a:p>
          <a:p>
            <a:r>
              <a:rPr lang="en-US" dirty="0"/>
              <a:t>Two real life D365 optimization scenarios you can take and use in your environment today</a:t>
            </a:r>
          </a:p>
        </p:txBody>
      </p:sp>
      <p:sp>
        <p:nvSpPr>
          <p:cNvPr id="3" name="Title 2">
            <a:extLst>
              <a:ext uri="{FF2B5EF4-FFF2-40B4-BE49-F238E27FC236}">
                <a16:creationId xmlns:a16="http://schemas.microsoft.com/office/drawing/2014/main" id="{CA3C2A54-7F2D-3B8A-D893-AAB28B933F18}"/>
              </a:ext>
            </a:extLst>
          </p:cNvPr>
          <p:cNvSpPr>
            <a:spLocks noGrp="1"/>
          </p:cNvSpPr>
          <p:nvPr>
            <p:ph type="title"/>
          </p:nvPr>
        </p:nvSpPr>
        <p:spPr/>
        <p:txBody>
          <a:bodyPr/>
          <a:lstStyle/>
          <a:p>
            <a:r>
              <a:rPr lang="en-US" dirty="0"/>
              <a:t>Session Takeaways</a:t>
            </a:r>
          </a:p>
        </p:txBody>
      </p:sp>
    </p:spTree>
    <p:extLst>
      <p:ext uri="{BB962C8B-B14F-4D97-AF65-F5344CB8AC3E}">
        <p14:creationId xmlns:p14="http://schemas.microsoft.com/office/powerpoint/2010/main" val="1343899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C23D46-C2D5-11CF-4064-FAD302F3F4CA}"/>
              </a:ext>
            </a:extLst>
          </p:cNvPr>
          <p:cNvSpPr>
            <a:spLocks noGrp="1"/>
          </p:cNvSpPr>
          <p:nvPr>
            <p:ph idx="1"/>
          </p:nvPr>
        </p:nvSpPr>
        <p:spPr/>
        <p:txBody>
          <a:bodyPr/>
          <a:lstStyle/>
          <a:p>
            <a:r>
              <a:rPr lang="en-US" dirty="0"/>
              <a:t>What’s your level of comfort with AI?</a:t>
            </a:r>
          </a:p>
        </p:txBody>
      </p:sp>
      <p:sp>
        <p:nvSpPr>
          <p:cNvPr id="3" name="Title 2">
            <a:extLst>
              <a:ext uri="{FF2B5EF4-FFF2-40B4-BE49-F238E27FC236}">
                <a16:creationId xmlns:a16="http://schemas.microsoft.com/office/drawing/2014/main" id="{5BD85FFA-0010-735B-449D-4F8FC88543EB}"/>
              </a:ext>
            </a:extLst>
          </p:cNvPr>
          <p:cNvSpPr>
            <a:spLocks noGrp="1"/>
          </p:cNvSpPr>
          <p:nvPr>
            <p:ph type="title"/>
          </p:nvPr>
        </p:nvSpPr>
        <p:spPr/>
        <p:txBody>
          <a:bodyPr/>
          <a:lstStyle/>
          <a:p>
            <a:r>
              <a:rPr lang="en-US" dirty="0"/>
              <a:t>Before We Begin</a:t>
            </a:r>
          </a:p>
        </p:txBody>
      </p:sp>
      <p:graphicFrame>
        <p:nvGraphicFramePr>
          <p:cNvPr id="4" name="Diagram 3">
            <a:extLst>
              <a:ext uri="{FF2B5EF4-FFF2-40B4-BE49-F238E27FC236}">
                <a16:creationId xmlns:a16="http://schemas.microsoft.com/office/drawing/2014/main" id="{21A2C036-7EA7-1F6F-B9E9-E3CFBE30330B}"/>
              </a:ext>
            </a:extLst>
          </p:cNvPr>
          <p:cNvGraphicFramePr/>
          <p:nvPr>
            <p:extLst>
              <p:ext uri="{D42A27DB-BD31-4B8C-83A1-F6EECF244321}">
                <p14:modId xmlns:p14="http://schemas.microsoft.com/office/powerpoint/2010/main" val="2015948934"/>
              </p:ext>
            </p:extLst>
          </p:nvPr>
        </p:nvGraphicFramePr>
        <p:xfrm>
          <a:off x="1179320" y="719666"/>
          <a:ext cx="8980680" cy="589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5028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9C012-052B-E99A-CA82-F6AB6160E60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738F63-BC53-8115-A918-96539BA6E103}"/>
              </a:ext>
            </a:extLst>
          </p:cNvPr>
          <p:cNvSpPr>
            <a:spLocks noGrp="1"/>
          </p:cNvSpPr>
          <p:nvPr>
            <p:ph idx="1"/>
          </p:nvPr>
        </p:nvSpPr>
        <p:spPr>
          <a:xfrm>
            <a:off x="394315" y="1247303"/>
            <a:ext cx="11381889" cy="5243437"/>
          </a:xfrm>
        </p:spPr>
        <p:txBody>
          <a:bodyPr>
            <a:normAutofit fontScale="92500" lnSpcReduction="20000"/>
          </a:bodyPr>
          <a:lstStyle/>
          <a:p>
            <a:r>
              <a:rPr lang="en-US" dirty="0"/>
              <a:t>What’s your level of comfort with AI?</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Regardless of where you are at, this session is for YOU!</a:t>
            </a:r>
          </a:p>
        </p:txBody>
      </p:sp>
      <p:sp>
        <p:nvSpPr>
          <p:cNvPr id="3" name="Title 2">
            <a:extLst>
              <a:ext uri="{FF2B5EF4-FFF2-40B4-BE49-F238E27FC236}">
                <a16:creationId xmlns:a16="http://schemas.microsoft.com/office/drawing/2014/main" id="{A3DDC3D2-D0E2-678A-BB22-C2EA2CCA6C08}"/>
              </a:ext>
            </a:extLst>
          </p:cNvPr>
          <p:cNvSpPr>
            <a:spLocks noGrp="1"/>
          </p:cNvSpPr>
          <p:nvPr>
            <p:ph type="title"/>
          </p:nvPr>
        </p:nvSpPr>
        <p:spPr/>
        <p:txBody>
          <a:bodyPr/>
          <a:lstStyle/>
          <a:p>
            <a:r>
              <a:rPr lang="en-US" dirty="0"/>
              <a:t>Before We Begin</a:t>
            </a:r>
          </a:p>
        </p:txBody>
      </p:sp>
      <p:graphicFrame>
        <p:nvGraphicFramePr>
          <p:cNvPr id="4" name="Diagram 3">
            <a:extLst>
              <a:ext uri="{FF2B5EF4-FFF2-40B4-BE49-F238E27FC236}">
                <a16:creationId xmlns:a16="http://schemas.microsoft.com/office/drawing/2014/main" id="{347854D0-F9E6-0CF0-B755-141F6D7C95DF}"/>
              </a:ext>
            </a:extLst>
          </p:cNvPr>
          <p:cNvGraphicFramePr/>
          <p:nvPr>
            <p:extLst>
              <p:ext uri="{D42A27DB-BD31-4B8C-83A1-F6EECF244321}">
                <p14:modId xmlns:p14="http://schemas.microsoft.com/office/powerpoint/2010/main" val="1030142365"/>
              </p:ext>
            </p:extLst>
          </p:nvPr>
        </p:nvGraphicFramePr>
        <p:xfrm>
          <a:off x="1179320" y="719666"/>
          <a:ext cx="8980680" cy="589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Chart 6">
            <a:extLst>
              <a:ext uri="{FF2B5EF4-FFF2-40B4-BE49-F238E27FC236}">
                <a16:creationId xmlns:a16="http://schemas.microsoft.com/office/drawing/2014/main" id="{3055144D-676F-79E7-24E9-7AFC0B92E9BB}"/>
              </a:ext>
            </a:extLst>
          </p:cNvPr>
          <p:cNvGraphicFramePr/>
          <p:nvPr>
            <p:extLst>
              <p:ext uri="{D42A27DB-BD31-4B8C-83A1-F6EECF244321}">
                <p14:modId xmlns:p14="http://schemas.microsoft.com/office/powerpoint/2010/main" val="1833925630"/>
              </p:ext>
            </p:extLst>
          </p:nvPr>
        </p:nvGraphicFramePr>
        <p:xfrm>
          <a:off x="1686985" y="1747865"/>
          <a:ext cx="7965349" cy="383838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635028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BE016-5B44-7100-82BE-C26E39B5C82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8A2914-5439-AC25-3088-AF280DC61319}"/>
              </a:ext>
            </a:extLst>
          </p:cNvPr>
          <p:cNvSpPr>
            <a:spLocks noGrp="1"/>
          </p:cNvSpPr>
          <p:nvPr>
            <p:ph idx="1"/>
          </p:nvPr>
        </p:nvSpPr>
        <p:spPr/>
        <p:txBody>
          <a:bodyPr/>
          <a:lstStyle/>
          <a:p>
            <a:r>
              <a:rPr lang="en-US" dirty="0"/>
              <a:t>Anything that follows a rule-based process</a:t>
            </a:r>
          </a:p>
          <a:p>
            <a:pPr lvl="1"/>
            <a:r>
              <a:rPr lang="en-US" dirty="0"/>
              <a:t>For every input, you get the same output</a:t>
            </a:r>
          </a:p>
          <a:p>
            <a:pPr lvl="1"/>
            <a:endParaRPr lang="en-US" dirty="0"/>
          </a:p>
          <a:p>
            <a:pPr lvl="1"/>
            <a:endParaRPr lang="en-US" dirty="0"/>
          </a:p>
          <a:p>
            <a:r>
              <a:rPr lang="en-US" dirty="0"/>
              <a:t>Workflow that is triggered everyday, makes an API call and gets some data, analyzes it and gives you the results</a:t>
            </a:r>
          </a:p>
        </p:txBody>
      </p:sp>
      <p:sp>
        <p:nvSpPr>
          <p:cNvPr id="3" name="Title 2">
            <a:extLst>
              <a:ext uri="{FF2B5EF4-FFF2-40B4-BE49-F238E27FC236}">
                <a16:creationId xmlns:a16="http://schemas.microsoft.com/office/drawing/2014/main" id="{D5E2F68B-4182-253B-A8C2-ECAE6410DACF}"/>
              </a:ext>
            </a:extLst>
          </p:cNvPr>
          <p:cNvSpPr>
            <a:spLocks noGrp="1"/>
          </p:cNvSpPr>
          <p:nvPr>
            <p:ph type="title"/>
          </p:nvPr>
        </p:nvSpPr>
        <p:spPr/>
        <p:txBody>
          <a:bodyPr/>
          <a:lstStyle/>
          <a:p>
            <a:r>
              <a:rPr lang="en-US" dirty="0"/>
              <a:t>What isn’t AI?</a:t>
            </a:r>
          </a:p>
        </p:txBody>
      </p:sp>
      <p:pic>
        <p:nvPicPr>
          <p:cNvPr id="2050" name="Picture 2">
            <a:extLst>
              <a:ext uri="{FF2B5EF4-FFF2-40B4-BE49-F238E27FC236}">
                <a16:creationId xmlns:a16="http://schemas.microsoft.com/office/drawing/2014/main" id="{611C9A3E-C5A3-8346-8E5D-0BA06F8D31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796" y="4117334"/>
            <a:ext cx="5876925"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694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8316D-7FE6-94D9-BA06-DB2C99BDBA0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9E8AF4-4F91-9D4D-A9F8-94EE498DB844}"/>
              </a:ext>
            </a:extLst>
          </p:cNvPr>
          <p:cNvSpPr>
            <a:spLocks noGrp="1"/>
          </p:cNvSpPr>
          <p:nvPr>
            <p:ph idx="1"/>
          </p:nvPr>
        </p:nvSpPr>
        <p:spPr/>
        <p:txBody>
          <a:bodyPr/>
          <a:lstStyle/>
          <a:p>
            <a:r>
              <a:rPr lang="en-US" dirty="0"/>
              <a:t>Any system which requires </a:t>
            </a:r>
            <a:r>
              <a:rPr lang="en-US" b="1" i="1" dirty="0"/>
              <a:t>reasoning and/or planning</a:t>
            </a:r>
            <a:r>
              <a:rPr lang="en-US" dirty="0"/>
              <a:t> and </a:t>
            </a:r>
            <a:r>
              <a:rPr lang="en-US" b="1" i="1" dirty="0"/>
              <a:t>interprets</a:t>
            </a:r>
            <a:r>
              <a:rPr lang="en-US" dirty="0"/>
              <a:t> response data</a:t>
            </a:r>
          </a:p>
          <a:p>
            <a:endParaRPr lang="en-US" dirty="0"/>
          </a:p>
          <a:p>
            <a:r>
              <a:rPr lang="en-US" dirty="0"/>
              <a:t>Prompt ‘Should I bring an umbrella to work today?’</a:t>
            </a:r>
          </a:p>
        </p:txBody>
      </p:sp>
      <p:sp>
        <p:nvSpPr>
          <p:cNvPr id="3" name="Title 2">
            <a:extLst>
              <a:ext uri="{FF2B5EF4-FFF2-40B4-BE49-F238E27FC236}">
                <a16:creationId xmlns:a16="http://schemas.microsoft.com/office/drawing/2014/main" id="{526CF59F-32FB-2484-15DD-38E065E3CD4D}"/>
              </a:ext>
            </a:extLst>
          </p:cNvPr>
          <p:cNvSpPr>
            <a:spLocks noGrp="1"/>
          </p:cNvSpPr>
          <p:nvPr>
            <p:ph type="title"/>
          </p:nvPr>
        </p:nvSpPr>
        <p:spPr/>
        <p:txBody>
          <a:bodyPr/>
          <a:lstStyle/>
          <a:p>
            <a:r>
              <a:rPr lang="en-US" dirty="0"/>
              <a:t>What is AI?</a:t>
            </a:r>
          </a:p>
        </p:txBody>
      </p:sp>
      <p:pic>
        <p:nvPicPr>
          <p:cNvPr id="4098" name="Picture 2">
            <a:extLst>
              <a:ext uri="{FF2B5EF4-FFF2-40B4-BE49-F238E27FC236}">
                <a16:creationId xmlns:a16="http://schemas.microsoft.com/office/drawing/2014/main" id="{3A8374C5-9F0E-8A00-6525-3A3C7068F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578" y="3429000"/>
            <a:ext cx="5328843" cy="3010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108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7C30B-5E6B-C606-D3EF-193B77250DD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C6D351-508D-FE94-1086-AD4AF98CE431}"/>
              </a:ext>
            </a:extLst>
          </p:cNvPr>
          <p:cNvSpPr>
            <a:spLocks noGrp="1"/>
          </p:cNvSpPr>
          <p:nvPr>
            <p:ph idx="1"/>
          </p:nvPr>
        </p:nvSpPr>
        <p:spPr/>
        <p:txBody>
          <a:bodyPr/>
          <a:lstStyle/>
          <a:p>
            <a:r>
              <a:rPr lang="en-US" dirty="0"/>
              <a:t>The underlying ‘brain’ of AI</a:t>
            </a:r>
          </a:p>
          <a:p>
            <a:pPr lvl="1"/>
            <a:r>
              <a:rPr lang="en-US" dirty="0"/>
              <a:t>Use billions / trillions of parameters which then are ‘weighted’</a:t>
            </a:r>
          </a:p>
          <a:p>
            <a:endParaRPr lang="en-US" dirty="0"/>
          </a:p>
          <a:p>
            <a:r>
              <a:rPr lang="en-US" dirty="0"/>
              <a:t>Analyze relationships between words / processes and </a:t>
            </a:r>
            <a:r>
              <a:rPr lang="en-US" b="1" i="1" dirty="0"/>
              <a:t>predicting</a:t>
            </a:r>
            <a:r>
              <a:rPr lang="en-US" dirty="0"/>
              <a:t> the next word / process in a sequence</a:t>
            </a:r>
          </a:p>
          <a:p>
            <a:pPr lvl="1"/>
            <a:r>
              <a:rPr lang="en-US" dirty="0"/>
              <a:t>AI does not have ‘intelligence’, it predicts the output you want based on the prompt supplied</a:t>
            </a:r>
          </a:p>
          <a:p>
            <a:endParaRPr lang="en-US" b="1" dirty="0"/>
          </a:p>
          <a:p>
            <a:pPr marL="0" indent="0" algn="ctr">
              <a:buNone/>
            </a:pPr>
            <a:r>
              <a:rPr lang="en-US" sz="4400" b="1" dirty="0"/>
              <a:t>AI is non-deterministic</a:t>
            </a:r>
          </a:p>
        </p:txBody>
      </p:sp>
      <p:sp>
        <p:nvSpPr>
          <p:cNvPr id="3" name="Title 2">
            <a:extLst>
              <a:ext uri="{FF2B5EF4-FFF2-40B4-BE49-F238E27FC236}">
                <a16:creationId xmlns:a16="http://schemas.microsoft.com/office/drawing/2014/main" id="{DA4DA670-4159-DD0F-D7EF-09E3383BDB02}"/>
              </a:ext>
            </a:extLst>
          </p:cNvPr>
          <p:cNvSpPr>
            <a:spLocks noGrp="1"/>
          </p:cNvSpPr>
          <p:nvPr>
            <p:ph type="title"/>
          </p:nvPr>
        </p:nvSpPr>
        <p:spPr/>
        <p:txBody>
          <a:bodyPr/>
          <a:lstStyle/>
          <a:p>
            <a:r>
              <a:rPr lang="en-US" dirty="0"/>
              <a:t>What are Large Language Models?</a:t>
            </a:r>
          </a:p>
        </p:txBody>
      </p:sp>
    </p:spTree>
    <p:extLst>
      <p:ext uri="{BB962C8B-B14F-4D97-AF65-F5344CB8AC3E}">
        <p14:creationId xmlns:p14="http://schemas.microsoft.com/office/powerpoint/2010/main" val="3882305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246FE-514A-08D2-4B52-8EDC20CAF1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F56D1E2-11E9-E9A0-B7D0-4DF98D9F8871}"/>
              </a:ext>
            </a:extLst>
          </p:cNvPr>
          <p:cNvSpPr>
            <a:spLocks noGrp="1"/>
          </p:cNvSpPr>
          <p:nvPr>
            <p:ph type="title"/>
          </p:nvPr>
        </p:nvSpPr>
        <p:spPr/>
        <p:txBody>
          <a:bodyPr/>
          <a:lstStyle/>
          <a:p>
            <a:r>
              <a:rPr lang="en-US" dirty="0"/>
              <a:t>Why Hasn’t AI Taken Over ERP Yet?</a:t>
            </a:r>
          </a:p>
        </p:txBody>
      </p:sp>
      <p:pic>
        <p:nvPicPr>
          <p:cNvPr id="3074" name="Picture 2">
            <a:extLst>
              <a:ext uri="{FF2B5EF4-FFF2-40B4-BE49-F238E27FC236}">
                <a16:creationId xmlns:a16="http://schemas.microsoft.com/office/drawing/2014/main" id="{D1A77E89-D954-A7A8-1F59-C7FA177478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850" y="3009900"/>
            <a:ext cx="69723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C3B951C6-9F92-0C6D-E6A2-D96B55B98D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436" y="3976075"/>
            <a:ext cx="7477125" cy="9525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DC2D3065-AB43-10EC-123D-CB7B80D026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8607" y="5057328"/>
            <a:ext cx="6520785" cy="143341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95AE9282-62B2-2EED-87DA-B963D1304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3323" y="1299997"/>
            <a:ext cx="6991350" cy="15811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
            <a:extLst>
              <a:ext uri="{FF2B5EF4-FFF2-40B4-BE49-F238E27FC236}">
                <a16:creationId xmlns:a16="http://schemas.microsoft.com/office/drawing/2014/main" id="{34E1A9C5-0355-B28F-6BA7-5A2595C09C0F}"/>
              </a:ext>
            </a:extLst>
          </p:cNvPr>
          <p:cNvSpPr>
            <a:spLocks noGrp="1"/>
          </p:cNvSpPr>
          <p:nvPr>
            <p:ph idx="1"/>
          </p:nvPr>
        </p:nvSpPr>
        <p:spPr>
          <a:xfrm>
            <a:off x="394315" y="1357460"/>
            <a:ext cx="11381889" cy="4402317"/>
          </a:xfrm>
        </p:spPr>
        <p:txBody>
          <a:bodyPr/>
          <a:lstStyle/>
          <a:p>
            <a:r>
              <a:rPr lang="en-US" dirty="0"/>
              <a:t>Copilot</a:t>
            </a:r>
          </a:p>
          <a:p>
            <a:endParaRPr lang="en-US" dirty="0"/>
          </a:p>
          <a:p>
            <a:pPr marL="0" indent="0">
              <a:buNone/>
            </a:pPr>
            <a:endParaRPr lang="en-US" dirty="0"/>
          </a:p>
          <a:p>
            <a:r>
              <a:rPr lang="en-US" dirty="0"/>
              <a:t>Claude</a:t>
            </a:r>
          </a:p>
          <a:p>
            <a:endParaRPr lang="en-US" dirty="0"/>
          </a:p>
          <a:p>
            <a:r>
              <a:rPr lang="en-US" dirty="0"/>
              <a:t>ChatGPT</a:t>
            </a:r>
          </a:p>
          <a:p>
            <a:endParaRPr lang="en-US" dirty="0"/>
          </a:p>
          <a:p>
            <a:r>
              <a:rPr lang="en-US" dirty="0"/>
              <a:t>Gemini</a:t>
            </a:r>
          </a:p>
        </p:txBody>
      </p:sp>
    </p:spTree>
    <p:extLst>
      <p:ext uri="{BB962C8B-B14F-4D97-AF65-F5344CB8AC3E}">
        <p14:creationId xmlns:p14="http://schemas.microsoft.com/office/powerpoint/2010/main" val="2873976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C66AD-607A-55E4-9F15-71BD23901C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AECFAF9-CC3C-C9A1-6D9A-FE93B9E1EFF2}"/>
              </a:ext>
            </a:extLst>
          </p:cNvPr>
          <p:cNvSpPr>
            <a:spLocks noGrp="1"/>
          </p:cNvSpPr>
          <p:nvPr>
            <p:ph type="title"/>
          </p:nvPr>
        </p:nvSpPr>
        <p:spPr/>
        <p:txBody>
          <a:bodyPr/>
          <a:lstStyle/>
          <a:p>
            <a:r>
              <a:rPr lang="en-US" dirty="0"/>
              <a:t>Why Hasn’t AI Taken Over ERP Yet?</a:t>
            </a:r>
          </a:p>
        </p:txBody>
      </p:sp>
      <p:pic>
        <p:nvPicPr>
          <p:cNvPr id="3074" name="Picture 2">
            <a:extLst>
              <a:ext uri="{FF2B5EF4-FFF2-40B4-BE49-F238E27FC236}">
                <a16:creationId xmlns:a16="http://schemas.microsoft.com/office/drawing/2014/main" id="{63F4E54F-412B-FAD0-420E-D37EF78743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850" y="3009900"/>
            <a:ext cx="69723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C31B9BD9-F069-1EE0-FE87-38F3FC1069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436" y="3976075"/>
            <a:ext cx="7477125" cy="9525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A06BC6A2-3AAE-3C35-2D86-756C0E9C4E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8605" y="5003835"/>
            <a:ext cx="6520785" cy="143341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06A0BE83-88FD-16B8-8429-7E5B1055D4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3323" y="1299997"/>
            <a:ext cx="6991350" cy="15811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
            <a:extLst>
              <a:ext uri="{FF2B5EF4-FFF2-40B4-BE49-F238E27FC236}">
                <a16:creationId xmlns:a16="http://schemas.microsoft.com/office/drawing/2014/main" id="{687B06FC-2B8C-6BDB-4987-5C9AD4E81915}"/>
              </a:ext>
            </a:extLst>
          </p:cNvPr>
          <p:cNvSpPr>
            <a:spLocks noGrp="1"/>
          </p:cNvSpPr>
          <p:nvPr>
            <p:ph idx="1"/>
          </p:nvPr>
        </p:nvSpPr>
        <p:spPr>
          <a:xfrm>
            <a:off x="394315" y="1357460"/>
            <a:ext cx="11381889" cy="4402317"/>
          </a:xfrm>
        </p:spPr>
        <p:txBody>
          <a:bodyPr/>
          <a:lstStyle/>
          <a:p>
            <a:r>
              <a:rPr lang="en-US" dirty="0"/>
              <a:t>Copilot</a:t>
            </a:r>
          </a:p>
          <a:p>
            <a:endParaRPr lang="en-US" dirty="0"/>
          </a:p>
          <a:p>
            <a:pPr marL="0" indent="0">
              <a:buNone/>
            </a:pPr>
            <a:endParaRPr lang="en-US" dirty="0"/>
          </a:p>
          <a:p>
            <a:r>
              <a:rPr lang="en-US" dirty="0"/>
              <a:t>Claude</a:t>
            </a:r>
          </a:p>
          <a:p>
            <a:endParaRPr lang="en-US" dirty="0"/>
          </a:p>
          <a:p>
            <a:r>
              <a:rPr lang="en-US" dirty="0"/>
              <a:t>ChatGPT</a:t>
            </a:r>
          </a:p>
          <a:p>
            <a:endParaRPr lang="en-US" dirty="0"/>
          </a:p>
          <a:p>
            <a:r>
              <a:rPr lang="en-US" dirty="0"/>
              <a:t>Gemini</a:t>
            </a:r>
          </a:p>
        </p:txBody>
      </p:sp>
      <p:sp>
        <p:nvSpPr>
          <p:cNvPr id="2" name="Rectangle 1">
            <a:extLst>
              <a:ext uri="{FF2B5EF4-FFF2-40B4-BE49-F238E27FC236}">
                <a16:creationId xmlns:a16="http://schemas.microsoft.com/office/drawing/2014/main" id="{ECDC7CAD-7353-3DDA-401F-8EAA548A18A5}"/>
              </a:ext>
            </a:extLst>
          </p:cNvPr>
          <p:cNvSpPr/>
          <p:nvPr/>
        </p:nvSpPr>
        <p:spPr>
          <a:xfrm>
            <a:off x="5498843" y="2615381"/>
            <a:ext cx="1740310" cy="31846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AF31EC2-BB8B-31B7-4FED-B83F866360D3}"/>
              </a:ext>
            </a:extLst>
          </p:cNvPr>
          <p:cNvSpPr/>
          <p:nvPr/>
        </p:nvSpPr>
        <p:spPr>
          <a:xfrm>
            <a:off x="6201849" y="3399388"/>
            <a:ext cx="3286279" cy="31846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1D53054-DE41-FF09-D600-21CF289EE75B}"/>
              </a:ext>
            </a:extLst>
          </p:cNvPr>
          <p:cNvSpPr/>
          <p:nvPr/>
        </p:nvSpPr>
        <p:spPr>
          <a:xfrm>
            <a:off x="4889243" y="4653546"/>
            <a:ext cx="3286279" cy="31846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34FC6D0-A542-AB88-9403-1900F93777E8}"/>
              </a:ext>
            </a:extLst>
          </p:cNvPr>
          <p:cNvSpPr/>
          <p:nvPr/>
        </p:nvSpPr>
        <p:spPr>
          <a:xfrm>
            <a:off x="4889242" y="6118788"/>
            <a:ext cx="3286279" cy="31846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7320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F2AC5-B835-60C0-CA8C-90BFC685C65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A995D8-7762-CB1E-CEFC-FBEEB424C9FB}"/>
              </a:ext>
            </a:extLst>
          </p:cNvPr>
          <p:cNvSpPr>
            <a:spLocks noGrp="1"/>
          </p:cNvSpPr>
          <p:nvPr>
            <p:ph idx="1"/>
          </p:nvPr>
        </p:nvSpPr>
        <p:spPr>
          <a:xfrm>
            <a:off x="394315" y="1357460"/>
            <a:ext cx="5701685" cy="4402317"/>
          </a:xfrm>
        </p:spPr>
        <p:txBody>
          <a:bodyPr>
            <a:normAutofit lnSpcReduction="10000"/>
          </a:bodyPr>
          <a:lstStyle/>
          <a:p>
            <a:r>
              <a:rPr lang="en-US" dirty="0"/>
              <a:t>Standardized way for AI models to talk to external data sources</a:t>
            </a:r>
          </a:p>
          <a:p>
            <a:endParaRPr lang="en-US" dirty="0"/>
          </a:p>
          <a:p>
            <a:r>
              <a:rPr lang="en-US" dirty="0"/>
              <a:t>Not just about data, but also context</a:t>
            </a:r>
          </a:p>
          <a:p>
            <a:pPr lvl="1"/>
            <a:r>
              <a:rPr lang="en-US" dirty="0"/>
              <a:t>What data do I need to answer this question?</a:t>
            </a:r>
          </a:p>
          <a:p>
            <a:pPr lvl="1"/>
            <a:endParaRPr lang="en-US" dirty="0"/>
          </a:p>
          <a:p>
            <a:r>
              <a:rPr lang="en-US" dirty="0"/>
              <a:t>Allows you to converse with AI without having to know the ‘technical under pinning's’</a:t>
            </a:r>
          </a:p>
        </p:txBody>
      </p:sp>
      <p:sp>
        <p:nvSpPr>
          <p:cNvPr id="3" name="Title 2">
            <a:extLst>
              <a:ext uri="{FF2B5EF4-FFF2-40B4-BE49-F238E27FC236}">
                <a16:creationId xmlns:a16="http://schemas.microsoft.com/office/drawing/2014/main" id="{1E0F01CD-629D-3FCC-EF6A-4EBCD87EA7EC}"/>
              </a:ext>
            </a:extLst>
          </p:cNvPr>
          <p:cNvSpPr>
            <a:spLocks noGrp="1"/>
          </p:cNvSpPr>
          <p:nvPr>
            <p:ph type="title"/>
          </p:nvPr>
        </p:nvSpPr>
        <p:spPr/>
        <p:txBody>
          <a:bodyPr/>
          <a:lstStyle/>
          <a:p>
            <a:r>
              <a:rPr lang="en-US" dirty="0"/>
              <a:t>What is Model Context Protocol?</a:t>
            </a:r>
          </a:p>
        </p:txBody>
      </p:sp>
      <p:pic>
        <p:nvPicPr>
          <p:cNvPr id="13" name="Picture 12">
            <a:extLst>
              <a:ext uri="{FF2B5EF4-FFF2-40B4-BE49-F238E27FC236}">
                <a16:creationId xmlns:a16="http://schemas.microsoft.com/office/drawing/2014/main" id="{FF0E6AD5-B310-899C-5A9E-45465978BB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9403" y="1247303"/>
            <a:ext cx="4829849" cy="5068007"/>
          </a:xfrm>
          <a:prstGeom prst="rect">
            <a:avLst/>
          </a:prstGeom>
        </p:spPr>
      </p:pic>
    </p:spTree>
    <p:extLst>
      <p:ext uri="{BB962C8B-B14F-4D97-AF65-F5344CB8AC3E}">
        <p14:creationId xmlns:p14="http://schemas.microsoft.com/office/powerpoint/2010/main" val="95253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1FAC8-D0E8-601D-A63A-8504A5F78DF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2B1ADF-5D7D-C7DC-F0C6-B96B2BD244D8}"/>
              </a:ext>
            </a:extLst>
          </p:cNvPr>
          <p:cNvSpPr>
            <a:spLocks noGrp="1"/>
          </p:cNvSpPr>
          <p:nvPr>
            <p:ph idx="1"/>
          </p:nvPr>
        </p:nvSpPr>
        <p:spPr>
          <a:xfrm>
            <a:off x="394315" y="1521090"/>
            <a:ext cx="11381889" cy="4402317"/>
          </a:xfrm>
        </p:spPr>
        <p:txBody>
          <a:bodyPr>
            <a:normAutofit/>
          </a:bodyPr>
          <a:lstStyle/>
          <a:p>
            <a:r>
              <a:rPr lang="en-US" dirty="0"/>
              <a:t>All output should be reviewed by a human</a:t>
            </a:r>
          </a:p>
          <a:p>
            <a:pPr lvl="1"/>
            <a:r>
              <a:rPr lang="en-US" dirty="0"/>
              <a:t>Keep a ‘human in the loop’</a:t>
            </a:r>
          </a:p>
          <a:p>
            <a:endParaRPr lang="en-US" dirty="0"/>
          </a:p>
          <a:p>
            <a:r>
              <a:rPr lang="en-US" dirty="0"/>
              <a:t>The ‘AI Hammer’</a:t>
            </a:r>
          </a:p>
          <a:p>
            <a:pPr lvl="1"/>
            <a:r>
              <a:rPr lang="en-US" dirty="0"/>
              <a:t>Not every problem should be solved using AI</a:t>
            </a:r>
          </a:p>
          <a:p>
            <a:pPr lvl="2"/>
            <a:r>
              <a:rPr lang="en-US" dirty="0"/>
              <a:t>Data generation tasks (helping edit an email, creating a PPT) -&gt; great for AI</a:t>
            </a:r>
          </a:p>
          <a:p>
            <a:pPr lvl="2"/>
            <a:r>
              <a:rPr lang="en-US" dirty="0"/>
              <a:t>Posting to your GL -&gt; not great for AI</a:t>
            </a:r>
          </a:p>
          <a:p>
            <a:pPr lvl="1"/>
            <a:r>
              <a:rPr lang="en-US" dirty="0"/>
              <a:t>Don’t immediately jump to using AI if you don’t have to</a:t>
            </a:r>
          </a:p>
          <a:p>
            <a:pPr lvl="1"/>
            <a:r>
              <a:rPr lang="en-US" dirty="0"/>
              <a:t>Most business cases </a:t>
            </a:r>
            <a:r>
              <a:rPr lang="en-US" b="1" i="1" dirty="0"/>
              <a:t>need</a:t>
            </a:r>
            <a:r>
              <a:rPr lang="en-US" i="1" dirty="0"/>
              <a:t> </a:t>
            </a:r>
            <a:r>
              <a:rPr lang="en-US" dirty="0"/>
              <a:t>a repeatable process</a:t>
            </a:r>
          </a:p>
          <a:p>
            <a:pPr lvl="2"/>
            <a:r>
              <a:rPr lang="en-US" dirty="0"/>
              <a:t>Automation workflows -&gt; Use AI to help create the workflow, don’t let AI </a:t>
            </a:r>
            <a:r>
              <a:rPr lang="en-US" b="1" i="1" dirty="0"/>
              <a:t>be</a:t>
            </a:r>
            <a:r>
              <a:rPr lang="en-US" dirty="0"/>
              <a:t> the workflow</a:t>
            </a:r>
          </a:p>
        </p:txBody>
      </p:sp>
      <p:sp>
        <p:nvSpPr>
          <p:cNvPr id="3" name="Title 2">
            <a:extLst>
              <a:ext uri="{FF2B5EF4-FFF2-40B4-BE49-F238E27FC236}">
                <a16:creationId xmlns:a16="http://schemas.microsoft.com/office/drawing/2014/main" id="{E5D3AA11-5BFE-3667-61F9-995A58920399}"/>
              </a:ext>
            </a:extLst>
          </p:cNvPr>
          <p:cNvSpPr>
            <a:spLocks noGrp="1"/>
          </p:cNvSpPr>
          <p:nvPr>
            <p:ph type="title"/>
          </p:nvPr>
        </p:nvSpPr>
        <p:spPr/>
        <p:txBody>
          <a:bodyPr/>
          <a:lstStyle/>
          <a:p>
            <a:r>
              <a:rPr lang="en-US" dirty="0"/>
              <a:t>AI Best Practices</a:t>
            </a:r>
          </a:p>
        </p:txBody>
      </p:sp>
    </p:spTree>
    <p:extLst>
      <p:ext uri="{BB962C8B-B14F-4D97-AF65-F5344CB8AC3E}">
        <p14:creationId xmlns:p14="http://schemas.microsoft.com/office/powerpoint/2010/main" val="4008974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997EB-472E-5ED7-0114-B84201AAF4D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03E254-8EBB-B4D7-DA31-CBB5881F515D}"/>
              </a:ext>
            </a:extLst>
          </p:cNvPr>
          <p:cNvSpPr>
            <a:spLocks noGrp="1"/>
          </p:cNvSpPr>
          <p:nvPr>
            <p:ph idx="1"/>
          </p:nvPr>
        </p:nvSpPr>
        <p:spPr/>
        <p:txBody>
          <a:bodyPr>
            <a:normAutofit/>
          </a:bodyPr>
          <a:lstStyle/>
          <a:p>
            <a:r>
              <a:rPr lang="en-US" dirty="0"/>
              <a:t>Avoid ‘context rot’</a:t>
            </a:r>
          </a:p>
          <a:p>
            <a:pPr lvl="1"/>
            <a:r>
              <a:rPr lang="en-US" dirty="0"/>
              <a:t>Every time you interact with an AI the </a:t>
            </a:r>
            <a:r>
              <a:rPr lang="en-US" b="1" i="1" dirty="0"/>
              <a:t>entire</a:t>
            </a:r>
            <a:r>
              <a:rPr lang="en-US" dirty="0"/>
              <a:t> chat is sent back to the AI so it can keep a ‘context’ of the conversation</a:t>
            </a:r>
          </a:p>
          <a:p>
            <a:pPr lvl="1"/>
            <a:r>
              <a:rPr lang="en-US" dirty="0"/>
              <a:t>The longer the individual chat is, the more of this ‘context window’ you are consuming</a:t>
            </a:r>
          </a:p>
          <a:p>
            <a:pPr lvl="1"/>
            <a:r>
              <a:rPr lang="en-US" dirty="0"/>
              <a:t>Either clear or restart conversations regularly to avoid</a:t>
            </a:r>
          </a:p>
          <a:p>
            <a:pPr lvl="1"/>
            <a:endParaRPr lang="en-US" dirty="0"/>
          </a:p>
        </p:txBody>
      </p:sp>
      <p:sp>
        <p:nvSpPr>
          <p:cNvPr id="3" name="Title 2">
            <a:extLst>
              <a:ext uri="{FF2B5EF4-FFF2-40B4-BE49-F238E27FC236}">
                <a16:creationId xmlns:a16="http://schemas.microsoft.com/office/drawing/2014/main" id="{BF5EBE34-AC77-7FC1-3999-1EB539E4F206}"/>
              </a:ext>
            </a:extLst>
          </p:cNvPr>
          <p:cNvSpPr>
            <a:spLocks noGrp="1"/>
          </p:cNvSpPr>
          <p:nvPr>
            <p:ph type="title"/>
          </p:nvPr>
        </p:nvSpPr>
        <p:spPr/>
        <p:txBody>
          <a:bodyPr/>
          <a:lstStyle/>
          <a:p>
            <a:r>
              <a:rPr lang="en-US" dirty="0"/>
              <a:t>AI Best Practices</a:t>
            </a:r>
          </a:p>
        </p:txBody>
      </p:sp>
      <p:pic>
        <p:nvPicPr>
          <p:cNvPr id="6146" name="Picture 2" descr="Context Rot: Why AI Gets Worse the Longer You Chat (And How to Fix It)">
            <a:extLst>
              <a:ext uri="{FF2B5EF4-FFF2-40B4-BE49-F238E27FC236}">
                <a16:creationId xmlns:a16="http://schemas.microsoft.com/office/drawing/2014/main" id="{52833318-8055-1B8E-55FC-4E2DD6A2DE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1507" y="3829395"/>
            <a:ext cx="4308986" cy="24022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C00257C-899D-285F-B3D7-93C2C27FBE66}"/>
              </a:ext>
            </a:extLst>
          </p:cNvPr>
          <p:cNvSpPr txBox="1"/>
          <p:nvPr/>
        </p:nvSpPr>
        <p:spPr>
          <a:xfrm>
            <a:off x="3667432" y="6231655"/>
            <a:ext cx="5024285" cy="646331"/>
          </a:xfrm>
          <a:prstGeom prst="rect">
            <a:avLst/>
          </a:prstGeom>
          <a:noFill/>
        </p:spPr>
        <p:txBody>
          <a:bodyPr wrap="square" rtlCol="0">
            <a:spAutoFit/>
          </a:bodyPr>
          <a:lstStyle/>
          <a:p>
            <a:r>
              <a:rPr lang="en-US" dirty="0"/>
              <a:t>Source: </a:t>
            </a:r>
            <a:r>
              <a:rPr lang="en-US" dirty="0">
                <a:hlinkClick r:id="rId3"/>
              </a:rPr>
              <a:t>https://www.producttalk.org/context-rot/</a:t>
            </a:r>
            <a:endParaRPr lang="en-US" dirty="0"/>
          </a:p>
          <a:p>
            <a:endParaRPr lang="en-US" dirty="0"/>
          </a:p>
        </p:txBody>
      </p:sp>
    </p:spTree>
    <p:extLst>
      <p:ext uri="{BB962C8B-B14F-4D97-AF65-F5344CB8AC3E}">
        <p14:creationId xmlns:p14="http://schemas.microsoft.com/office/powerpoint/2010/main" val="3767473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1D4B0F-D0E9-2253-7A82-81F5B0AE2793}"/>
              </a:ext>
            </a:extLst>
          </p:cNvPr>
          <p:cNvSpPr>
            <a:spLocks noGrp="1"/>
          </p:cNvSpPr>
          <p:nvPr>
            <p:ph idx="1"/>
          </p:nvPr>
        </p:nvSpPr>
        <p:spPr/>
        <p:txBody>
          <a:bodyPr/>
          <a:lstStyle/>
          <a:p>
            <a:r>
              <a:rPr lang="en-US" dirty="0">
                <a:hlinkClick r:id="rId2"/>
              </a:rPr>
              <a:t>IBM Training Manual - 1979</a:t>
            </a:r>
            <a:endParaRPr lang="en-US" dirty="0"/>
          </a:p>
        </p:txBody>
      </p:sp>
      <p:sp>
        <p:nvSpPr>
          <p:cNvPr id="3" name="Title 2">
            <a:extLst>
              <a:ext uri="{FF2B5EF4-FFF2-40B4-BE49-F238E27FC236}">
                <a16:creationId xmlns:a16="http://schemas.microsoft.com/office/drawing/2014/main" id="{8F3295BF-623A-FB13-3F83-2F220B59D3DA}"/>
              </a:ext>
            </a:extLst>
          </p:cNvPr>
          <p:cNvSpPr>
            <a:spLocks noGrp="1"/>
          </p:cNvSpPr>
          <p:nvPr>
            <p:ph type="title"/>
          </p:nvPr>
        </p:nvSpPr>
        <p:spPr/>
        <p:txBody>
          <a:bodyPr/>
          <a:lstStyle/>
          <a:p>
            <a:r>
              <a:rPr lang="en-US" dirty="0"/>
              <a:t>AI Best Practices</a:t>
            </a:r>
          </a:p>
        </p:txBody>
      </p:sp>
      <p:pic>
        <p:nvPicPr>
          <p:cNvPr id="4" name="Picture 2" descr="r/agedlikemilk - A COMPUTER CAN NEVER BE HELD ACCOUNT ABLE THEREFORE A COMPUTER MUST ' NEVER MAKE A MANAGEMENT DECISION">
            <a:extLst>
              <a:ext uri="{FF2B5EF4-FFF2-40B4-BE49-F238E27FC236}">
                <a16:creationId xmlns:a16="http://schemas.microsoft.com/office/drawing/2014/main" id="{1809C187-CC2A-197F-A828-5125BD6659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3931" y="1960950"/>
            <a:ext cx="6104138" cy="4402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616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5E2512-F2CE-86E5-4D65-0BB63059C8E6}"/>
              </a:ext>
            </a:extLst>
          </p:cNvPr>
          <p:cNvSpPr>
            <a:spLocks noGrp="1"/>
          </p:cNvSpPr>
          <p:nvPr>
            <p:ph type="title"/>
          </p:nvPr>
        </p:nvSpPr>
        <p:spPr/>
        <p:txBody>
          <a:bodyPr/>
          <a:lstStyle/>
          <a:p>
            <a:r>
              <a:rPr lang="en-US" dirty="0"/>
              <a:t>Prompt Creation</a:t>
            </a:r>
            <a:br>
              <a:rPr lang="en-US" dirty="0"/>
            </a:br>
            <a:r>
              <a:rPr lang="en-US" dirty="0"/>
              <a:t>Best Practices</a:t>
            </a:r>
          </a:p>
        </p:txBody>
      </p:sp>
      <p:sp>
        <p:nvSpPr>
          <p:cNvPr id="5" name="Text Placeholder 4">
            <a:extLst>
              <a:ext uri="{FF2B5EF4-FFF2-40B4-BE49-F238E27FC236}">
                <a16:creationId xmlns:a16="http://schemas.microsoft.com/office/drawing/2014/main" id="{78F9B451-5F62-D15B-684E-C37A062AE5F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81172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DC69D-AEE9-7910-88FD-B3953D60D57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86A79F-6D71-7F46-F023-B005C7862924}"/>
              </a:ext>
            </a:extLst>
          </p:cNvPr>
          <p:cNvSpPr>
            <a:spLocks noGrp="1"/>
          </p:cNvSpPr>
          <p:nvPr>
            <p:ph idx="1"/>
          </p:nvPr>
        </p:nvSpPr>
        <p:spPr>
          <a:xfrm>
            <a:off x="394315" y="1070380"/>
            <a:ext cx="11381889" cy="5586060"/>
          </a:xfrm>
        </p:spPr>
        <p:txBody>
          <a:bodyPr>
            <a:normAutofit/>
          </a:bodyPr>
          <a:lstStyle/>
          <a:p>
            <a:r>
              <a:rPr lang="en-US" dirty="0"/>
              <a:t>Anatomy of a good prompt</a:t>
            </a:r>
          </a:p>
          <a:p>
            <a:endParaRPr lang="en-US" dirty="0"/>
          </a:p>
          <a:p>
            <a:pPr lvl="1"/>
            <a:r>
              <a:rPr lang="en-US" dirty="0"/>
              <a:t>Persona (tone for the AI response)</a:t>
            </a:r>
          </a:p>
          <a:p>
            <a:pPr lvl="1"/>
            <a:endParaRPr lang="en-US" dirty="0"/>
          </a:p>
          <a:p>
            <a:pPr lvl="1"/>
            <a:r>
              <a:rPr lang="en-US" dirty="0"/>
              <a:t>Context (provide background information about the task or data you will be providing)</a:t>
            </a:r>
          </a:p>
          <a:p>
            <a:pPr lvl="1"/>
            <a:endParaRPr lang="en-US" dirty="0"/>
          </a:p>
          <a:p>
            <a:pPr lvl="1"/>
            <a:r>
              <a:rPr lang="en-US" dirty="0"/>
              <a:t>Task (what do you want the AI to do?)</a:t>
            </a:r>
          </a:p>
          <a:p>
            <a:pPr lvl="1"/>
            <a:endParaRPr lang="en-US" dirty="0"/>
          </a:p>
          <a:p>
            <a:pPr lvl="1"/>
            <a:r>
              <a:rPr lang="en-US" dirty="0"/>
              <a:t>Constraints (are there guardrails or edge cases that need to be accounted for?)</a:t>
            </a:r>
          </a:p>
          <a:p>
            <a:pPr lvl="1"/>
            <a:endParaRPr lang="en-US" dirty="0"/>
          </a:p>
          <a:p>
            <a:pPr lvl="1"/>
            <a:r>
              <a:rPr lang="en-US" dirty="0"/>
              <a:t>Output format (how should this data be returned?)</a:t>
            </a:r>
          </a:p>
          <a:p>
            <a:endParaRPr lang="en-US" dirty="0"/>
          </a:p>
        </p:txBody>
      </p:sp>
      <p:sp>
        <p:nvSpPr>
          <p:cNvPr id="3" name="Title 2">
            <a:extLst>
              <a:ext uri="{FF2B5EF4-FFF2-40B4-BE49-F238E27FC236}">
                <a16:creationId xmlns:a16="http://schemas.microsoft.com/office/drawing/2014/main" id="{F540FAEF-7BC9-3B8D-2F67-C8A009B872B2}"/>
              </a:ext>
            </a:extLst>
          </p:cNvPr>
          <p:cNvSpPr>
            <a:spLocks noGrp="1"/>
          </p:cNvSpPr>
          <p:nvPr>
            <p:ph type="title"/>
          </p:nvPr>
        </p:nvSpPr>
        <p:spPr>
          <a:xfrm>
            <a:off x="394315" y="288657"/>
            <a:ext cx="11381889" cy="880044"/>
          </a:xfrm>
        </p:spPr>
        <p:txBody>
          <a:bodyPr/>
          <a:lstStyle/>
          <a:p>
            <a:r>
              <a:rPr lang="en-US" dirty="0"/>
              <a:t>How to Create a Prompt?</a:t>
            </a:r>
          </a:p>
        </p:txBody>
      </p:sp>
    </p:spTree>
    <p:extLst>
      <p:ext uri="{BB962C8B-B14F-4D97-AF65-F5344CB8AC3E}">
        <p14:creationId xmlns:p14="http://schemas.microsoft.com/office/powerpoint/2010/main" val="1127482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C8F68-54FD-0D45-EBDD-9540DED99E8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D45EE1-BDED-942A-ABCF-7B0E7030E8A0}"/>
              </a:ext>
            </a:extLst>
          </p:cNvPr>
          <p:cNvSpPr>
            <a:spLocks noGrp="1"/>
          </p:cNvSpPr>
          <p:nvPr>
            <p:ph idx="1"/>
          </p:nvPr>
        </p:nvSpPr>
        <p:spPr>
          <a:xfrm>
            <a:off x="394315" y="1070380"/>
            <a:ext cx="11381889" cy="5586060"/>
          </a:xfrm>
        </p:spPr>
        <p:txBody>
          <a:bodyPr>
            <a:normAutofit/>
          </a:bodyPr>
          <a:lstStyle/>
          <a:p>
            <a:endParaRPr lang="en-US" b="1" dirty="0"/>
          </a:p>
          <a:p>
            <a:r>
              <a:rPr lang="en-US" b="1" dirty="0"/>
              <a:t>Prompt #1</a:t>
            </a:r>
            <a:r>
              <a:rPr lang="en-US" dirty="0"/>
              <a:t>: Analyze the attached data to look for optimizations</a:t>
            </a:r>
          </a:p>
          <a:p>
            <a:pPr marL="0" indent="0">
              <a:buNone/>
            </a:pPr>
            <a:endParaRPr lang="en-US" dirty="0"/>
          </a:p>
          <a:p>
            <a:endParaRPr lang="en-US" dirty="0"/>
          </a:p>
          <a:p>
            <a:r>
              <a:rPr lang="en-US" b="1" dirty="0"/>
              <a:t>Prompt #2</a:t>
            </a:r>
            <a:r>
              <a:rPr lang="en-US" dirty="0"/>
              <a:t>: I am trying to analyze the attached data from Microsoft Dynamics 365 for Finance &amp; Supply Chain, the attached Excel file contains the following data… I would like to look for the following scenarios… Please output the format in an Excel, if you need any additional information or have questions about the data, please ask before analyzing the data</a:t>
            </a:r>
          </a:p>
          <a:p>
            <a:endParaRPr lang="en-US" dirty="0"/>
          </a:p>
        </p:txBody>
      </p:sp>
      <p:sp>
        <p:nvSpPr>
          <p:cNvPr id="3" name="Title 2">
            <a:extLst>
              <a:ext uri="{FF2B5EF4-FFF2-40B4-BE49-F238E27FC236}">
                <a16:creationId xmlns:a16="http://schemas.microsoft.com/office/drawing/2014/main" id="{476E14A2-1D89-596B-3315-50CB7D07727C}"/>
              </a:ext>
            </a:extLst>
          </p:cNvPr>
          <p:cNvSpPr>
            <a:spLocks noGrp="1"/>
          </p:cNvSpPr>
          <p:nvPr>
            <p:ph type="title"/>
          </p:nvPr>
        </p:nvSpPr>
        <p:spPr>
          <a:xfrm>
            <a:off x="394315" y="288657"/>
            <a:ext cx="11381889" cy="880044"/>
          </a:xfrm>
        </p:spPr>
        <p:txBody>
          <a:bodyPr/>
          <a:lstStyle/>
          <a:p>
            <a:r>
              <a:rPr lang="en-US" dirty="0"/>
              <a:t>How to Create a Prompt?</a:t>
            </a:r>
          </a:p>
        </p:txBody>
      </p:sp>
    </p:spTree>
    <p:extLst>
      <p:ext uri="{BB962C8B-B14F-4D97-AF65-F5344CB8AC3E}">
        <p14:creationId xmlns:p14="http://schemas.microsoft.com/office/powerpoint/2010/main" val="316538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72939-5269-B16E-0FF5-B9B6F8A1EE2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2907D0-881A-4FC6-F5A5-13EB69EC04FD}"/>
              </a:ext>
            </a:extLst>
          </p:cNvPr>
          <p:cNvSpPr>
            <a:spLocks noGrp="1"/>
          </p:cNvSpPr>
          <p:nvPr>
            <p:ph idx="1"/>
          </p:nvPr>
        </p:nvSpPr>
        <p:spPr/>
        <p:txBody>
          <a:bodyPr/>
          <a:lstStyle/>
          <a:p>
            <a:r>
              <a:rPr lang="en-US" dirty="0"/>
              <a:t>If you are supplying data, explain what that data means</a:t>
            </a:r>
          </a:p>
          <a:p>
            <a:pPr marL="0" indent="0">
              <a:buNone/>
            </a:pPr>
            <a:endParaRPr lang="en-US" dirty="0"/>
          </a:p>
          <a:p>
            <a:pPr marL="0" indent="0">
              <a:buNone/>
            </a:pPr>
            <a:r>
              <a:rPr lang="en-US" sz="2400" dirty="0"/>
              <a:t>In the Excel file I am attaching, there are two tabs. The first tab is named ‘tab A’ and it has the following columns:</a:t>
            </a:r>
          </a:p>
          <a:p>
            <a:pPr lvl="1"/>
            <a:r>
              <a:rPr lang="en-US" sz="2000" dirty="0" err="1"/>
              <a:t>UserId</a:t>
            </a:r>
            <a:r>
              <a:rPr lang="en-US" sz="2000" dirty="0"/>
              <a:t> (is a string value of the id of the user)</a:t>
            </a:r>
          </a:p>
          <a:p>
            <a:pPr lvl="1"/>
            <a:r>
              <a:rPr lang="en-US" sz="2000" dirty="0"/>
              <a:t>Enabled (is an </a:t>
            </a:r>
            <a:r>
              <a:rPr lang="en-US" sz="2000" dirty="0" err="1"/>
              <a:t>enum</a:t>
            </a:r>
            <a:r>
              <a:rPr lang="en-US" sz="2000" dirty="0"/>
              <a:t> value that corresponds to whether the user is enabled or not, the available options include: yes or no. Only consider enabled users in your analysis)</a:t>
            </a:r>
          </a:p>
          <a:p>
            <a:pPr lvl="1"/>
            <a:r>
              <a:rPr lang="en-US" sz="2000" dirty="0"/>
              <a:t>RecId (is a big int that is a unique identifier for a particular record)</a:t>
            </a:r>
          </a:p>
          <a:p>
            <a:pPr marL="0" indent="0">
              <a:buNone/>
            </a:pPr>
            <a:r>
              <a:rPr lang="en-US" sz="2400" dirty="0"/>
              <a:t>Tab B has the following columns:</a:t>
            </a:r>
          </a:p>
          <a:p>
            <a:pPr lvl="1"/>
            <a:r>
              <a:rPr lang="en-US" sz="2000" dirty="0"/>
              <a:t>User (is a string value of the id of the user, maps to </a:t>
            </a:r>
            <a:r>
              <a:rPr lang="en-US" sz="2000" dirty="0" err="1"/>
              <a:t>UserId</a:t>
            </a:r>
            <a:r>
              <a:rPr lang="en-US" sz="2000" dirty="0"/>
              <a:t> column in tab A)</a:t>
            </a:r>
          </a:p>
          <a:p>
            <a:pPr lvl="1"/>
            <a:r>
              <a:rPr lang="en-US" sz="2000" dirty="0" err="1"/>
              <a:t>VendorId</a:t>
            </a:r>
            <a:r>
              <a:rPr lang="en-US" sz="2000" dirty="0"/>
              <a:t> (is a big int that is the ID of the vendor, maps to RecId in tab A)</a:t>
            </a:r>
          </a:p>
        </p:txBody>
      </p:sp>
      <p:sp>
        <p:nvSpPr>
          <p:cNvPr id="3" name="Title 2">
            <a:extLst>
              <a:ext uri="{FF2B5EF4-FFF2-40B4-BE49-F238E27FC236}">
                <a16:creationId xmlns:a16="http://schemas.microsoft.com/office/drawing/2014/main" id="{DC045AB9-83E9-B488-506A-F99F2F86D358}"/>
              </a:ext>
            </a:extLst>
          </p:cNvPr>
          <p:cNvSpPr>
            <a:spLocks noGrp="1"/>
          </p:cNvSpPr>
          <p:nvPr>
            <p:ph type="title"/>
          </p:nvPr>
        </p:nvSpPr>
        <p:spPr/>
        <p:txBody>
          <a:bodyPr/>
          <a:lstStyle/>
          <a:p>
            <a:r>
              <a:rPr lang="en-US" dirty="0"/>
              <a:t>How to Create a Prompt?</a:t>
            </a:r>
          </a:p>
        </p:txBody>
      </p:sp>
    </p:spTree>
    <p:extLst>
      <p:ext uri="{BB962C8B-B14F-4D97-AF65-F5344CB8AC3E}">
        <p14:creationId xmlns:p14="http://schemas.microsoft.com/office/powerpoint/2010/main" val="2161371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58192-5B42-4855-4784-FD025949AEC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5520FF-9593-6BE0-E910-A060171CA39A}"/>
              </a:ext>
            </a:extLst>
          </p:cNvPr>
          <p:cNvSpPr>
            <a:spLocks noGrp="1"/>
          </p:cNvSpPr>
          <p:nvPr>
            <p:ph idx="1"/>
          </p:nvPr>
        </p:nvSpPr>
        <p:spPr/>
        <p:txBody>
          <a:bodyPr>
            <a:normAutofit lnSpcReduction="10000"/>
          </a:bodyPr>
          <a:lstStyle/>
          <a:p>
            <a:r>
              <a:rPr lang="en-US" dirty="0"/>
              <a:t>Take an iterative approach</a:t>
            </a:r>
          </a:p>
          <a:p>
            <a:pPr lvl="1"/>
            <a:r>
              <a:rPr lang="en-US" dirty="0"/>
              <a:t>Break down complex tasks into smaller segments</a:t>
            </a:r>
          </a:p>
          <a:p>
            <a:pPr lvl="2"/>
            <a:r>
              <a:rPr lang="en-US" dirty="0"/>
              <a:t>This allows for you to validate each step before moving on to the next</a:t>
            </a:r>
          </a:p>
          <a:p>
            <a:pPr lvl="2"/>
            <a:r>
              <a:rPr lang="en-US" dirty="0"/>
              <a:t>Allows for correcting AI if it starts to go off course</a:t>
            </a:r>
          </a:p>
          <a:p>
            <a:pPr lvl="1"/>
            <a:endParaRPr lang="en-US" dirty="0"/>
          </a:p>
          <a:p>
            <a:r>
              <a:rPr lang="en-US" dirty="0"/>
              <a:t>Provide examples of output if possible</a:t>
            </a:r>
          </a:p>
          <a:p>
            <a:pPr lvl="1"/>
            <a:r>
              <a:rPr lang="en-US" dirty="0"/>
              <a:t>I’m looking for optimization scenarios like: </a:t>
            </a:r>
            <a:r>
              <a:rPr lang="en-US" dirty="0" err="1"/>
              <a:t>xyz</a:t>
            </a:r>
            <a:endParaRPr lang="en-US" dirty="0"/>
          </a:p>
          <a:p>
            <a:r>
              <a:rPr lang="en-US" dirty="0"/>
              <a:t>Ask the AI </a:t>
            </a:r>
          </a:p>
          <a:p>
            <a:pPr lvl="1"/>
            <a:r>
              <a:rPr lang="en-US" dirty="0"/>
              <a:t>What additional information do you need from the following prompt to be able to supply the best output?’</a:t>
            </a:r>
          </a:p>
          <a:p>
            <a:pPr lvl="1"/>
            <a:r>
              <a:rPr lang="en-US" dirty="0"/>
              <a:t>How could I improve future prompts like this?</a:t>
            </a:r>
          </a:p>
          <a:p>
            <a:pPr lvl="1"/>
            <a:endParaRPr lang="en-US" dirty="0"/>
          </a:p>
        </p:txBody>
      </p:sp>
      <p:sp>
        <p:nvSpPr>
          <p:cNvPr id="3" name="Title 2">
            <a:extLst>
              <a:ext uri="{FF2B5EF4-FFF2-40B4-BE49-F238E27FC236}">
                <a16:creationId xmlns:a16="http://schemas.microsoft.com/office/drawing/2014/main" id="{813E1B78-F7E5-CD59-E980-03E046A96707}"/>
              </a:ext>
            </a:extLst>
          </p:cNvPr>
          <p:cNvSpPr>
            <a:spLocks noGrp="1"/>
          </p:cNvSpPr>
          <p:nvPr>
            <p:ph type="title"/>
          </p:nvPr>
        </p:nvSpPr>
        <p:spPr/>
        <p:txBody>
          <a:bodyPr/>
          <a:lstStyle/>
          <a:p>
            <a:r>
              <a:rPr lang="en-US" dirty="0"/>
              <a:t>How to Create a Prompt?</a:t>
            </a:r>
          </a:p>
        </p:txBody>
      </p:sp>
    </p:spTree>
    <p:extLst>
      <p:ext uri="{BB962C8B-B14F-4D97-AF65-F5344CB8AC3E}">
        <p14:creationId xmlns:p14="http://schemas.microsoft.com/office/powerpoint/2010/main" val="327375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62D8A-CAF6-B1D1-AB7A-E8DFA17117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22E233-B924-0C10-A0CC-6544DC77CB44}"/>
              </a:ext>
            </a:extLst>
          </p:cNvPr>
          <p:cNvSpPr>
            <a:spLocks noGrp="1"/>
          </p:cNvSpPr>
          <p:nvPr>
            <p:ph type="title"/>
          </p:nvPr>
        </p:nvSpPr>
        <p:spPr/>
        <p:txBody>
          <a:bodyPr/>
          <a:lstStyle/>
          <a:p>
            <a:r>
              <a:rPr lang="en-US" dirty="0"/>
              <a:t>Data Analysis Scenario</a:t>
            </a:r>
          </a:p>
        </p:txBody>
      </p:sp>
    </p:spTree>
    <p:extLst>
      <p:ext uri="{BB962C8B-B14F-4D97-AF65-F5344CB8AC3E}">
        <p14:creationId xmlns:p14="http://schemas.microsoft.com/office/powerpoint/2010/main" val="2938051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C8475-B572-F7B7-38BB-2A807D57D33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3D2C8C-A2EC-E163-3932-380D923187AB}"/>
              </a:ext>
            </a:extLst>
          </p:cNvPr>
          <p:cNvSpPr>
            <a:spLocks noGrp="1"/>
          </p:cNvSpPr>
          <p:nvPr>
            <p:ph idx="1"/>
          </p:nvPr>
        </p:nvSpPr>
        <p:spPr>
          <a:xfrm>
            <a:off x="394315" y="1357460"/>
            <a:ext cx="11381889" cy="5308260"/>
          </a:xfrm>
        </p:spPr>
        <p:txBody>
          <a:bodyPr>
            <a:normAutofit fontScale="92500" lnSpcReduction="20000"/>
          </a:bodyPr>
          <a:lstStyle/>
          <a:p>
            <a:r>
              <a:rPr lang="en-US" dirty="0"/>
              <a:t>1) Identify the problem / issue you would like the AI to help with</a:t>
            </a:r>
          </a:p>
          <a:p>
            <a:pPr lvl="1"/>
            <a:r>
              <a:rPr lang="en-US" dirty="0"/>
              <a:t>I wanted to validate if AI could help analyze D365FSC data</a:t>
            </a:r>
          </a:p>
          <a:p>
            <a:pPr lvl="1"/>
            <a:endParaRPr lang="en-US" dirty="0"/>
          </a:p>
          <a:p>
            <a:pPr lvl="1"/>
            <a:r>
              <a:rPr lang="en-US" dirty="0"/>
              <a:t>Wanted to generate a prompt to find optimization scenarios to help with administration and user management processes</a:t>
            </a:r>
          </a:p>
          <a:p>
            <a:pPr lvl="1"/>
            <a:endParaRPr lang="en-US" dirty="0"/>
          </a:p>
          <a:p>
            <a:pPr lvl="1"/>
            <a:r>
              <a:rPr lang="en-US" dirty="0"/>
              <a:t>Specifically, I wanted to look at:</a:t>
            </a:r>
          </a:p>
          <a:p>
            <a:pPr lvl="2"/>
            <a:r>
              <a:rPr lang="en-US" dirty="0"/>
              <a:t>Looking for users who had not logged in and could be disabled</a:t>
            </a:r>
          </a:p>
          <a:p>
            <a:pPr lvl="2"/>
            <a:r>
              <a:rPr lang="en-US" dirty="0"/>
              <a:t>Cleaning up / optimizing user role assignments</a:t>
            </a:r>
          </a:p>
          <a:p>
            <a:pPr lvl="2"/>
            <a:r>
              <a:rPr lang="en-US" dirty="0"/>
              <a:t>Optimizing user / role license assignments</a:t>
            </a:r>
          </a:p>
          <a:p>
            <a:endParaRPr lang="en-US" dirty="0"/>
          </a:p>
          <a:p>
            <a:r>
              <a:rPr lang="en-US" dirty="0"/>
              <a:t>2) Sourcing the data</a:t>
            </a:r>
          </a:p>
          <a:p>
            <a:pPr lvl="1"/>
            <a:r>
              <a:rPr lang="en-US" dirty="0"/>
              <a:t>Defined three separate ways to source this data</a:t>
            </a:r>
          </a:p>
          <a:p>
            <a:pPr lvl="2"/>
            <a:r>
              <a:rPr lang="en-US" dirty="0"/>
              <a:t>Manual export</a:t>
            </a:r>
          </a:p>
          <a:p>
            <a:pPr lvl="2"/>
            <a:r>
              <a:rPr lang="en-US" dirty="0"/>
              <a:t>Programmatically via OData endpoint</a:t>
            </a:r>
          </a:p>
          <a:p>
            <a:pPr lvl="2"/>
            <a:r>
              <a:rPr lang="en-US" dirty="0"/>
              <a:t>Creating an MCP server to act as a ‘middleman’</a:t>
            </a:r>
          </a:p>
        </p:txBody>
      </p:sp>
      <p:sp>
        <p:nvSpPr>
          <p:cNvPr id="3" name="Title 2">
            <a:extLst>
              <a:ext uri="{FF2B5EF4-FFF2-40B4-BE49-F238E27FC236}">
                <a16:creationId xmlns:a16="http://schemas.microsoft.com/office/drawing/2014/main" id="{DFB0F402-05CC-B882-8C95-3756B9E705B6}"/>
              </a:ext>
            </a:extLst>
          </p:cNvPr>
          <p:cNvSpPr>
            <a:spLocks noGrp="1"/>
          </p:cNvSpPr>
          <p:nvPr>
            <p:ph type="title"/>
          </p:nvPr>
        </p:nvSpPr>
        <p:spPr/>
        <p:txBody>
          <a:bodyPr/>
          <a:lstStyle/>
          <a:p>
            <a:r>
              <a:rPr lang="en-US" dirty="0"/>
              <a:t>AI Data Analysis Example</a:t>
            </a:r>
          </a:p>
        </p:txBody>
      </p:sp>
    </p:spTree>
    <p:extLst>
      <p:ext uri="{BB962C8B-B14F-4D97-AF65-F5344CB8AC3E}">
        <p14:creationId xmlns:p14="http://schemas.microsoft.com/office/powerpoint/2010/main" val="901294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1EB9C-13BD-8462-6E3B-AD87265A503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B610FD-EBDA-F57A-30BF-48661B192C05}"/>
              </a:ext>
            </a:extLst>
          </p:cNvPr>
          <p:cNvSpPr>
            <a:spLocks noGrp="1"/>
          </p:cNvSpPr>
          <p:nvPr>
            <p:ph idx="1"/>
          </p:nvPr>
        </p:nvSpPr>
        <p:spPr/>
        <p:txBody>
          <a:bodyPr>
            <a:normAutofit/>
          </a:bodyPr>
          <a:lstStyle/>
          <a:p>
            <a:r>
              <a:rPr lang="en-US" dirty="0"/>
              <a:t>Need to provide the data it will need to perform the analysis</a:t>
            </a:r>
          </a:p>
          <a:p>
            <a:pPr lvl="1"/>
            <a:r>
              <a:rPr lang="en-US" dirty="0">
                <a:hlinkClick r:id="rId2"/>
              </a:rPr>
              <a:t>Determine Where Form Data is Stored in D365FSC</a:t>
            </a:r>
            <a:endParaRPr lang="en-US" dirty="0"/>
          </a:p>
          <a:p>
            <a:endParaRPr lang="en-US" dirty="0"/>
          </a:p>
          <a:p>
            <a:r>
              <a:rPr lang="en-US" dirty="0"/>
              <a:t>For this use case my data sources will be the following D365 data entities</a:t>
            </a:r>
          </a:p>
          <a:p>
            <a:pPr lvl="1"/>
            <a:r>
              <a:rPr lang="en-US" dirty="0"/>
              <a:t>User Information (</a:t>
            </a:r>
            <a:r>
              <a:rPr lang="en-US" dirty="0" err="1"/>
              <a:t>SystemUser</a:t>
            </a:r>
            <a:r>
              <a:rPr lang="en-US" dirty="0"/>
              <a:t>)</a:t>
            </a:r>
          </a:p>
          <a:p>
            <a:pPr lvl="1"/>
            <a:r>
              <a:rPr lang="en-US" dirty="0"/>
              <a:t>System Security Role (</a:t>
            </a:r>
            <a:r>
              <a:rPr lang="en-US" dirty="0" err="1"/>
              <a:t>SecurityRole</a:t>
            </a:r>
            <a:r>
              <a:rPr lang="en-US" dirty="0"/>
              <a:t>)</a:t>
            </a:r>
          </a:p>
          <a:p>
            <a:pPr lvl="1"/>
            <a:r>
              <a:rPr lang="en-US" dirty="0"/>
              <a:t>Security User Role Association (</a:t>
            </a:r>
            <a:r>
              <a:rPr lang="en-US" dirty="0" err="1"/>
              <a:t>SecurityUserRole</a:t>
            </a:r>
            <a:r>
              <a:rPr lang="en-US" dirty="0"/>
              <a:t>)</a:t>
            </a:r>
          </a:p>
          <a:p>
            <a:r>
              <a:rPr lang="en-US" dirty="0"/>
              <a:t>I also added in some telemetry data from Application Insights specifically to get the user last login date</a:t>
            </a:r>
          </a:p>
        </p:txBody>
      </p:sp>
      <p:sp>
        <p:nvSpPr>
          <p:cNvPr id="3" name="Title 2">
            <a:extLst>
              <a:ext uri="{FF2B5EF4-FFF2-40B4-BE49-F238E27FC236}">
                <a16:creationId xmlns:a16="http://schemas.microsoft.com/office/drawing/2014/main" id="{75DD8CB9-6441-A9A5-3F36-5856EDBAB3FA}"/>
              </a:ext>
            </a:extLst>
          </p:cNvPr>
          <p:cNvSpPr>
            <a:spLocks noGrp="1"/>
          </p:cNvSpPr>
          <p:nvPr>
            <p:ph type="title"/>
          </p:nvPr>
        </p:nvSpPr>
        <p:spPr/>
        <p:txBody>
          <a:bodyPr/>
          <a:lstStyle/>
          <a:p>
            <a:r>
              <a:rPr lang="en-US" dirty="0"/>
              <a:t>Choosing Data Sources</a:t>
            </a:r>
          </a:p>
        </p:txBody>
      </p:sp>
    </p:spTree>
    <p:extLst>
      <p:ext uri="{BB962C8B-B14F-4D97-AF65-F5344CB8AC3E}">
        <p14:creationId xmlns:p14="http://schemas.microsoft.com/office/powerpoint/2010/main" val="414068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F36BB-F609-386F-4B09-F0DF4D99E71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2B2F75-22DC-1B71-79FF-B638D38B01CA}"/>
              </a:ext>
            </a:extLst>
          </p:cNvPr>
          <p:cNvSpPr>
            <a:spLocks noGrp="1"/>
          </p:cNvSpPr>
          <p:nvPr>
            <p:ph type="title"/>
          </p:nvPr>
        </p:nvSpPr>
        <p:spPr/>
        <p:txBody>
          <a:bodyPr/>
          <a:lstStyle/>
          <a:p>
            <a:r>
              <a:rPr lang="en-US" dirty="0"/>
              <a:t>Manual Data Extraction</a:t>
            </a:r>
          </a:p>
        </p:txBody>
      </p:sp>
      <p:sp>
        <p:nvSpPr>
          <p:cNvPr id="5" name="Text Placeholder 4">
            <a:extLst>
              <a:ext uri="{FF2B5EF4-FFF2-40B4-BE49-F238E27FC236}">
                <a16:creationId xmlns:a16="http://schemas.microsoft.com/office/drawing/2014/main" id="{2CF1FE33-7827-A40E-3EBA-574C1C95F32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96157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8879C-C108-F806-1071-B524A559B0A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CF4499-DADE-4B03-B476-36A4E9C30B6D}"/>
              </a:ext>
            </a:extLst>
          </p:cNvPr>
          <p:cNvSpPr>
            <a:spLocks noGrp="1"/>
          </p:cNvSpPr>
          <p:nvPr>
            <p:ph type="title"/>
          </p:nvPr>
        </p:nvSpPr>
        <p:spPr/>
        <p:txBody>
          <a:bodyPr/>
          <a:lstStyle/>
          <a:p>
            <a:r>
              <a:rPr lang="en-US" dirty="0"/>
              <a:t>D365FSC Data Management</a:t>
            </a:r>
          </a:p>
        </p:txBody>
      </p:sp>
      <p:pic>
        <p:nvPicPr>
          <p:cNvPr id="8194" name="Picture 2">
            <a:extLst>
              <a:ext uri="{FF2B5EF4-FFF2-40B4-BE49-F238E27FC236}">
                <a16:creationId xmlns:a16="http://schemas.microsoft.com/office/drawing/2014/main" id="{628D56BE-35B7-9BE0-2FDE-3BB67E81BB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251" y="1175451"/>
            <a:ext cx="10854018" cy="196163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BE89D975-6AEB-84BB-3FD0-8115A0BE33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9185" y="3288205"/>
            <a:ext cx="5772149" cy="330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3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21D23-BDA6-01F6-D662-5C68392792C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E863330-4DFF-6725-4590-ADD3E02C361A}"/>
              </a:ext>
            </a:extLst>
          </p:cNvPr>
          <p:cNvSpPr>
            <a:spLocks noGrp="1"/>
          </p:cNvSpPr>
          <p:nvPr>
            <p:ph type="title"/>
          </p:nvPr>
        </p:nvSpPr>
        <p:spPr/>
        <p:txBody>
          <a:bodyPr/>
          <a:lstStyle/>
          <a:p>
            <a:r>
              <a:rPr lang="en-US" dirty="0"/>
              <a:t>App Insights</a:t>
            </a:r>
          </a:p>
        </p:txBody>
      </p:sp>
      <p:pic>
        <p:nvPicPr>
          <p:cNvPr id="7" name="Picture 6">
            <a:extLst>
              <a:ext uri="{FF2B5EF4-FFF2-40B4-BE49-F238E27FC236}">
                <a16:creationId xmlns:a16="http://schemas.microsoft.com/office/drawing/2014/main" id="{E36288D2-AA13-52C9-9496-3F0B0A55E991}"/>
              </a:ext>
            </a:extLst>
          </p:cNvPr>
          <p:cNvPicPr>
            <a:picLocks noChangeAspect="1"/>
          </p:cNvPicPr>
          <p:nvPr/>
        </p:nvPicPr>
        <p:blipFill>
          <a:blip r:embed="rId2"/>
          <a:stretch>
            <a:fillRect/>
          </a:stretch>
        </p:blipFill>
        <p:spPr>
          <a:xfrm>
            <a:off x="2765334" y="1247303"/>
            <a:ext cx="6639852" cy="5115639"/>
          </a:xfrm>
          <a:prstGeom prst="rect">
            <a:avLst/>
          </a:prstGeom>
        </p:spPr>
      </p:pic>
    </p:spTree>
    <p:extLst>
      <p:ext uri="{BB962C8B-B14F-4D97-AF65-F5344CB8AC3E}">
        <p14:creationId xmlns:p14="http://schemas.microsoft.com/office/powerpoint/2010/main" val="1798887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92F05-D57F-42D0-08B2-D785254B214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59D5EEE-E58B-1427-35C5-60163098992E}"/>
              </a:ext>
            </a:extLst>
          </p:cNvPr>
          <p:cNvSpPr>
            <a:spLocks noGrp="1"/>
          </p:cNvSpPr>
          <p:nvPr>
            <p:ph type="title"/>
          </p:nvPr>
        </p:nvSpPr>
        <p:spPr/>
        <p:txBody>
          <a:bodyPr/>
          <a:lstStyle/>
          <a:p>
            <a:r>
              <a:rPr lang="en-US" dirty="0"/>
              <a:t>Combining the Data</a:t>
            </a:r>
          </a:p>
        </p:txBody>
      </p:sp>
      <p:pic>
        <p:nvPicPr>
          <p:cNvPr id="7" name="Picture 6">
            <a:extLst>
              <a:ext uri="{FF2B5EF4-FFF2-40B4-BE49-F238E27FC236}">
                <a16:creationId xmlns:a16="http://schemas.microsoft.com/office/drawing/2014/main" id="{3A8C8516-AB15-EB80-95DB-900C8E84E70B}"/>
              </a:ext>
            </a:extLst>
          </p:cNvPr>
          <p:cNvPicPr>
            <a:picLocks noChangeAspect="1"/>
          </p:cNvPicPr>
          <p:nvPr/>
        </p:nvPicPr>
        <p:blipFill>
          <a:blip r:embed="rId2"/>
          <a:stretch>
            <a:fillRect/>
          </a:stretch>
        </p:blipFill>
        <p:spPr>
          <a:xfrm>
            <a:off x="618564" y="1247304"/>
            <a:ext cx="4619065" cy="2462122"/>
          </a:xfrm>
          <a:prstGeom prst="rect">
            <a:avLst/>
          </a:prstGeom>
        </p:spPr>
      </p:pic>
      <p:pic>
        <p:nvPicPr>
          <p:cNvPr id="9" name="Picture 8">
            <a:extLst>
              <a:ext uri="{FF2B5EF4-FFF2-40B4-BE49-F238E27FC236}">
                <a16:creationId xmlns:a16="http://schemas.microsoft.com/office/drawing/2014/main" id="{4B712BC3-0468-FD85-0485-FBD260AB43DA}"/>
              </a:ext>
            </a:extLst>
          </p:cNvPr>
          <p:cNvPicPr>
            <a:picLocks noChangeAspect="1"/>
          </p:cNvPicPr>
          <p:nvPr/>
        </p:nvPicPr>
        <p:blipFill>
          <a:blip r:embed="rId3"/>
          <a:stretch>
            <a:fillRect/>
          </a:stretch>
        </p:blipFill>
        <p:spPr>
          <a:xfrm>
            <a:off x="6205817" y="1247303"/>
            <a:ext cx="4944036" cy="2490485"/>
          </a:xfrm>
          <a:prstGeom prst="rect">
            <a:avLst/>
          </a:prstGeom>
        </p:spPr>
      </p:pic>
      <p:pic>
        <p:nvPicPr>
          <p:cNvPr id="13" name="Picture 12">
            <a:extLst>
              <a:ext uri="{FF2B5EF4-FFF2-40B4-BE49-F238E27FC236}">
                <a16:creationId xmlns:a16="http://schemas.microsoft.com/office/drawing/2014/main" id="{2F62FF87-3D9A-67D6-5117-449D58888D86}"/>
              </a:ext>
            </a:extLst>
          </p:cNvPr>
          <p:cNvPicPr>
            <a:picLocks noChangeAspect="1"/>
          </p:cNvPicPr>
          <p:nvPr/>
        </p:nvPicPr>
        <p:blipFill>
          <a:blip r:embed="rId4"/>
          <a:stretch>
            <a:fillRect/>
          </a:stretch>
        </p:blipFill>
        <p:spPr>
          <a:xfrm>
            <a:off x="1316893" y="3845858"/>
            <a:ext cx="3222405" cy="2589720"/>
          </a:xfrm>
          <a:prstGeom prst="rect">
            <a:avLst/>
          </a:prstGeom>
        </p:spPr>
      </p:pic>
      <p:pic>
        <p:nvPicPr>
          <p:cNvPr id="15" name="Picture 14">
            <a:extLst>
              <a:ext uri="{FF2B5EF4-FFF2-40B4-BE49-F238E27FC236}">
                <a16:creationId xmlns:a16="http://schemas.microsoft.com/office/drawing/2014/main" id="{8425F2EA-AEEF-8A83-DB8F-479D65B69077}"/>
              </a:ext>
            </a:extLst>
          </p:cNvPr>
          <p:cNvPicPr>
            <a:picLocks noChangeAspect="1"/>
          </p:cNvPicPr>
          <p:nvPr/>
        </p:nvPicPr>
        <p:blipFill>
          <a:blip r:embed="rId5"/>
          <a:stretch>
            <a:fillRect/>
          </a:stretch>
        </p:blipFill>
        <p:spPr>
          <a:xfrm>
            <a:off x="7304501" y="3882780"/>
            <a:ext cx="2731529" cy="2675440"/>
          </a:xfrm>
          <a:prstGeom prst="rect">
            <a:avLst/>
          </a:prstGeom>
        </p:spPr>
      </p:pic>
    </p:spTree>
    <p:extLst>
      <p:ext uri="{BB962C8B-B14F-4D97-AF65-F5344CB8AC3E}">
        <p14:creationId xmlns:p14="http://schemas.microsoft.com/office/powerpoint/2010/main" val="560070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951D5-6585-52FB-AE14-88005B78F1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929CA3-8A2E-7091-733B-542AC69C2FC3}"/>
              </a:ext>
            </a:extLst>
          </p:cNvPr>
          <p:cNvSpPr>
            <a:spLocks noGrp="1"/>
          </p:cNvSpPr>
          <p:nvPr>
            <p:ph type="title"/>
          </p:nvPr>
        </p:nvSpPr>
        <p:spPr/>
        <p:txBody>
          <a:bodyPr/>
          <a:lstStyle/>
          <a:p>
            <a:r>
              <a:rPr lang="en-US" dirty="0"/>
              <a:t>Generating the Prompt</a:t>
            </a:r>
          </a:p>
        </p:txBody>
      </p:sp>
      <p:pic>
        <p:nvPicPr>
          <p:cNvPr id="9" name="Picture 8">
            <a:extLst>
              <a:ext uri="{FF2B5EF4-FFF2-40B4-BE49-F238E27FC236}">
                <a16:creationId xmlns:a16="http://schemas.microsoft.com/office/drawing/2014/main" id="{24CCE9DC-C0E0-E49B-565E-1774CF7F6FEC}"/>
              </a:ext>
            </a:extLst>
          </p:cNvPr>
          <p:cNvPicPr>
            <a:picLocks noChangeAspect="1"/>
          </p:cNvPicPr>
          <p:nvPr/>
        </p:nvPicPr>
        <p:blipFill>
          <a:blip r:embed="rId2"/>
          <a:stretch>
            <a:fillRect/>
          </a:stretch>
        </p:blipFill>
        <p:spPr>
          <a:xfrm>
            <a:off x="425371" y="1297641"/>
            <a:ext cx="11319778" cy="4618593"/>
          </a:xfrm>
          <a:prstGeom prst="rect">
            <a:avLst/>
          </a:prstGeom>
        </p:spPr>
      </p:pic>
    </p:spTree>
    <p:extLst>
      <p:ext uri="{BB962C8B-B14F-4D97-AF65-F5344CB8AC3E}">
        <p14:creationId xmlns:p14="http://schemas.microsoft.com/office/powerpoint/2010/main" val="4047569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58515-C2D7-E02F-BA30-2BF0B48704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29B99E-6104-754C-CD7E-D9DFDB1DDEB0}"/>
              </a:ext>
            </a:extLst>
          </p:cNvPr>
          <p:cNvSpPr>
            <a:spLocks noGrp="1"/>
          </p:cNvSpPr>
          <p:nvPr>
            <p:ph type="title"/>
          </p:nvPr>
        </p:nvSpPr>
        <p:spPr/>
        <p:txBody>
          <a:bodyPr/>
          <a:lstStyle/>
          <a:p>
            <a:r>
              <a:rPr lang="en-US" dirty="0"/>
              <a:t>Let’s Get Analyzing…</a:t>
            </a:r>
          </a:p>
        </p:txBody>
      </p:sp>
      <p:pic>
        <p:nvPicPr>
          <p:cNvPr id="7" name="Picture 6">
            <a:extLst>
              <a:ext uri="{FF2B5EF4-FFF2-40B4-BE49-F238E27FC236}">
                <a16:creationId xmlns:a16="http://schemas.microsoft.com/office/drawing/2014/main" id="{8BAE4A61-E56F-DC10-8BDD-698473AAE04B}"/>
              </a:ext>
            </a:extLst>
          </p:cNvPr>
          <p:cNvPicPr>
            <a:picLocks noChangeAspect="1"/>
          </p:cNvPicPr>
          <p:nvPr/>
        </p:nvPicPr>
        <p:blipFill>
          <a:blip r:embed="rId2"/>
          <a:stretch>
            <a:fillRect/>
          </a:stretch>
        </p:blipFill>
        <p:spPr>
          <a:xfrm>
            <a:off x="3633492" y="1414820"/>
            <a:ext cx="4925016" cy="5075921"/>
          </a:xfrm>
          <a:prstGeom prst="rect">
            <a:avLst/>
          </a:prstGeom>
        </p:spPr>
      </p:pic>
    </p:spTree>
    <p:extLst>
      <p:ext uri="{BB962C8B-B14F-4D97-AF65-F5344CB8AC3E}">
        <p14:creationId xmlns:p14="http://schemas.microsoft.com/office/powerpoint/2010/main" val="3408410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CA46C-32DC-2CE0-8305-1C4CD4B7D8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E2D7A0-D5BC-DE46-3BB2-59E94FF8F5C5}"/>
              </a:ext>
            </a:extLst>
          </p:cNvPr>
          <p:cNvSpPr>
            <a:spLocks noGrp="1"/>
          </p:cNvSpPr>
          <p:nvPr>
            <p:ph type="title"/>
          </p:nvPr>
        </p:nvSpPr>
        <p:spPr/>
        <p:txBody>
          <a:bodyPr/>
          <a:lstStyle/>
          <a:p>
            <a:r>
              <a:rPr lang="en-US" dirty="0"/>
              <a:t>Results</a:t>
            </a:r>
          </a:p>
        </p:txBody>
      </p:sp>
      <p:pic>
        <p:nvPicPr>
          <p:cNvPr id="7" name="Picture 6">
            <a:extLst>
              <a:ext uri="{FF2B5EF4-FFF2-40B4-BE49-F238E27FC236}">
                <a16:creationId xmlns:a16="http://schemas.microsoft.com/office/drawing/2014/main" id="{8BFCA613-8B77-504F-5290-04A48D6DF138}"/>
              </a:ext>
            </a:extLst>
          </p:cNvPr>
          <p:cNvPicPr>
            <a:picLocks noChangeAspect="1"/>
          </p:cNvPicPr>
          <p:nvPr/>
        </p:nvPicPr>
        <p:blipFill>
          <a:blip r:embed="rId2"/>
          <a:stretch>
            <a:fillRect/>
          </a:stretch>
        </p:blipFill>
        <p:spPr>
          <a:xfrm>
            <a:off x="551329" y="1394558"/>
            <a:ext cx="11089341" cy="4607734"/>
          </a:xfrm>
          <a:prstGeom prst="rect">
            <a:avLst/>
          </a:prstGeom>
        </p:spPr>
      </p:pic>
    </p:spTree>
    <p:extLst>
      <p:ext uri="{BB962C8B-B14F-4D97-AF65-F5344CB8AC3E}">
        <p14:creationId xmlns:p14="http://schemas.microsoft.com/office/powerpoint/2010/main" val="1141506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D06AA-1AD6-CFD7-843D-0D9BC67551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982D00-8732-DBA7-13A0-CB9A4C169127}"/>
              </a:ext>
            </a:extLst>
          </p:cNvPr>
          <p:cNvSpPr>
            <a:spLocks noGrp="1"/>
          </p:cNvSpPr>
          <p:nvPr>
            <p:ph type="title"/>
          </p:nvPr>
        </p:nvSpPr>
        <p:spPr/>
        <p:txBody>
          <a:bodyPr/>
          <a:lstStyle/>
          <a:p>
            <a:r>
              <a:rPr lang="en-US" dirty="0"/>
              <a:t>Results</a:t>
            </a:r>
          </a:p>
        </p:txBody>
      </p:sp>
      <p:pic>
        <p:nvPicPr>
          <p:cNvPr id="7" name="Picture 6">
            <a:extLst>
              <a:ext uri="{FF2B5EF4-FFF2-40B4-BE49-F238E27FC236}">
                <a16:creationId xmlns:a16="http://schemas.microsoft.com/office/drawing/2014/main" id="{D2C0F6A6-64E1-C3A8-3F7E-2C65A10E877B}"/>
              </a:ext>
            </a:extLst>
          </p:cNvPr>
          <p:cNvPicPr>
            <a:picLocks noChangeAspect="1"/>
          </p:cNvPicPr>
          <p:nvPr/>
        </p:nvPicPr>
        <p:blipFill>
          <a:blip r:embed="rId2"/>
          <a:stretch>
            <a:fillRect/>
          </a:stretch>
        </p:blipFill>
        <p:spPr>
          <a:xfrm>
            <a:off x="1671140" y="1115051"/>
            <a:ext cx="8849720" cy="5375690"/>
          </a:xfrm>
          <a:prstGeom prst="rect">
            <a:avLst/>
          </a:prstGeom>
        </p:spPr>
      </p:pic>
    </p:spTree>
    <p:extLst>
      <p:ext uri="{BB962C8B-B14F-4D97-AF65-F5344CB8AC3E}">
        <p14:creationId xmlns:p14="http://schemas.microsoft.com/office/powerpoint/2010/main" val="1911578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D0DCB-5EC3-FEBA-0ACB-58F39E368E6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8E2B0C1-09D6-DBDA-35C1-BAAD1E199921}"/>
              </a:ext>
            </a:extLst>
          </p:cNvPr>
          <p:cNvSpPr>
            <a:spLocks noGrp="1"/>
          </p:cNvSpPr>
          <p:nvPr>
            <p:ph type="title"/>
          </p:nvPr>
        </p:nvSpPr>
        <p:spPr/>
        <p:txBody>
          <a:bodyPr/>
          <a:lstStyle/>
          <a:p>
            <a:r>
              <a:rPr lang="en-US" dirty="0"/>
              <a:t>Results</a:t>
            </a:r>
          </a:p>
        </p:txBody>
      </p:sp>
      <p:pic>
        <p:nvPicPr>
          <p:cNvPr id="7" name="Picture 6">
            <a:extLst>
              <a:ext uri="{FF2B5EF4-FFF2-40B4-BE49-F238E27FC236}">
                <a16:creationId xmlns:a16="http://schemas.microsoft.com/office/drawing/2014/main" id="{FD05EDA1-F08B-EFB9-5E5D-56B5B8D14E27}"/>
              </a:ext>
            </a:extLst>
          </p:cNvPr>
          <p:cNvPicPr>
            <a:picLocks noChangeAspect="1"/>
          </p:cNvPicPr>
          <p:nvPr/>
        </p:nvPicPr>
        <p:blipFill>
          <a:blip r:embed="rId2"/>
          <a:stretch>
            <a:fillRect/>
          </a:stretch>
        </p:blipFill>
        <p:spPr>
          <a:xfrm>
            <a:off x="3574942" y="654717"/>
            <a:ext cx="5042115" cy="5836024"/>
          </a:xfrm>
          <a:prstGeom prst="rect">
            <a:avLst/>
          </a:prstGeom>
        </p:spPr>
      </p:pic>
    </p:spTree>
    <p:extLst>
      <p:ext uri="{BB962C8B-B14F-4D97-AF65-F5344CB8AC3E}">
        <p14:creationId xmlns:p14="http://schemas.microsoft.com/office/powerpoint/2010/main" val="3158108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70B72-AF3C-3E6C-E355-4525960EE2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F623AD6-1D94-4FF1-D868-6102919AEA2B}"/>
              </a:ext>
            </a:extLst>
          </p:cNvPr>
          <p:cNvSpPr>
            <a:spLocks noGrp="1"/>
          </p:cNvSpPr>
          <p:nvPr>
            <p:ph type="title"/>
          </p:nvPr>
        </p:nvSpPr>
        <p:spPr/>
        <p:txBody>
          <a:bodyPr/>
          <a:lstStyle/>
          <a:p>
            <a:r>
              <a:rPr lang="en-US" dirty="0"/>
              <a:t>Results</a:t>
            </a:r>
          </a:p>
        </p:txBody>
      </p:sp>
      <p:pic>
        <p:nvPicPr>
          <p:cNvPr id="5" name="Picture 4">
            <a:extLst>
              <a:ext uri="{FF2B5EF4-FFF2-40B4-BE49-F238E27FC236}">
                <a16:creationId xmlns:a16="http://schemas.microsoft.com/office/drawing/2014/main" id="{0635CD2D-C7F6-DF09-B058-FF35B1933C05}"/>
              </a:ext>
            </a:extLst>
          </p:cNvPr>
          <p:cNvPicPr>
            <a:picLocks noChangeAspect="1"/>
          </p:cNvPicPr>
          <p:nvPr/>
        </p:nvPicPr>
        <p:blipFill>
          <a:blip r:embed="rId2"/>
          <a:stretch>
            <a:fillRect/>
          </a:stretch>
        </p:blipFill>
        <p:spPr>
          <a:xfrm>
            <a:off x="3154617" y="674888"/>
            <a:ext cx="5882766" cy="5815853"/>
          </a:xfrm>
          <a:prstGeom prst="rect">
            <a:avLst/>
          </a:prstGeom>
        </p:spPr>
      </p:pic>
    </p:spTree>
    <p:extLst>
      <p:ext uri="{BB962C8B-B14F-4D97-AF65-F5344CB8AC3E}">
        <p14:creationId xmlns:p14="http://schemas.microsoft.com/office/powerpoint/2010/main" val="501742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D2952-9950-1A7D-4E05-8E72846E93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C9EB23-F2BD-E8A1-BDCB-426EE5810D03}"/>
              </a:ext>
            </a:extLst>
          </p:cNvPr>
          <p:cNvSpPr>
            <a:spLocks noGrp="1"/>
          </p:cNvSpPr>
          <p:nvPr>
            <p:ph type="title"/>
          </p:nvPr>
        </p:nvSpPr>
        <p:spPr/>
        <p:txBody>
          <a:bodyPr/>
          <a:lstStyle/>
          <a:p>
            <a:r>
              <a:rPr lang="en-US" dirty="0"/>
              <a:t>Results</a:t>
            </a:r>
          </a:p>
        </p:txBody>
      </p:sp>
      <p:pic>
        <p:nvPicPr>
          <p:cNvPr id="7" name="Picture 6">
            <a:extLst>
              <a:ext uri="{FF2B5EF4-FFF2-40B4-BE49-F238E27FC236}">
                <a16:creationId xmlns:a16="http://schemas.microsoft.com/office/drawing/2014/main" id="{B6679DB3-461F-A890-663C-C0B8F657505A}"/>
              </a:ext>
            </a:extLst>
          </p:cNvPr>
          <p:cNvPicPr>
            <a:picLocks noChangeAspect="1"/>
          </p:cNvPicPr>
          <p:nvPr/>
        </p:nvPicPr>
        <p:blipFill>
          <a:blip r:embed="rId2"/>
          <a:stretch>
            <a:fillRect/>
          </a:stretch>
        </p:blipFill>
        <p:spPr>
          <a:xfrm>
            <a:off x="3719336" y="611842"/>
            <a:ext cx="4753327" cy="5768788"/>
          </a:xfrm>
          <a:prstGeom prst="rect">
            <a:avLst/>
          </a:prstGeom>
        </p:spPr>
      </p:pic>
    </p:spTree>
    <p:extLst>
      <p:ext uri="{BB962C8B-B14F-4D97-AF65-F5344CB8AC3E}">
        <p14:creationId xmlns:p14="http://schemas.microsoft.com/office/powerpoint/2010/main" val="3124912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869BD-B091-5C17-DEDA-18152EE8E45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02C887-33CF-4373-AA65-FB9F1B56D2F6}"/>
              </a:ext>
            </a:extLst>
          </p:cNvPr>
          <p:cNvSpPr>
            <a:spLocks noGrp="1"/>
          </p:cNvSpPr>
          <p:nvPr>
            <p:ph idx="1"/>
          </p:nvPr>
        </p:nvSpPr>
        <p:spPr/>
        <p:txBody>
          <a:bodyPr/>
          <a:lstStyle/>
          <a:p>
            <a:r>
              <a:rPr lang="en-US" dirty="0"/>
              <a:t>No additional cost above normal subscription</a:t>
            </a:r>
          </a:p>
          <a:p>
            <a:endParaRPr lang="en-US" dirty="0"/>
          </a:p>
          <a:p>
            <a:r>
              <a:rPr lang="en-US" dirty="0"/>
              <a:t>Need to keep in mind ‘usage limits’</a:t>
            </a:r>
          </a:p>
          <a:p>
            <a:pPr lvl="1"/>
            <a:r>
              <a:rPr lang="en-US" dirty="0"/>
              <a:t>Ran this against my personal ‘Pro’ plan in Claude</a:t>
            </a:r>
          </a:p>
        </p:txBody>
      </p:sp>
      <p:sp>
        <p:nvSpPr>
          <p:cNvPr id="3" name="Title 2">
            <a:extLst>
              <a:ext uri="{FF2B5EF4-FFF2-40B4-BE49-F238E27FC236}">
                <a16:creationId xmlns:a16="http://schemas.microsoft.com/office/drawing/2014/main" id="{283CF5BB-75C9-18DB-7214-97C21BCA59E9}"/>
              </a:ext>
            </a:extLst>
          </p:cNvPr>
          <p:cNvSpPr>
            <a:spLocks noGrp="1"/>
          </p:cNvSpPr>
          <p:nvPr>
            <p:ph type="title"/>
          </p:nvPr>
        </p:nvSpPr>
        <p:spPr/>
        <p:txBody>
          <a:bodyPr/>
          <a:lstStyle/>
          <a:p>
            <a:r>
              <a:rPr lang="en-US" dirty="0"/>
              <a:t>Key Considerations</a:t>
            </a:r>
          </a:p>
        </p:txBody>
      </p:sp>
      <p:pic>
        <p:nvPicPr>
          <p:cNvPr id="7" name="Picture 6">
            <a:extLst>
              <a:ext uri="{FF2B5EF4-FFF2-40B4-BE49-F238E27FC236}">
                <a16:creationId xmlns:a16="http://schemas.microsoft.com/office/drawing/2014/main" id="{AD3E5C80-F098-7373-244F-2CCD3050054A}"/>
              </a:ext>
            </a:extLst>
          </p:cNvPr>
          <p:cNvPicPr>
            <a:picLocks noChangeAspect="1"/>
          </p:cNvPicPr>
          <p:nvPr/>
        </p:nvPicPr>
        <p:blipFill>
          <a:blip r:embed="rId2"/>
          <a:stretch>
            <a:fillRect/>
          </a:stretch>
        </p:blipFill>
        <p:spPr>
          <a:xfrm>
            <a:off x="1645989" y="3558618"/>
            <a:ext cx="8878539" cy="2800741"/>
          </a:xfrm>
          <a:prstGeom prst="rect">
            <a:avLst/>
          </a:prstGeom>
        </p:spPr>
      </p:pic>
    </p:spTree>
    <p:extLst>
      <p:ext uri="{BB962C8B-B14F-4D97-AF65-F5344CB8AC3E}">
        <p14:creationId xmlns:p14="http://schemas.microsoft.com/office/powerpoint/2010/main" val="2568965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0C86F-636F-B7EF-71FB-FAB6D3B595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A4AB607-6100-8D09-1E79-C8A33D9546EF}"/>
              </a:ext>
            </a:extLst>
          </p:cNvPr>
          <p:cNvSpPr>
            <a:spLocks noGrp="1"/>
          </p:cNvSpPr>
          <p:nvPr>
            <p:ph type="title"/>
          </p:nvPr>
        </p:nvSpPr>
        <p:spPr/>
        <p:txBody>
          <a:bodyPr/>
          <a:lstStyle/>
          <a:p>
            <a:r>
              <a:rPr lang="en-US" dirty="0"/>
              <a:t>Automating Data Analysis via API</a:t>
            </a:r>
          </a:p>
        </p:txBody>
      </p:sp>
      <p:sp>
        <p:nvSpPr>
          <p:cNvPr id="5" name="Text Placeholder 4">
            <a:extLst>
              <a:ext uri="{FF2B5EF4-FFF2-40B4-BE49-F238E27FC236}">
                <a16:creationId xmlns:a16="http://schemas.microsoft.com/office/drawing/2014/main" id="{79207704-A136-AEDC-634E-FBA717063F1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75565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F047B-F618-2424-8EED-92496F0960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600C7F-4284-FA27-2B0D-C74979F14391}"/>
              </a:ext>
            </a:extLst>
          </p:cNvPr>
          <p:cNvSpPr>
            <a:spLocks noGrp="1"/>
          </p:cNvSpPr>
          <p:nvPr>
            <p:ph idx="1"/>
          </p:nvPr>
        </p:nvSpPr>
        <p:spPr/>
        <p:txBody>
          <a:bodyPr/>
          <a:lstStyle/>
          <a:p>
            <a:r>
              <a:rPr lang="en-US" dirty="0"/>
              <a:t>Wanted to automate the same data analysis process</a:t>
            </a:r>
          </a:p>
          <a:p>
            <a:r>
              <a:rPr lang="en-US" dirty="0"/>
              <a:t>Prerequisites</a:t>
            </a:r>
          </a:p>
          <a:p>
            <a:pPr lvl="1"/>
            <a:r>
              <a:rPr lang="en-US" dirty="0"/>
              <a:t>Azure Application Registration for connecting to D365 / Application Insights</a:t>
            </a:r>
          </a:p>
          <a:p>
            <a:pPr lvl="1"/>
            <a:r>
              <a:rPr lang="en-US" dirty="0"/>
              <a:t>AI API key – AI API usage is billed separately from your subscription</a:t>
            </a:r>
          </a:p>
          <a:p>
            <a:r>
              <a:rPr lang="en-US" dirty="0"/>
              <a:t>Needed to create a solution to execute API requests both to D365 / App Insights as well as the AI itself</a:t>
            </a:r>
          </a:p>
        </p:txBody>
      </p:sp>
      <p:sp>
        <p:nvSpPr>
          <p:cNvPr id="3" name="Title 2">
            <a:extLst>
              <a:ext uri="{FF2B5EF4-FFF2-40B4-BE49-F238E27FC236}">
                <a16:creationId xmlns:a16="http://schemas.microsoft.com/office/drawing/2014/main" id="{7C6752BC-66EA-2D7E-F53B-BE5528C27385}"/>
              </a:ext>
            </a:extLst>
          </p:cNvPr>
          <p:cNvSpPr>
            <a:spLocks noGrp="1"/>
          </p:cNvSpPr>
          <p:nvPr>
            <p:ph type="title"/>
          </p:nvPr>
        </p:nvSpPr>
        <p:spPr/>
        <p:txBody>
          <a:bodyPr/>
          <a:lstStyle/>
          <a:p>
            <a:r>
              <a:rPr lang="en-US" dirty="0"/>
              <a:t>API Connection Setup</a:t>
            </a:r>
          </a:p>
        </p:txBody>
      </p:sp>
      <p:pic>
        <p:nvPicPr>
          <p:cNvPr id="15362" name="Picture 2">
            <a:extLst>
              <a:ext uri="{FF2B5EF4-FFF2-40B4-BE49-F238E27FC236}">
                <a16:creationId xmlns:a16="http://schemas.microsoft.com/office/drawing/2014/main" id="{26262E36-76A0-5BDD-7F4E-8EF6A6A070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1880" y="4059380"/>
            <a:ext cx="5008239" cy="2431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5633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46D3B-774A-CC37-BC1E-B0B222044DC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4F0A0EB-7684-1CA9-EE80-E9B7F963EC9E}"/>
              </a:ext>
            </a:extLst>
          </p:cNvPr>
          <p:cNvSpPr>
            <a:spLocks noGrp="1"/>
          </p:cNvSpPr>
          <p:nvPr>
            <p:ph type="title"/>
          </p:nvPr>
        </p:nvSpPr>
        <p:spPr/>
        <p:txBody>
          <a:bodyPr/>
          <a:lstStyle/>
          <a:p>
            <a:r>
              <a:rPr lang="en-US" dirty="0"/>
              <a:t>D365ClaudeAnalyzer</a:t>
            </a:r>
          </a:p>
        </p:txBody>
      </p:sp>
      <p:pic>
        <p:nvPicPr>
          <p:cNvPr id="16386" name="Picture 2">
            <a:extLst>
              <a:ext uri="{FF2B5EF4-FFF2-40B4-BE49-F238E27FC236}">
                <a16:creationId xmlns:a16="http://schemas.microsoft.com/office/drawing/2014/main" id="{69BB6BE5-0116-EAAB-F810-2CE72622F2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684" y="1953954"/>
            <a:ext cx="4188315" cy="440231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25A9F909-CA24-72CB-2EFF-32F4D3C4D4D7}"/>
              </a:ext>
            </a:extLst>
          </p:cNvPr>
          <p:cNvSpPr>
            <a:spLocks noGrp="1"/>
          </p:cNvSpPr>
          <p:nvPr>
            <p:ph idx="1"/>
          </p:nvPr>
        </p:nvSpPr>
        <p:spPr/>
        <p:txBody>
          <a:bodyPr/>
          <a:lstStyle/>
          <a:p>
            <a:r>
              <a:rPr lang="en-US" dirty="0"/>
              <a:t>GitHub Link: </a:t>
            </a:r>
            <a:r>
              <a:rPr lang="en-US" dirty="0">
                <a:hlinkClick r:id="rId3"/>
              </a:rPr>
              <a:t>ClaudeD365Analyzer</a:t>
            </a:r>
            <a:endParaRPr lang="en-US" dirty="0"/>
          </a:p>
        </p:txBody>
      </p:sp>
      <p:pic>
        <p:nvPicPr>
          <p:cNvPr id="16388" name="Picture 4">
            <a:extLst>
              <a:ext uri="{FF2B5EF4-FFF2-40B4-BE49-F238E27FC236}">
                <a16:creationId xmlns:a16="http://schemas.microsoft.com/office/drawing/2014/main" id="{542F2454-A9F7-9203-54ED-7DB9C8DE4C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8666" y="1976842"/>
            <a:ext cx="6497771" cy="4081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471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9C08E-C1A3-DA63-BC26-993C75294B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B1E282-67CD-5B3C-B64C-141968D783E9}"/>
              </a:ext>
            </a:extLst>
          </p:cNvPr>
          <p:cNvSpPr>
            <a:spLocks noGrp="1"/>
          </p:cNvSpPr>
          <p:nvPr>
            <p:ph type="title"/>
          </p:nvPr>
        </p:nvSpPr>
        <p:spPr/>
        <p:txBody>
          <a:bodyPr/>
          <a:lstStyle/>
          <a:p>
            <a:r>
              <a:rPr lang="en-US" dirty="0"/>
              <a:t>D365ClaudeAnalyzer</a:t>
            </a:r>
          </a:p>
        </p:txBody>
      </p:sp>
      <p:pic>
        <p:nvPicPr>
          <p:cNvPr id="17410" name="Picture 2">
            <a:extLst>
              <a:ext uri="{FF2B5EF4-FFF2-40B4-BE49-F238E27FC236}">
                <a16:creationId xmlns:a16="http://schemas.microsoft.com/office/drawing/2014/main" id="{148265EE-F9A3-65AA-BA7A-2B94755647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4747" y="1030988"/>
            <a:ext cx="4909586" cy="566793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
            <a:extLst>
              <a:ext uri="{FF2B5EF4-FFF2-40B4-BE49-F238E27FC236}">
                <a16:creationId xmlns:a16="http://schemas.microsoft.com/office/drawing/2014/main" id="{9CE4526B-B639-FF19-C5E7-2CB6D2E980DE}"/>
              </a:ext>
            </a:extLst>
          </p:cNvPr>
          <p:cNvSpPr>
            <a:spLocks noGrp="1"/>
          </p:cNvSpPr>
          <p:nvPr>
            <p:ph idx="1"/>
          </p:nvPr>
        </p:nvSpPr>
        <p:spPr>
          <a:xfrm>
            <a:off x="394315" y="1357460"/>
            <a:ext cx="11381889" cy="4402317"/>
          </a:xfrm>
        </p:spPr>
        <p:txBody>
          <a:bodyPr/>
          <a:lstStyle/>
          <a:p>
            <a:r>
              <a:rPr lang="en-US" dirty="0"/>
              <a:t>Configuring the OData queries</a:t>
            </a:r>
          </a:p>
        </p:txBody>
      </p:sp>
    </p:spTree>
    <p:extLst>
      <p:ext uri="{BB962C8B-B14F-4D97-AF65-F5344CB8AC3E}">
        <p14:creationId xmlns:p14="http://schemas.microsoft.com/office/powerpoint/2010/main" val="15801696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1828C-B9A0-7030-D1D4-8861EB580A9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927EE5-39C4-69B3-CC7D-503BBBB8D6CB}"/>
              </a:ext>
            </a:extLst>
          </p:cNvPr>
          <p:cNvSpPr>
            <a:spLocks noGrp="1"/>
          </p:cNvSpPr>
          <p:nvPr>
            <p:ph idx="1"/>
          </p:nvPr>
        </p:nvSpPr>
        <p:spPr/>
        <p:txBody>
          <a:bodyPr/>
          <a:lstStyle/>
          <a:p>
            <a:r>
              <a:rPr lang="en-US" dirty="0"/>
              <a:t>Configuring the prompts</a:t>
            </a:r>
          </a:p>
        </p:txBody>
      </p:sp>
      <p:sp>
        <p:nvSpPr>
          <p:cNvPr id="3" name="Title 2">
            <a:extLst>
              <a:ext uri="{FF2B5EF4-FFF2-40B4-BE49-F238E27FC236}">
                <a16:creationId xmlns:a16="http://schemas.microsoft.com/office/drawing/2014/main" id="{A85A1464-0FC0-241D-3C4C-DB3A26CC5792}"/>
              </a:ext>
            </a:extLst>
          </p:cNvPr>
          <p:cNvSpPr>
            <a:spLocks noGrp="1"/>
          </p:cNvSpPr>
          <p:nvPr>
            <p:ph type="title"/>
          </p:nvPr>
        </p:nvSpPr>
        <p:spPr/>
        <p:txBody>
          <a:bodyPr/>
          <a:lstStyle/>
          <a:p>
            <a:r>
              <a:rPr lang="en-US" dirty="0"/>
              <a:t>D365ClaudeAnalyzer</a:t>
            </a:r>
          </a:p>
        </p:txBody>
      </p:sp>
      <p:pic>
        <p:nvPicPr>
          <p:cNvPr id="18434" name="Picture 2">
            <a:extLst>
              <a:ext uri="{FF2B5EF4-FFF2-40B4-BE49-F238E27FC236}">
                <a16:creationId xmlns:a16="http://schemas.microsoft.com/office/drawing/2014/main" id="{D6D39BD2-8D0C-D5B0-CEFF-9D0C30E2D1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66057"/>
            <a:ext cx="12192000" cy="242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0060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386F0-3AD8-9BAE-E640-98D400EDB55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077477-FA33-153C-4C60-C6A7A655957B}"/>
              </a:ext>
            </a:extLst>
          </p:cNvPr>
          <p:cNvSpPr>
            <a:spLocks noGrp="1"/>
          </p:cNvSpPr>
          <p:nvPr>
            <p:ph idx="1"/>
          </p:nvPr>
        </p:nvSpPr>
        <p:spPr>
          <a:xfrm>
            <a:off x="394315" y="1357460"/>
            <a:ext cx="4755909" cy="4402317"/>
          </a:xfrm>
        </p:spPr>
        <p:txBody>
          <a:bodyPr/>
          <a:lstStyle/>
          <a:p>
            <a:r>
              <a:rPr lang="en-US" dirty="0"/>
              <a:t>Some Claude specific setup</a:t>
            </a:r>
          </a:p>
          <a:p>
            <a:pPr lvl="1"/>
            <a:r>
              <a:rPr lang="en-US" dirty="0"/>
              <a:t>Had to add the ability to upload files to Claude for it to analyze</a:t>
            </a:r>
          </a:p>
          <a:p>
            <a:pPr lvl="1"/>
            <a:r>
              <a:rPr lang="en-US" dirty="0"/>
              <a:t>Required the ‘code-execution’ skill / endpoint</a:t>
            </a:r>
          </a:p>
        </p:txBody>
      </p:sp>
      <p:sp>
        <p:nvSpPr>
          <p:cNvPr id="3" name="Title 2">
            <a:extLst>
              <a:ext uri="{FF2B5EF4-FFF2-40B4-BE49-F238E27FC236}">
                <a16:creationId xmlns:a16="http://schemas.microsoft.com/office/drawing/2014/main" id="{20D7854A-79ED-7720-9A84-1993B276D803}"/>
              </a:ext>
            </a:extLst>
          </p:cNvPr>
          <p:cNvSpPr>
            <a:spLocks noGrp="1"/>
          </p:cNvSpPr>
          <p:nvPr>
            <p:ph type="title"/>
          </p:nvPr>
        </p:nvSpPr>
        <p:spPr/>
        <p:txBody>
          <a:bodyPr/>
          <a:lstStyle/>
          <a:p>
            <a:r>
              <a:rPr lang="en-US" dirty="0"/>
              <a:t>D365ClaudeAnalyzer</a:t>
            </a:r>
          </a:p>
        </p:txBody>
      </p:sp>
      <p:pic>
        <p:nvPicPr>
          <p:cNvPr id="19458" name="Picture 2">
            <a:extLst>
              <a:ext uri="{FF2B5EF4-FFF2-40B4-BE49-F238E27FC236}">
                <a16:creationId xmlns:a16="http://schemas.microsoft.com/office/drawing/2014/main" id="{A6A29FBB-A681-41DF-3390-84B0510B30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1212" y="1357460"/>
            <a:ext cx="5780126" cy="4447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4714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56D44-028B-1272-713B-576D24DA9D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D4A80D-FD40-3E9E-50D8-7139CDD1A2F3}"/>
              </a:ext>
            </a:extLst>
          </p:cNvPr>
          <p:cNvSpPr>
            <a:spLocks noGrp="1"/>
          </p:cNvSpPr>
          <p:nvPr>
            <p:ph type="title"/>
          </p:nvPr>
        </p:nvSpPr>
        <p:spPr/>
        <p:txBody>
          <a:bodyPr/>
          <a:lstStyle/>
          <a:p>
            <a:r>
              <a:rPr lang="en-US" dirty="0"/>
              <a:t>Analyzing Data</a:t>
            </a:r>
          </a:p>
        </p:txBody>
      </p:sp>
      <p:pic>
        <p:nvPicPr>
          <p:cNvPr id="20482" name="Picture 2">
            <a:extLst>
              <a:ext uri="{FF2B5EF4-FFF2-40B4-BE49-F238E27FC236}">
                <a16:creationId xmlns:a16="http://schemas.microsoft.com/office/drawing/2014/main" id="{CE6C13D1-B2B1-BFA5-CE10-03D0507C74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441" y="1488844"/>
            <a:ext cx="10511118" cy="4537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5260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B2360-D992-79C6-66E3-87E4166CE0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47F25A-9127-2983-E610-A3FA6C599793}"/>
              </a:ext>
            </a:extLst>
          </p:cNvPr>
          <p:cNvSpPr>
            <a:spLocks noGrp="1"/>
          </p:cNvSpPr>
          <p:nvPr>
            <p:ph type="title"/>
          </p:nvPr>
        </p:nvSpPr>
        <p:spPr/>
        <p:txBody>
          <a:bodyPr/>
          <a:lstStyle/>
          <a:p>
            <a:r>
              <a:rPr lang="en-US" dirty="0"/>
              <a:t>Results</a:t>
            </a:r>
          </a:p>
        </p:txBody>
      </p:sp>
      <p:pic>
        <p:nvPicPr>
          <p:cNvPr id="21506" name="Picture 2">
            <a:extLst>
              <a:ext uri="{FF2B5EF4-FFF2-40B4-BE49-F238E27FC236}">
                <a16:creationId xmlns:a16="http://schemas.microsoft.com/office/drawing/2014/main" id="{89B21835-0615-0B22-8B79-7E26AE92AF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5" y="1177691"/>
            <a:ext cx="8601729" cy="531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3069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98B84-59B0-DCCC-FB00-902CF0FCDB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DB4FE9-7216-BAF6-8727-56E4979BA286}"/>
              </a:ext>
            </a:extLst>
          </p:cNvPr>
          <p:cNvSpPr>
            <a:spLocks noGrp="1"/>
          </p:cNvSpPr>
          <p:nvPr>
            <p:ph type="title"/>
          </p:nvPr>
        </p:nvSpPr>
        <p:spPr/>
        <p:txBody>
          <a:bodyPr/>
          <a:lstStyle/>
          <a:p>
            <a:r>
              <a:rPr lang="en-US" dirty="0"/>
              <a:t>Results</a:t>
            </a:r>
          </a:p>
        </p:txBody>
      </p:sp>
      <p:pic>
        <p:nvPicPr>
          <p:cNvPr id="22530" name="Picture 2">
            <a:extLst>
              <a:ext uri="{FF2B5EF4-FFF2-40B4-BE49-F238E27FC236}">
                <a16:creationId xmlns:a16="http://schemas.microsoft.com/office/drawing/2014/main" id="{FBCC066E-FFF0-CEF8-52EC-DA2723BC44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693" y="1483924"/>
            <a:ext cx="10234613" cy="4031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0137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7BCFF-981F-A96B-4AA0-38B21E8576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88C85B4-09D6-66C7-78ED-8E85023267D8}"/>
              </a:ext>
            </a:extLst>
          </p:cNvPr>
          <p:cNvSpPr>
            <a:spLocks noGrp="1"/>
          </p:cNvSpPr>
          <p:nvPr>
            <p:ph type="title"/>
          </p:nvPr>
        </p:nvSpPr>
        <p:spPr/>
        <p:txBody>
          <a:bodyPr/>
          <a:lstStyle/>
          <a:p>
            <a:r>
              <a:rPr lang="en-US" dirty="0"/>
              <a:t>Cost Considerations</a:t>
            </a:r>
          </a:p>
        </p:txBody>
      </p:sp>
      <p:sp>
        <p:nvSpPr>
          <p:cNvPr id="5" name="Content Placeholder 4">
            <a:extLst>
              <a:ext uri="{FF2B5EF4-FFF2-40B4-BE49-F238E27FC236}">
                <a16:creationId xmlns:a16="http://schemas.microsoft.com/office/drawing/2014/main" id="{8D1A5183-AC07-D7D4-6FFE-E0EE77BCFE23}"/>
              </a:ext>
            </a:extLst>
          </p:cNvPr>
          <p:cNvSpPr>
            <a:spLocks noGrp="1"/>
          </p:cNvSpPr>
          <p:nvPr>
            <p:ph idx="1"/>
          </p:nvPr>
        </p:nvSpPr>
        <p:spPr/>
        <p:txBody>
          <a:bodyPr/>
          <a:lstStyle/>
          <a:p>
            <a:r>
              <a:rPr lang="en-US" dirty="0"/>
              <a:t>Because we are using the AI API to analyze this data, each interaction has a cost associated</a:t>
            </a:r>
          </a:p>
          <a:p>
            <a:r>
              <a:rPr lang="en-US" dirty="0"/>
              <a:t>In our case, each analysis was approximately $0.75 - $1.50 depending on the size of the data involved</a:t>
            </a:r>
          </a:p>
          <a:p>
            <a:pPr lvl="1"/>
            <a:r>
              <a:rPr lang="en-US" dirty="0"/>
              <a:t>You pay for both input and output tokens</a:t>
            </a:r>
          </a:p>
        </p:txBody>
      </p:sp>
      <p:pic>
        <p:nvPicPr>
          <p:cNvPr id="23556" name="Picture 4">
            <a:extLst>
              <a:ext uri="{FF2B5EF4-FFF2-40B4-BE49-F238E27FC236}">
                <a16:creationId xmlns:a16="http://schemas.microsoft.com/office/drawing/2014/main" id="{9B7D4268-6346-836F-3717-BDB094256F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2209" y="3529853"/>
            <a:ext cx="4747581" cy="3207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227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30A89-540C-C1D2-4DB7-6570ABFD43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EF9BBF9-BE52-ADFA-F44C-1B375EA004F3}"/>
              </a:ext>
            </a:extLst>
          </p:cNvPr>
          <p:cNvSpPr>
            <a:spLocks noGrp="1"/>
          </p:cNvSpPr>
          <p:nvPr>
            <p:ph type="title"/>
          </p:nvPr>
        </p:nvSpPr>
        <p:spPr/>
        <p:txBody>
          <a:bodyPr/>
          <a:lstStyle/>
          <a:p>
            <a:r>
              <a:rPr lang="en-US" dirty="0"/>
              <a:t>Automating Data Analysis via MCP</a:t>
            </a:r>
          </a:p>
        </p:txBody>
      </p:sp>
    </p:spTree>
    <p:extLst>
      <p:ext uri="{BB962C8B-B14F-4D97-AF65-F5344CB8AC3E}">
        <p14:creationId xmlns:p14="http://schemas.microsoft.com/office/powerpoint/2010/main" val="31303430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7152E-6743-C68C-3DF2-B1B2C46DE60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A63FB8-29C6-8C04-94AE-7BB88C7F0DCC}"/>
              </a:ext>
            </a:extLst>
          </p:cNvPr>
          <p:cNvSpPr>
            <a:spLocks noGrp="1"/>
          </p:cNvSpPr>
          <p:nvPr>
            <p:ph idx="1"/>
          </p:nvPr>
        </p:nvSpPr>
        <p:spPr>
          <a:xfrm>
            <a:off x="394316" y="1357460"/>
            <a:ext cx="3532792" cy="4402317"/>
          </a:xfrm>
        </p:spPr>
        <p:txBody>
          <a:bodyPr/>
          <a:lstStyle/>
          <a:p>
            <a:r>
              <a:rPr lang="en-US" dirty="0"/>
              <a:t>Asked Claude to create MCP server for D365FSC</a:t>
            </a:r>
          </a:p>
          <a:p>
            <a:endParaRPr lang="en-US" dirty="0"/>
          </a:p>
          <a:p>
            <a:r>
              <a:rPr lang="en-US" dirty="0"/>
              <a:t>Created a solution that allows for MCP tool customization</a:t>
            </a:r>
          </a:p>
        </p:txBody>
      </p:sp>
      <p:sp>
        <p:nvSpPr>
          <p:cNvPr id="3" name="Title 2">
            <a:extLst>
              <a:ext uri="{FF2B5EF4-FFF2-40B4-BE49-F238E27FC236}">
                <a16:creationId xmlns:a16="http://schemas.microsoft.com/office/drawing/2014/main" id="{FEFDCDE6-EDF3-9EBC-687B-01D492F9B254}"/>
              </a:ext>
            </a:extLst>
          </p:cNvPr>
          <p:cNvSpPr>
            <a:spLocks noGrp="1"/>
          </p:cNvSpPr>
          <p:nvPr>
            <p:ph type="title"/>
          </p:nvPr>
        </p:nvSpPr>
        <p:spPr/>
        <p:txBody>
          <a:bodyPr/>
          <a:lstStyle/>
          <a:p>
            <a:r>
              <a:rPr lang="en-US" dirty="0"/>
              <a:t>Creating the MCP Server</a:t>
            </a:r>
          </a:p>
        </p:txBody>
      </p:sp>
      <p:pic>
        <p:nvPicPr>
          <p:cNvPr id="5" name="Picture 4">
            <a:extLst>
              <a:ext uri="{FF2B5EF4-FFF2-40B4-BE49-F238E27FC236}">
                <a16:creationId xmlns:a16="http://schemas.microsoft.com/office/drawing/2014/main" id="{89C5EAB5-6D77-26AD-8B3E-52D5DC5619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0480" y="1247303"/>
            <a:ext cx="7935725" cy="4556721"/>
          </a:xfrm>
          <a:prstGeom prst="rect">
            <a:avLst/>
          </a:prstGeom>
        </p:spPr>
      </p:pic>
    </p:spTree>
    <p:extLst>
      <p:ext uri="{BB962C8B-B14F-4D97-AF65-F5344CB8AC3E}">
        <p14:creationId xmlns:p14="http://schemas.microsoft.com/office/powerpoint/2010/main" val="29756068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9318E-0964-9CBC-3F1C-041975441D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41A589-72FA-B322-7EF2-6FC2338A0A0E}"/>
              </a:ext>
            </a:extLst>
          </p:cNvPr>
          <p:cNvSpPr>
            <a:spLocks noGrp="1"/>
          </p:cNvSpPr>
          <p:nvPr>
            <p:ph type="title"/>
          </p:nvPr>
        </p:nvSpPr>
        <p:spPr/>
        <p:txBody>
          <a:bodyPr/>
          <a:lstStyle/>
          <a:p>
            <a:r>
              <a:rPr lang="en-US" dirty="0"/>
              <a:t>MCP Tool Creation</a:t>
            </a:r>
          </a:p>
        </p:txBody>
      </p:sp>
      <p:pic>
        <p:nvPicPr>
          <p:cNvPr id="5" name="Picture 4">
            <a:extLst>
              <a:ext uri="{FF2B5EF4-FFF2-40B4-BE49-F238E27FC236}">
                <a16:creationId xmlns:a16="http://schemas.microsoft.com/office/drawing/2014/main" id="{2B163430-6834-FC51-1995-B1E9CF5E5E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2984" y="1247303"/>
            <a:ext cx="7511726" cy="5103144"/>
          </a:xfrm>
          <a:prstGeom prst="rect">
            <a:avLst/>
          </a:prstGeom>
        </p:spPr>
      </p:pic>
    </p:spTree>
    <p:extLst>
      <p:ext uri="{BB962C8B-B14F-4D97-AF65-F5344CB8AC3E}">
        <p14:creationId xmlns:p14="http://schemas.microsoft.com/office/powerpoint/2010/main" val="1407974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BDDF5-7A83-A013-4CA3-568AB10E1CE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01BA4E-E855-E2AA-F6E4-A18F3D075C26}"/>
              </a:ext>
            </a:extLst>
          </p:cNvPr>
          <p:cNvSpPr>
            <a:spLocks noGrp="1"/>
          </p:cNvSpPr>
          <p:nvPr>
            <p:ph idx="1"/>
          </p:nvPr>
        </p:nvSpPr>
        <p:spPr/>
        <p:txBody>
          <a:bodyPr/>
          <a:lstStyle/>
          <a:p>
            <a:r>
              <a:rPr lang="en-US" dirty="0"/>
              <a:t>Update Claude Desktop config to add MCP server</a:t>
            </a:r>
          </a:p>
        </p:txBody>
      </p:sp>
      <p:sp>
        <p:nvSpPr>
          <p:cNvPr id="3" name="Title 2">
            <a:extLst>
              <a:ext uri="{FF2B5EF4-FFF2-40B4-BE49-F238E27FC236}">
                <a16:creationId xmlns:a16="http://schemas.microsoft.com/office/drawing/2014/main" id="{67137921-28EF-3ED5-EC72-BC0519E00FC4}"/>
              </a:ext>
            </a:extLst>
          </p:cNvPr>
          <p:cNvSpPr>
            <a:spLocks noGrp="1"/>
          </p:cNvSpPr>
          <p:nvPr>
            <p:ph type="title"/>
          </p:nvPr>
        </p:nvSpPr>
        <p:spPr/>
        <p:txBody>
          <a:bodyPr/>
          <a:lstStyle/>
          <a:p>
            <a:r>
              <a:rPr lang="en-US" dirty="0"/>
              <a:t>Add MCP Server to Claude Desktop</a:t>
            </a:r>
          </a:p>
        </p:txBody>
      </p:sp>
      <p:pic>
        <p:nvPicPr>
          <p:cNvPr id="5" name="Picture 4">
            <a:extLst>
              <a:ext uri="{FF2B5EF4-FFF2-40B4-BE49-F238E27FC236}">
                <a16:creationId xmlns:a16="http://schemas.microsoft.com/office/drawing/2014/main" id="{06D7C262-4537-04B1-1C17-8EC40403CE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4489" y="2294569"/>
            <a:ext cx="9421540" cy="3029373"/>
          </a:xfrm>
          <a:prstGeom prst="rect">
            <a:avLst/>
          </a:prstGeom>
        </p:spPr>
      </p:pic>
    </p:spTree>
    <p:extLst>
      <p:ext uri="{BB962C8B-B14F-4D97-AF65-F5344CB8AC3E}">
        <p14:creationId xmlns:p14="http://schemas.microsoft.com/office/powerpoint/2010/main" val="24675722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CD9E6-F9BA-8FB6-85D4-41D7879E81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1D0FAAB-A1BF-EF79-1AB7-9A189E10BE2A}"/>
              </a:ext>
            </a:extLst>
          </p:cNvPr>
          <p:cNvSpPr>
            <a:spLocks noGrp="1"/>
          </p:cNvSpPr>
          <p:nvPr>
            <p:ph type="title"/>
          </p:nvPr>
        </p:nvSpPr>
        <p:spPr/>
        <p:txBody>
          <a:bodyPr/>
          <a:lstStyle/>
          <a:p>
            <a:r>
              <a:rPr lang="en-US" dirty="0"/>
              <a:t>Claude Desktop MCPs</a:t>
            </a:r>
          </a:p>
        </p:txBody>
      </p:sp>
      <p:pic>
        <p:nvPicPr>
          <p:cNvPr id="7" name="Picture 6">
            <a:extLst>
              <a:ext uri="{FF2B5EF4-FFF2-40B4-BE49-F238E27FC236}">
                <a16:creationId xmlns:a16="http://schemas.microsoft.com/office/drawing/2014/main" id="{2D067CDE-8901-17E2-B4D9-2E78B02952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698" y="1543459"/>
            <a:ext cx="9930603" cy="4368129"/>
          </a:xfrm>
          <a:prstGeom prst="rect">
            <a:avLst/>
          </a:prstGeom>
        </p:spPr>
      </p:pic>
    </p:spTree>
    <p:extLst>
      <p:ext uri="{BB962C8B-B14F-4D97-AF65-F5344CB8AC3E}">
        <p14:creationId xmlns:p14="http://schemas.microsoft.com/office/powerpoint/2010/main" val="14964764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101F4-54BB-ECA1-2662-ED1DC1B7C6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F0DB78-4358-B79A-4A92-886E1730FD67}"/>
              </a:ext>
            </a:extLst>
          </p:cNvPr>
          <p:cNvSpPr>
            <a:spLocks noGrp="1"/>
          </p:cNvSpPr>
          <p:nvPr>
            <p:ph type="title"/>
          </p:nvPr>
        </p:nvSpPr>
        <p:spPr/>
        <p:txBody>
          <a:bodyPr/>
          <a:lstStyle/>
          <a:p>
            <a:r>
              <a:rPr lang="en-US" dirty="0"/>
              <a:t>Using the MCP Tool</a:t>
            </a:r>
          </a:p>
        </p:txBody>
      </p:sp>
      <p:pic>
        <p:nvPicPr>
          <p:cNvPr id="7" name="Picture 6">
            <a:extLst>
              <a:ext uri="{FF2B5EF4-FFF2-40B4-BE49-F238E27FC236}">
                <a16:creationId xmlns:a16="http://schemas.microsoft.com/office/drawing/2014/main" id="{FC542B3B-8C61-FF0F-8A35-7C73551843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5751" y="1247303"/>
            <a:ext cx="9080498" cy="5146140"/>
          </a:xfrm>
          <a:prstGeom prst="rect">
            <a:avLst/>
          </a:prstGeom>
        </p:spPr>
      </p:pic>
    </p:spTree>
    <p:extLst>
      <p:ext uri="{BB962C8B-B14F-4D97-AF65-F5344CB8AC3E}">
        <p14:creationId xmlns:p14="http://schemas.microsoft.com/office/powerpoint/2010/main" val="2669097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82022-0B2A-ACE7-E04A-25721E4980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05F58E-D1F9-9113-A371-3CF5B135DD16}"/>
              </a:ext>
            </a:extLst>
          </p:cNvPr>
          <p:cNvSpPr>
            <a:spLocks noGrp="1"/>
          </p:cNvSpPr>
          <p:nvPr>
            <p:ph type="title"/>
          </p:nvPr>
        </p:nvSpPr>
        <p:spPr/>
        <p:txBody>
          <a:bodyPr/>
          <a:lstStyle/>
          <a:p>
            <a:r>
              <a:rPr lang="en-US" dirty="0"/>
              <a:t>Using the MCP Tool</a:t>
            </a:r>
          </a:p>
        </p:txBody>
      </p:sp>
      <p:pic>
        <p:nvPicPr>
          <p:cNvPr id="7" name="Picture 6">
            <a:extLst>
              <a:ext uri="{FF2B5EF4-FFF2-40B4-BE49-F238E27FC236}">
                <a16:creationId xmlns:a16="http://schemas.microsoft.com/office/drawing/2014/main" id="{CA24FB37-DB64-6DC0-C0C3-13F510995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1199" y="1081142"/>
            <a:ext cx="5169602" cy="5670979"/>
          </a:xfrm>
          <a:prstGeom prst="rect">
            <a:avLst/>
          </a:prstGeom>
        </p:spPr>
      </p:pic>
    </p:spTree>
    <p:extLst>
      <p:ext uri="{BB962C8B-B14F-4D97-AF65-F5344CB8AC3E}">
        <p14:creationId xmlns:p14="http://schemas.microsoft.com/office/powerpoint/2010/main" val="22099632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237905-8E0E-B5AC-9277-4D4CA94CC8A5}"/>
              </a:ext>
            </a:extLst>
          </p:cNvPr>
          <p:cNvSpPr>
            <a:spLocks noGrp="1"/>
          </p:cNvSpPr>
          <p:nvPr>
            <p:ph idx="1"/>
          </p:nvPr>
        </p:nvSpPr>
        <p:spPr/>
        <p:txBody>
          <a:bodyPr/>
          <a:lstStyle/>
          <a:p>
            <a:r>
              <a:rPr lang="en-US" dirty="0"/>
              <a:t>GitHub link: </a:t>
            </a:r>
            <a:r>
              <a:rPr lang="en-US" dirty="0">
                <a:hlinkClick r:id="rId2"/>
              </a:rPr>
              <a:t>https://github.com/ameyer505/D365FSC-Security-MCP</a:t>
            </a:r>
            <a:endParaRPr lang="en-US" dirty="0"/>
          </a:p>
        </p:txBody>
      </p:sp>
      <p:sp>
        <p:nvSpPr>
          <p:cNvPr id="3" name="Title 2">
            <a:extLst>
              <a:ext uri="{FF2B5EF4-FFF2-40B4-BE49-F238E27FC236}">
                <a16:creationId xmlns:a16="http://schemas.microsoft.com/office/drawing/2014/main" id="{85283F17-6A55-5540-1A5A-CDB2366F3913}"/>
              </a:ext>
            </a:extLst>
          </p:cNvPr>
          <p:cNvSpPr>
            <a:spLocks noGrp="1"/>
          </p:cNvSpPr>
          <p:nvPr>
            <p:ph type="title"/>
          </p:nvPr>
        </p:nvSpPr>
        <p:spPr/>
        <p:txBody>
          <a:bodyPr/>
          <a:lstStyle/>
          <a:p>
            <a:r>
              <a:rPr lang="en-US" dirty="0"/>
              <a:t>D365FSC-Security-MCP</a:t>
            </a:r>
          </a:p>
        </p:txBody>
      </p:sp>
      <p:pic>
        <p:nvPicPr>
          <p:cNvPr id="5" name="Picture 4">
            <a:extLst>
              <a:ext uri="{FF2B5EF4-FFF2-40B4-BE49-F238E27FC236}">
                <a16:creationId xmlns:a16="http://schemas.microsoft.com/office/drawing/2014/main" id="{4C383A4A-09FA-C3E9-5D43-EDE05D923115}"/>
              </a:ext>
            </a:extLst>
          </p:cNvPr>
          <p:cNvPicPr>
            <a:picLocks noChangeAspect="1"/>
          </p:cNvPicPr>
          <p:nvPr/>
        </p:nvPicPr>
        <p:blipFill>
          <a:blip r:embed="rId3"/>
          <a:stretch>
            <a:fillRect/>
          </a:stretch>
        </p:blipFill>
        <p:spPr>
          <a:xfrm>
            <a:off x="3534922" y="1905387"/>
            <a:ext cx="5122156" cy="4585354"/>
          </a:xfrm>
          <a:prstGeom prst="rect">
            <a:avLst/>
          </a:prstGeom>
        </p:spPr>
      </p:pic>
    </p:spTree>
    <p:extLst>
      <p:ext uri="{BB962C8B-B14F-4D97-AF65-F5344CB8AC3E}">
        <p14:creationId xmlns:p14="http://schemas.microsoft.com/office/powerpoint/2010/main" val="20222146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965683-0C88-60F2-F3C0-2032273DF9EF}"/>
              </a:ext>
            </a:extLst>
          </p:cNvPr>
          <p:cNvSpPr>
            <a:spLocks noGrp="1"/>
          </p:cNvSpPr>
          <p:nvPr>
            <p:ph type="title"/>
          </p:nvPr>
        </p:nvSpPr>
        <p:spPr/>
        <p:txBody>
          <a:bodyPr/>
          <a:lstStyle/>
          <a:p>
            <a:r>
              <a:rPr lang="en-US" dirty="0"/>
              <a:t>Side-By-Side Comparison</a:t>
            </a:r>
          </a:p>
        </p:txBody>
      </p:sp>
      <p:graphicFrame>
        <p:nvGraphicFramePr>
          <p:cNvPr id="4" name="Table 3">
            <a:extLst>
              <a:ext uri="{FF2B5EF4-FFF2-40B4-BE49-F238E27FC236}">
                <a16:creationId xmlns:a16="http://schemas.microsoft.com/office/drawing/2014/main" id="{C7519481-17E2-3414-14EF-372164A11E98}"/>
              </a:ext>
            </a:extLst>
          </p:cNvPr>
          <p:cNvGraphicFramePr>
            <a:graphicFrameLocks noGrp="1"/>
          </p:cNvGraphicFramePr>
          <p:nvPr>
            <p:extLst>
              <p:ext uri="{D42A27DB-BD31-4B8C-83A1-F6EECF244321}">
                <p14:modId xmlns:p14="http://schemas.microsoft.com/office/powerpoint/2010/main" val="3303526376"/>
              </p:ext>
            </p:extLst>
          </p:nvPr>
        </p:nvGraphicFramePr>
        <p:xfrm>
          <a:off x="834834" y="1506246"/>
          <a:ext cx="10500852" cy="4356737"/>
        </p:xfrm>
        <a:graphic>
          <a:graphicData uri="http://schemas.openxmlformats.org/drawingml/2006/table">
            <a:tbl>
              <a:tblPr firstRow="1" bandRow="1">
                <a:tableStyleId>{5C22544A-7EE6-4342-B048-85BDC9FD1C3A}</a:tableStyleId>
              </a:tblPr>
              <a:tblGrid>
                <a:gridCol w="2625213">
                  <a:extLst>
                    <a:ext uri="{9D8B030D-6E8A-4147-A177-3AD203B41FA5}">
                      <a16:colId xmlns:a16="http://schemas.microsoft.com/office/drawing/2014/main" val="702896393"/>
                    </a:ext>
                  </a:extLst>
                </a:gridCol>
                <a:gridCol w="2625213">
                  <a:extLst>
                    <a:ext uri="{9D8B030D-6E8A-4147-A177-3AD203B41FA5}">
                      <a16:colId xmlns:a16="http://schemas.microsoft.com/office/drawing/2014/main" val="1574089516"/>
                    </a:ext>
                  </a:extLst>
                </a:gridCol>
                <a:gridCol w="2625213">
                  <a:extLst>
                    <a:ext uri="{9D8B030D-6E8A-4147-A177-3AD203B41FA5}">
                      <a16:colId xmlns:a16="http://schemas.microsoft.com/office/drawing/2014/main" val="2122852641"/>
                    </a:ext>
                  </a:extLst>
                </a:gridCol>
                <a:gridCol w="2625213">
                  <a:extLst>
                    <a:ext uri="{9D8B030D-6E8A-4147-A177-3AD203B41FA5}">
                      <a16:colId xmlns:a16="http://schemas.microsoft.com/office/drawing/2014/main" val="2924705685"/>
                    </a:ext>
                  </a:extLst>
                </a:gridCol>
              </a:tblGrid>
              <a:tr h="622391">
                <a:tc>
                  <a:txBody>
                    <a:bodyPr/>
                    <a:lstStyle/>
                    <a:p>
                      <a:endParaRPr lang="en-US"/>
                    </a:p>
                  </a:txBody>
                  <a:tcPr/>
                </a:tc>
                <a:tc>
                  <a:txBody>
                    <a:bodyPr/>
                    <a:lstStyle/>
                    <a:p>
                      <a:r>
                        <a:rPr lang="en-US" dirty="0"/>
                        <a:t>Manual Data Gathering</a:t>
                      </a:r>
                    </a:p>
                  </a:txBody>
                  <a:tcPr/>
                </a:tc>
                <a:tc>
                  <a:txBody>
                    <a:bodyPr/>
                    <a:lstStyle/>
                    <a:p>
                      <a:r>
                        <a:rPr lang="en-US" dirty="0"/>
                        <a:t>Direct API</a:t>
                      </a:r>
                    </a:p>
                  </a:txBody>
                  <a:tcPr/>
                </a:tc>
                <a:tc>
                  <a:txBody>
                    <a:bodyPr/>
                    <a:lstStyle/>
                    <a:p>
                      <a:r>
                        <a:rPr lang="en-US" dirty="0"/>
                        <a:t>MCP Server</a:t>
                      </a:r>
                    </a:p>
                  </a:txBody>
                  <a:tcPr/>
                </a:tc>
                <a:extLst>
                  <a:ext uri="{0D108BD9-81ED-4DB2-BD59-A6C34878D82A}">
                    <a16:rowId xmlns:a16="http://schemas.microsoft.com/office/drawing/2014/main" val="1865522696"/>
                  </a:ext>
                </a:extLst>
              </a:tr>
              <a:tr h="622391">
                <a:tc>
                  <a:txBody>
                    <a:bodyPr/>
                    <a:lstStyle/>
                    <a:p>
                      <a:r>
                        <a:rPr lang="en-US" dirty="0"/>
                        <a:t>Setup Effort</a:t>
                      </a:r>
                    </a:p>
                  </a:txBody>
                  <a:tcPr/>
                </a:tc>
                <a:tc>
                  <a:txBody>
                    <a:bodyPr/>
                    <a:lstStyle/>
                    <a:p>
                      <a:r>
                        <a:rPr lang="en-US" dirty="0"/>
                        <a:t>None</a:t>
                      </a:r>
                    </a:p>
                  </a:txBody>
                  <a:tcPr/>
                </a:tc>
                <a:tc>
                  <a:txBody>
                    <a:bodyPr/>
                    <a:lstStyle/>
                    <a:p>
                      <a:r>
                        <a:rPr lang="en-US" dirty="0"/>
                        <a:t>Medium</a:t>
                      </a:r>
                    </a:p>
                  </a:txBody>
                  <a:tcPr/>
                </a:tc>
                <a:tc>
                  <a:txBody>
                    <a:bodyPr/>
                    <a:lstStyle/>
                    <a:p>
                      <a:r>
                        <a:rPr lang="en-US" dirty="0"/>
                        <a:t>Medium</a:t>
                      </a:r>
                    </a:p>
                  </a:txBody>
                  <a:tcPr/>
                </a:tc>
                <a:extLst>
                  <a:ext uri="{0D108BD9-81ED-4DB2-BD59-A6C34878D82A}">
                    <a16:rowId xmlns:a16="http://schemas.microsoft.com/office/drawing/2014/main" val="3688708893"/>
                  </a:ext>
                </a:extLst>
              </a:tr>
              <a:tr h="622391">
                <a:tc>
                  <a:txBody>
                    <a:bodyPr/>
                    <a:lstStyle/>
                    <a:p>
                      <a:r>
                        <a:rPr lang="en-US" dirty="0"/>
                        <a:t>Data Freshness</a:t>
                      </a:r>
                    </a:p>
                  </a:txBody>
                  <a:tcPr/>
                </a:tc>
                <a:tc>
                  <a:txBody>
                    <a:bodyPr/>
                    <a:lstStyle/>
                    <a:p>
                      <a:r>
                        <a:rPr lang="en-US" dirty="0"/>
                        <a:t>Snapshot</a:t>
                      </a:r>
                    </a:p>
                  </a:txBody>
                  <a:tcPr/>
                </a:tc>
                <a:tc>
                  <a:txBody>
                    <a:bodyPr/>
                    <a:lstStyle/>
                    <a:p>
                      <a:r>
                        <a:rPr lang="en-US" dirty="0"/>
                        <a:t>Real-Time</a:t>
                      </a:r>
                    </a:p>
                  </a:txBody>
                  <a:tcPr/>
                </a:tc>
                <a:tc>
                  <a:txBody>
                    <a:bodyPr/>
                    <a:lstStyle/>
                    <a:p>
                      <a:r>
                        <a:rPr lang="en-US" dirty="0"/>
                        <a:t>Real-Time</a:t>
                      </a:r>
                    </a:p>
                  </a:txBody>
                  <a:tcPr/>
                </a:tc>
                <a:extLst>
                  <a:ext uri="{0D108BD9-81ED-4DB2-BD59-A6C34878D82A}">
                    <a16:rowId xmlns:a16="http://schemas.microsoft.com/office/drawing/2014/main" val="4275080601"/>
                  </a:ext>
                </a:extLst>
              </a:tr>
              <a:tr h="622391">
                <a:tc>
                  <a:txBody>
                    <a:bodyPr/>
                    <a:lstStyle/>
                    <a:p>
                      <a:r>
                        <a:rPr lang="en-US" dirty="0"/>
                        <a:t>Interactivity</a:t>
                      </a:r>
                    </a:p>
                  </a:txBody>
                  <a:tcPr/>
                </a:tc>
                <a:tc>
                  <a:txBody>
                    <a:bodyPr/>
                    <a:lstStyle/>
                    <a:p>
                      <a:r>
                        <a:rPr lang="en-US" dirty="0"/>
                        <a:t>None</a:t>
                      </a:r>
                    </a:p>
                  </a:txBody>
                  <a:tcPr/>
                </a:tc>
                <a:tc>
                  <a:txBody>
                    <a:bodyPr/>
                    <a:lstStyle/>
                    <a:p>
                      <a:r>
                        <a:rPr lang="en-US" dirty="0"/>
                        <a:t>None</a:t>
                      </a:r>
                    </a:p>
                  </a:txBody>
                  <a:tcPr/>
                </a:tc>
                <a:tc>
                  <a:txBody>
                    <a:bodyPr/>
                    <a:lstStyle/>
                    <a:p>
                      <a:r>
                        <a:rPr lang="en-US" dirty="0"/>
                        <a:t>High</a:t>
                      </a:r>
                    </a:p>
                  </a:txBody>
                  <a:tcPr/>
                </a:tc>
                <a:extLst>
                  <a:ext uri="{0D108BD9-81ED-4DB2-BD59-A6C34878D82A}">
                    <a16:rowId xmlns:a16="http://schemas.microsoft.com/office/drawing/2014/main" val="3433135933"/>
                  </a:ext>
                </a:extLst>
              </a:tr>
              <a:tr h="622391">
                <a:tc>
                  <a:txBody>
                    <a:bodyPr/>
                    <a:lstStyle/>
                    <a:p>
                      <a:r>
                        <a:rPr lang="en-US" dirty="0"/>
                        <a:t>Repeatability</a:t>
                      </a:r>
                    </a:p>
                  </a:txBody>
                  <a:tcPr/>
                </a:tc>
                <a:tc>
                  <a:txBody>
                    <a:bodyPr/>
                    <a:lstStyle/>
                    <a:p>
                      <a:r>
                        <a:rPr lang="en-US" dirty="0"/>
                        <a:t>None</a:t>
                      </a:r>
                    </a:p>
                  </a:txBody>
                  <a:tcPr/>
                </a:tc>
                <a:tc>
                  <a:txBody>
                    <a:bodyPr/>
                    <a:lstStyle/>
                    <a:p>
                      <a:r>
                        <a:rPr lang="en-US" dirty="0"/>
                        <a:t>High</a:t>
                      </a:r>
                    </a:p>
                  </a:txBody>
                  <a:tcPr/>
                </a:tc>
                <a:tc>
                  <a:txBody>
                    <a:bodyPr/>
                    <a:lstStyle/>
                    <a:p>
                      <a:r>
                        <a:rPr lang="en-US" dirty="0"/>
                        <a:t>Medium</a:t>
                      </a:r>
                    </a:p>
                  </a:txBody>
                  <a:tcPr/>
                </a:tc>
                <a:extLst>
                  <a:ext uri="{0D108BD9-81ED-4DB2-BD59-A6C34878D82A}">
                    <a16:rowId xmlns:a16="http://schemas.microsoft.com/office/drawing/2014/main" val="4213690196"/>
                  </a:ext>
                </a:extLst>
              </a:tr>
              <a:tr h="622391">
                <a:tc>
                  <a:txBody>
                    <a:bodyPr/>
                    <a:lstStyle/>
                    <a:p>
                      <a:r>
                        <a:rPr lang="en-US" dirty="0"/>
                        <a:t>Flexibility</a:t>
                      </a:r>
                    </a:p>
                  </a:txBody>
                  <a:tcPr/>
                </a:tc>
                <a:tc>
                  <a:txBody>
                    <a:bodyPr/>
                    <a:lstStyle/>
                    <a:p>
                      <a:r>
                        <a:rPr lang="en-US" dirty="0"/>
                        <a:t>Low</a:t>
                      </a:r>
                    </a:p>
                  </a:txBody>
                  <a:tcPr/>
                </a:tc>
                <a:tc>
                  <a:txBody>
                    <a:bodyPr/>
                    <a:lstStyle/>
                    <a:p>
                      <a:r>
                        <a:rPr lang="en-US" dirty="0"/>
                        <a:t>Low</a:t>
                      </a:r>
                    </a:p>
                  </a:txBody>
                  <a:tcPr/>
                </a:tc>
                <a:tc>
                  <a:txBody>
                    <a:bodyPr/>
                    <a:lstStyle/>
                    <a:p>
                      <a:r>
                        <a:rPr lang="en-US" dirty="0"/>
                        <a:t>High</a:t>
                      </a:r>
                    </a:p>
                  </a:txBody>
                  <a:tcPr/>
                </a:tc>
                <a:extLst>
                  <a:ext uri="{0D108BD9-81ED-4DB2-BD59-A6C34878D82A}">
                    <a16:rowId xmlns:a16="http://schemas.microsoft.com/office/drawing/2014/main" val="2831471869"/>
                  </a:ext>
                </a:extLst>
              </a:tr>
              <a:tr h="622391">
                <a:tc>
                  <a:txBody>
                    <a:bodyPr/>
                    <a:lstStyle/>
                    <a:p>
                      <a:r>
                        <a:rPr lang="en-US" dirty="0"/>
                        <a:t>Best For</a:t>
                      </a:r>
                    </a:p>
                  </a:txBody>
                  <a:tcPr/>
                </a:tc>
                <a:tc>
                  <a:txBody>
                    <a:bodyPr/>
                    <a:lstStyle/>
                    <a:p>
                      <a:r>
                        <a:rPr lang="en-US" dirty="0"/>
                        <a:t>One-Off Exploration</a:t>
                      </a:r>
                    </a:p>
                  </a:txBody>
                  <a:tcPr/>
                </a:tc>
                <a:tc>
                  <a:txBody>
                    <a:bodyPr/>
                    <a:lstStyle/>
                    <a:p>
                      <a:r>
                        <a:rPr lang="en-US" dirty="0"/>
                        <a:t>Scheduled Pipelines</a:t>
                      </a:r>
                    </a:p>
                  </a:txBody>
                  <a:tcPr/>
                </a:tc>
                <a:tc>
                  <a:txBody>
                    <a:bodyPr/>
                    <a:lstStyle/>
                    <a:p>
                      <a:r>
                        <a:rPr lang="en-US" dirty="0"/>
                        <a:t>Interactive Analysis</a:t>
                      </a:r>
                    </a:p>
                  </a:txBody>
                  <a:tcPr/>
                </a:tc>
                <a:extLst>
                  <a:ext uri="{0D108BD9-81ED-4DB2-BD59-A6C34878D82A}">
                    <a16:rowId xmlns:a16="http://schemas.microsoft.com/office/drawing/2014/main" val="867892818"/>
                  </a:ext>
                </a:extLst>
              </a:tr>
            </a:tbl>
          </a:graphicData>
        </a:graphic>
      </p:graphicFrame>
    </p:spTree>
    <p:extLst>
      <p:ext uri="{BB962C8B-B14F-4D97-AF65-F5344CB8AC3E}">
        <p14:creationId xmlns:p14="http://schemas.microsoft.com/office/powerpoint/2010/main" val="27076665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D653A-1A6C-34F8-5FFF-F89655BD60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B0A7BD8-22E4-4256-145B-402FDBDAEB9C}"/>
              </a:ext>
            </a:extLst>
          </p:cNvPr>
          <p:cNvSpPr>
            <a:spLocks noGrp="1"/>
          </p:cNvSpPr>
          <p:nvPr>
            <p:ph type="title"/>
          </p:nvPr>
        </p:nvSpPr>
        <p:spPr/>
        <p:txBody>
          <a:bodyPr/>
          <a:lstStyle/>
          <a:p>
            <a:r>
              <a:rPr lang="en-US" dirty="0"/>
              <a:t>Other Scenarios</a:t>
            </a:r>
          </a:p>
        </p:txBody>
      </p:sp>
      <p:sp>
        <p:nvSpPr>
          <p:cNvPr id="5" name="Text Placeholder 4">
            <a:extLst>
              <a:ext uri="{FF2B5EF4-FFF2-40B4-BE49-F238E27FC236}">
                <a16:creationId xmlns:a16="http://schemas.microsoft.com/office/drawing/2014/main" id="{59F4E280-B55F-3E22-61CD-5B780D6A1D6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023383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34AE3-8B0E-6B6F-DE14-0E0613E280E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ED93A1-4D28-15C1-C984-80ABB00BBFBB}"/>
              </a:ext>
            </a:extLst>
          </p:cNvPr>
          <p:cNvSpPr>
            <a:spLocks noGrp="1"/>
          </p:cNvSpPr>
          <p:nvPr>
            <p:ph idx="1"/>
          </p:nvPr>
        </p:nvSpPr>
        <p:spPr/>
        <p:txBody>
          <a:bodyPr/>
          <a:lstStyle/>
          <a:p>
            <a:r>
              <a:rPr lang="en-US" dirty="0"/>
              <a:t>Used the License Usage Summary report data</a:t>
            </a:r>
          </a:p>
          <a:p>
            <a:pPr marL="0" indent="0">
              <a:buNone/>
            </a:pPr>
            <a:endParaRPr lang="en-US" dirty="0"/>
          </a:p>
        </p:txBody>
      </p:sp>
      <p:sp>
        <p:nvSpPr>
          <p:cNvPr id="3" name="Title 2">
            <a:extLst>
              <a:ext uri="{FF2B5EF4-FFF2-40B4-BE49-F238E27FC236}">
                <a16:creationId xmlns:a16="http://schemas.microsoft.com/office/drawing/2014/main" id="{4213D862-7705-C85F-22A7-46DC8EA2861E}"/>
              </a:ext>
            </a:extLst>
          </p:cNvPr>
          <p:cNvSpPr>
            <a:spLocks noGrp="1"/>
          </p:cNvSpPr>
          <p:nvPr>
            <p:ph type="title"/>
          </p:nvPr>
        </p:nvSpPr>
        <p:spPr/>
        <p:txBody>
          <a:bodyPr/>
          <a:lstStyle/>
          <a:p>
            <a:r>
              <a:rPr lang="en-US" dirty="0"/>
              <a:t>D365FSC License Optimization</a:t>
            </a:r>
          </a:p>
        </p:txBody>
      </p:sp>
      <p:pic>
        <p:nvPicPr>
          <p:cNvPr id="9218" name="Picture 2">
            <a:extLst>
              <a:ext uri="{FF2B5EF4-FFF2-40B4-BE49-F238E27FC236}">
                <a16:creationId xmlns:a16="http://schemas.microsoft.com/office/drawing/2014/main" id="{782355FB-DAEC-984A-CC67-EECFF4AB5E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7241" y="1944262"/>
            <a:ext cx="9516035" cy="4299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877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886CD-0638-A59C-B422-F304D09F2C1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20013-20AA-3AF1-F7BB-5874B1BD33D1}"/>
              </a:ext>
            </a:extLst>
          </p:cNvPr>
          <p:cNvSpPr>
            <a:spLocks noGrp="1"/>
          </p:cNvSpPr>
          <p:nvPr>
            <p:ph idx="1"/>
          </p:nvPr>
        </p:nvSpPr>
        <p:spPr/>
        <p:txBody>
          <a:bodyPr/>
          <a:lstStyle/>
          <a:p>
            <a:r>
              <a:rPr lang="en-US" dirty="0"/>
              <a:t>Found the form data source in Application Explorer</a:t>
            </a:r>
          </a:p>
        </p:txBody>
      </p:sp>
      <p:sp>
        <p:nvSpPr>
          <p:cNvPr id="3" name="Title 2">
            <a:extLst>
              <a:ext uri="{FF2B5EF4-FFF2-40B4-BE49-F238E27FC236}">
                <a16:creationId xmlns:a16="http://schemas.microsoft.com/office/drawing/2014/main" id="{295AA85E-1C3F-6D87-EA70-F5C834690643}"/>
              </a:ext>
            </a:extLst>
          </p:cNvPr>
          <p:cNvSpPr>
            <a:spLocks noGrp="1"/>
          </p:cNvSpPr>
          <p:nvPr>
            <p:ph type="title"/>
          </p:nvPr>
        </p:nvSpPr>
        <p:spPr/>
        <p:txBody>
          <a:bodyPr/>
          <a:lstStyle/>
          <a:p>
            <a:r>
              <a:rPr lang="en-US" dirty="0"/>
              <a:t>D365FSC License Optimization</a:t>
            </a:r>
          </a:p>
        </p:txBody>
      </p:sp>
      <p:pic>
        <p:nvPicPr>
          <p:cNvPr id="10242" name="Picture 2">
            <a:extLst>
              <a:ext uri="{FF2B5EF4-FFF2-40B4-BE49-F238E27FC236}">
                <a16:creationId xmlns:a16="http://schemas.microsoft.com/office/drawing/2014/main" id="{57636A0B-FCDB-30DE-CF1A-280E77E40E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9397" y="2062279"/>
            <a:ext cx="8393206" cy="410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2170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F029E-2041-59F6-0EDA-8AF90DF20D1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9CAC563-03E1-D883-8CA4-70FD946CAF34}"/>
              </a:ext>
            </a:extLst>
          </p:cNvPr>
          <p:cNvSpPr>
            <a:spLocks noGrp="1"/>
          </p:cNvSpPr>
          <p:nvPr>
            <p:ph type="title"/>
          </p:nvPr>
        </p:nvSpPr>
        <p:spPr/>
        <p:txBody>
          <a:bodyPr/>
          <a:lstStyle/>
          <a:p>
            <a:r>
              <a:rPr lang="en-US" dirty="0"/>
              <a:t>D365FSC License Optimization</a:t>
            </a:r>
          </a:p>
        </p:txBody>
      </p:sp>
      <p:pic>
        <p:nvPicPr>
          <p:cNvPr id="11266" name="Picture 2">
            <a:extLst>
              <a:ext uri="{FF2B5EF4-FFF2-40B4-BE49-F238E27FC236}">
                <a16:creationId xmlns:a16="http://schemas.microsoft.com/office/drawing/2014/main" id="{02D7D10E-F531-0115-5DA5-2F6A72671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3342" y="1539957"/>
            <a:ext cx="8905315" cy="4641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0263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6705C-0A56-0EF1-6F66-AF2BD15B6A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76FF127-E925-66C7-0612-89291302FB0F}"/>
              </a:ext>
            </a:extLst>
          </p:cNvPr>
          <p:cNvSpPr>
            <a:spLocks noGrp="1"/>
          </p:cNvSpPr>
          <p:nvPr>
            <p:ph type="title"/>
          </p:nvPr>
        </p:nvSpPr>
        <p:spPr/>
        <p:txBody>
          <a:bodyPr/>
          <a:lstStyle/>
          <a:p>
            <a:r>
              <a:rPr lang="en-US" dirty="0"/>
              <a:t>D365FSC License Optimization</a:t>
            </a:r>
          </a:p>
        </p:txBody>
      </p:sp>
      <p:pic>
        <p:nvPicPr>
          <p:cNvPr id="12290" name="Picture 2">
            <a:extLst>
              <a:ext uri="{FF2B5EF4-FFF2-40B4-BE49-F238E27FC236}">
                <a16:creationId xmlns:a16="http://schemas.microsoft.com/office/drawing/2014/main" id="{A2BE4A3F-BE5F-CFC3-465F-41775A824A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3874" y="1445558"/>
            <a:ext cx="4982770" cy="4867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833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36E2D-DCF0-59F3-A384-6A92576E54A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281888D-463A-48D9-085C-CEE8623139D2}"/>
              </a:ext>
            </a:extLst>
          </p:cNvPr>
          <p:cNvSpPr>
            <a:spLocks noGrp="1"/>
          </p:cNvSpPr>
          <p:nvPr>
            <p:ph type="title"/>
          </p:nvPr>
        </p:nvSpPr>
        <p:spPr/>
        <p:txBody>
          <a:bodyPr/>
          <a:lstStyle/>
          <a:p>
            <a:r>
              <a:rPr lang="en-US" dirty="0"/>
              <a:t>D365FSC License Optimization</a:t>
            </a:r>
          </a:p>
        </p:txBody>
      </p:sp>
      <p:pic>
        <p:nvPicPr>
          <p:cNvPr id="7" name="Picture 6">
            <a:extLst>
              <a:ext uri="{FF2B5EF4-FFF2-40B4-BE49-F238E27FC236}">
                <a16:creationId xmlns:a16="http://schemas.microsoft.com/office/drawing/2014/main" id="{9345C574-C1E5-4867-EC32-D0C713D3BDDA}"/>
              </a:ext>
            </a:extLst>
          </p:cNvPr>
          <p:cNvPicPr>
            <a:picLocks noChangeAspect="1"/>
          </p:cNvPicPr>
          <p:nvPr/>
        </p:nvPicPr>
        <p:blipFill>
          <a:blip r:embed="rId2"/>
          <a:stretch>
            <a:fillRect/>
          </a:stretch>
        </p:blipFill>
        <p:spPr>
          <a:xfrm>
            <a:off x="394316" y="2133088"/>
            <a:ext cx="11325700" cy="2591823"/>
          </a:xfrm>
          <a:prstGeom prst="rect">
            <a:avLst/>
          </a:prstGeom>
        </p:spPr>
      </p:pic>
    </p:spTree>
    <p:extLst>
      <p:ext uri="{BB962C8B-B14F-4D97-AF65-F5344CB8AC3E}">
        <p14:creationId xmlns:p14="http://schemas.microsoft.com/office/powerpoint/2010/main" val="41211384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4A754-B1B8-3CD5-7D96-AE00B1280C1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F7FD43-98B6-F085-E812-6E0BA030C2FF}"/>
              </a:ext>
            </a:extLst>
          </p:cNvPr>
          <p:cNvSpPr>
            <a:spLocks noGrp="1"/>
          </p:cNvSpPr>
          <p:nvPr>
            <p:ph type="title"/>
          </p:nvPr>
        </p:nvSpPr>
        <p:spPr/>
        <p:txBody>
          <a:bodyPr/>
          <a:lstStyle/>
          <a:p>
            <a:r>
              <a:rPr lang="en-US" dirty="0"/>
              <a:t>D365FSC License Optimization</a:t>
            </a:r>
          </a:p>
        </p:txBody>
      </p:sp>
      <p:pic>
        <p:nvPicPr>
          <p:cNvPr id="13314" name="Picture 2">
            <a:extLst>
              <a:ext uri="{FF2B5EF4-FFF2-40B4-BE49-F238E27FC236}">
                <a16:creationId xmlns:a16="http://schemas.microsoft.com/office/drawing/2014/main" id="{63156A69-DF39-7352-87EF-31B62BCC43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316" y="1324535"/>
            <a:ext cx="10812093" cy="4840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531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7BE01-1710-ADDA-A255-6F84487B109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A3F579-D406-A89C-34A6-AD6E7BC0AEA4}"/>
              </a:ext>
            </a:extLst>
          </p:cNvPr>
          <p:cNvSpPr>
            <a:spLocks noGrp="1"/>
          </p:cNvSpPr>
          <p:nvPr>
            <p:ph type="title"/>
          </p:nvPr>
        </p:nvSpPr>
        <p:spPr/>
        <p:txBody>
          <a:bodyPr/>
          <a:lstStyle/>
          <a:p>
            <a:r>
              <a:rPr lang="en-US" dirty="0"/>
              <a:t>D365FSC License Optimization</a:t>
            </a:r>
          </a:p>
        </p:txBody>
      </p:sp>
      <p:pic>
        <p:nvPicPr>
          <p:cNvPr id="13314" name="Picture 2">
            <a:extLst>
              <a:ext uri="{FF2B5EF4-FFF2-40B4-BE49-F238E27FC236}">
                <a16:creationId xmlns:a16="http://schemas.microsoft.com/office/drawing/2014/main" id="{254EF303-B05B-0578-C6C7-C2D11E311D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316" y="1324535"/>
            <a:ext cx="10812093" cy="4840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81848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40A4D-3644-299B-E5E4-C3A405A1F9D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8C577D4-5ACA-96D4-F5ED-4B048370F27C}"/>
              </a:ext>
            </a:extLst>
          </p:cNvPr>
          <p:cNvSpPr>
            <a:spLocks noGrp="1"/>
          </p:cNvSpPr>
          <p:nvPr>
            <p:ph type="title"/>
          </p:nvPr>
        </p:nvSpPr>
        <p:spPr/>
        <p:txBody>
          <a:bodyPr/>
          <a:lstStyle/>
          <a:p>
            <a:r>
              <a:rPr lang="en-US" dirty="0"/>
              <a:t>D365FSC License Optimization</a:t>
            </a:r>
          </a:p>
        </p:txBody>
      </p:sp>
      <p:pic>
        <p:nvPicPr>
          <p:cNvPr id="14338" name="Picture 2">
            <a:extLst>
              <a:ext uri="{FF2B5EF4-FFF2-40B4-BE49-F238E27FC236}">
                <a16:creationId xmlns:a16="http://schemas.microsoft.com/office/drawing/2014/main" id="{377DB51E-8553-ADCA-1341-256764CB17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454" y="1173345"/>
            <a:ext cx="6298265" cy="4978684"/>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a:extLst>
              <a:ext uri="{FF2B5EF4-FFF2-40B4-BE49-F238E27FC236}">
                <a16:creationId xmlns:a16="http://schemas.microsoft.com/office/drawing/2014/main" id="{EE8C86AB-AFD7-737B-36C8-55F31B3037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4484" y="1173345"/>
            <a:ext cx="5034583" cy="5150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2985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11C3C-89E8-1283-B607-C92209BBF1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3BE7F1A-C7B6-81EC-2F6F-8D9CA060B9AB}"/>
              </a:ext>
            </a:extLst>
          </p:cNvPr>
          <p:cNvSpPr>
            <a:spLocks noGrp="1"/>
          </p:cNvSpPr>
          <p:nvPr>
            <p:ph type="title"/>
          </p:nvPr>
        </p:nvSpPr>
        <p:spPr/>
        <p:txBody>
          <a:bodyPr/>
          <a:lstStyle/>
          <a:p>
            <a:r>
              <a:rPr lang="en-US" dirty="0"/>
              <a:t>Key Takeaways</a:t>
            </a:r>
          </a:p>
        </p:txBody>
      </p:sp>
      <p:sp>
        <p:nvSpPr>
          <p:cNvPr id="5" name="Text Placeholder 4">
            <a:extLst>
              <a:ext uri="{FF2B5EF4-FFF2-40B4-BE49-F238E27FC236}">
                <a16:creationId xmlns:a16="http://schemas.microsoft.com/office/drawing/2014/main" id="{E6493F43-D1AD-6177-4C8F-6A661DC9377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170860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6450C-E1F0-3E65-7444-33B91068C2F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88D210-3DAF-6C89-3697-BA4FF4457F16}"/>
              </a:ext>
            </a:extLst>
          </p:cNvPr>
          <p:cNvSpPr>
            <a:spLocks noGrp="1"/>
          </p:cNvSpPr>
          <p:nvPr>
            <p:ph idx="1"/>
          </p:nvPr>
        </p:nvSpPr>
        <p:spPr>
          <a:xfrm>
            <a:off x="394315" y="1357460"/>
            <a:ext cx="11381889" cy="5338308"/>
          </a:xfrm>
        </p:spPr>
        <p:txBody>
          <a:bodyPr>
            <a:normAutofit fontScale="92500" lnSpcReduction="20000"/>
          </a:bodyPr>
          <a:lstStyle/>
          <a:p>
            <a:r>
              <a:rPr lang="en-US" sz="3500" b="1" u="sng" dirty="0"/>
              <a:t>ALWAYS VERIFY RESULTS – Keep a human in the loop</a:t>
            </a:r>
          </a:p>
          <a:p>
            <a:endParaRPr lang="en-US" dirty="0"/>
          </a:p>
          <a:p>
            <a:r>
              <a:rPr lang="en-US" dirty="0"/>
              <a:t>AI isn’t magic – but it is extremely good at pattern matching (</a:t>
            </a:r>
            <a:r>
              <a:rPr lang="en-US" dirty="0" err="1"/>
              <a:t>eg</a:t>
            </a:r>
            <a:r>
              <a:rPr lang="en-US" dirty="0"/>
              <a:t>: pattern analysis)</a:t>
            </a:r>
          </a:p>
          <a:p>
            <a:r>
              <a:rPr lang="en-US" dirty="0"/>
              <a:t>Don’t get caught by the ‘AI hammer’</a:t>
            </a:r>
          </a:p>
          <a:p>
            <a:pPr lvl="1"/>
            <a:r>
              <a:rPr lang="en-US" dirty="0"/>
              <a:t>If a workflow or automation fits better – use AI to help create it</a:t>
            </a:r>
          </a:p>
          <a:p>
            <a:r>
              <a:rPr lang="en-US" dirty="0"/>
              <a:t>You are not locked into Copilot to be your AI if you are using D365</a:t>
            </a:r>
          </a:p>
          <a:p>
            <a:r>
              <a:rPr lang="en-US" dirty="0"/>
              <a:t>Vague prompts = vague answers</a:t>
            </a:r>
          </a:p>
          <a:p>
            <a:pPr lvl="1"/>
            <a:r>
              <a:rPr lang="en-US" dirty="0"/>
              <a:t>Explain the data before asking an AI to analyze it</a:t>
            </a:r>
          </a:p>
          <a:p>
            <a:r>
              <a:rPr lang="en-US" dirty="0"/>
              <a:t>You don’t need to be a computer / AI expert to use AI to help find optimizations</a:t>
            </a:r>
          </a:p>
          <a:p>
            <a:pPr lvl="1"/>
            <a:r>
              <a:rPr lang="en-US" dirty="0"/>
              <a:t>Start small, validate process, then get more complex</a:t>
            </a:r>
          </a:p>
          <a:p>
            <a:r>
              <a:rPr lang="en-US" dirty="0"/>
              <a:t>The best time to clean up your D365 data was during go-live, the next best time is today </a:t>
            </a:r>
          </a:p>
        </p:txBody>
      </p:sp>
      <p:sp>
        <p:nvSpPr>
          <p:cNvPr id="3" name="Title 2">
            <a:extLst>
              <a:ext uri="{FF2B5EF4-FFF2-40B4-BE49-F238E27FC236}">
                <a16:creationId xmlns:a16="http://schemas.microsoft.com/office/drawing/2014/main" id="{5377F47C-787E-74B1-4C36-BB0988A7203F}"/>
              </a:ext>
            </a:extLst>
          </p:cNvPr>
          <p:cNvSpPr>
            <a:spLocks noGrp="1"/>
          </p:cNvSpPr>
          <p:nvPr>
            <p:ph type="title"/>
          </p:nvPr>
        </p:nvSpPr>
        <p:spPr/>
        <p:txBody>
          <a:bodyPr/>
          <a:lstStyle/>
          <a:p>
            <a:r>
              <a:rPr lang="en-US" dirty="0"/>
              <a:t>Takeaways</a:t>
            </a:r>
          </a:p>
        </p:txBody>
      </p:sp>
    </p:spTree>
    <p:extLst>
      <p:ext uri="{BB962C8B-B14F-4D97-AF65-F5344CB8AC3E}">
        <p14:creationId xmlns:p14="http://schemas.microsoft.com/office/powerpoint/2010/main" val="4062867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E60BF-8CC5-081C-0587-6958FC9AC5D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13FD79-54A7-0978-E430-D86265763A0D}"/>
              </a:ext>
            </a:extLst>
          </p:cNvPr>
          <p:cNvSpPr>
            <a:spLocks noGrp="1"/>
          </p:cNvSpPr>
          <p:nvPr>
            <p:ph idx="1"/>
          </p:nvPr>
        </p:nvSpPr>
        <p:spPr/>
        <p:txBody>
          <a:bodyPr>
            <a:normAutofit lnSpcReduction="10000"/>
          </a:bodyPr>
          <a:lstStyle/>
          <a:p>
            <a:r>
              <a:rPr lang="en-US" dirty="0">
                <a:hlinkClick r:id="rId2"/>
              </a:rPr>
              <a:t>Using AI to Analyze D365FSC Data</a:t>
            </a:r>
            <a:endParaRPr lang="en-US" dirty="0"/>
          </a:p>
          <a:p>
            <a:r>
              <a:rPr lang="en-US" dirty="0">
                <a:hlinkClick r:id="rId3"/>
              </a:rPr>
              <a:t>Automating AI Data Analysis in D365FSC</a:t>
            </a:r>
            <a:endParaRPr lang="en-US" dirty="0"/>
          </a:p>
          <a:p>
            <a:r>
              <a:rPr lang="en-US" dirty="0">
                <a:hlinkClick r:id="rId4"/>
              </a:rPr>
              <a:t>Context Rot: Why AI Gets Worse the Longer you Chat</a:t>
            </a:r>
            <a:endParaRPr lang="en-US" dirty="0"/>
          </a:p>
          <a:p>
            <a:r>
              <a:rPr lang="en-US" dirty="0">
                <a:hlinkClick r:id="rId5"/>
              </a:rPr>
              <a:t>AI Context Windows: Why Bigger Isn’t Always Better</a:t>
            </a:r>
            <a:endParaRPr lang="en-US" dirty="0"/>
          </a:p>
          <a:p>
            <a:endParaRPr lang="en-US" dirty="0"/>
          </a:p>
          <a:p>
            <a:pPr marL="0" indent="0">
              <a:buNone/>
            </a:pPr>
            <a:r>
              <a:rPr lang="en-US" dirty="0"/>
              <a:t>Prompt Best Practices:</a:t>
            </a:r>
          </a:p>
          <a:p>
            <a:r>
              <a:rPr lang="en-US" u="sng" dirty="0">
                <a:hlinkClick r:id="rId6"/>
              </a:rPr>
              <a:t>Best practices for prompt engineering with the OpenAI API</a:t>
            </a:r>
            <a:endParaRPr lang="en-US" dirty="0"/>
          </a:p>
          <a:p>
            <a:r>
              <a:rPr lang="en-US" u="sng" dirty="0">
                <a:hlinkClick r:id="rId7"/>
              </a:rPr>
              <a:t>Getting started with prompts for text-based Generative AI tools</a:t>
            </a:r>
            <a:endParaRPr lang="en-US" dirty="0"/>
          </a:p>
          <a:p>
            <a:r>
              <a:rPr lang="en-US" u="sng" dirty="0">
                <a:hlinkClick r:id="rId8"/>
              </a:rPr>
              <a:t>Effective Prompts for AI: The Essentials</a:t>
            </a:r>
            <a:endParaRPr lang="en-US" dirty="0"/>
          </a:p>
          <a:p>
            <a:endParaRPr lang="en-US" dirty="0"/>
          </a:p>
        </p:txBody>
      </p:sp>
      <p:sp>
        <p:nvSpPr>
          <p:cNvPr id="3" name="Title 2">
            <a:extLst>
              <a:ext uri="{FF2B5EF4-FFF2-40B4-BE49-F238E27FC236}">
                <a16:creationId xmlns:a16="http://schemas.microsoft.com/office/drawing/2014/main" id="{9B5A4AE4-983C-4B4F-C700-0122C4CF66C3}"/>
              </a:ext>
            </a:extLst>
          </p:cNvPr>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41381965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3F131-CB60-4F6C-6372-7A00BC834AA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D8FA58-552D-1434-7A2B-E53A78CA9368}"/>
              </a:ext>
            </a:extLst>
          </p:cNvPr>
          <p:cNvSpPr>
            <a:spLocks noGrp="1"/>
          </p:cNvSpPr>
          <p:nvPr>
            <p:ph idx="1"/>
          </p:nvPr>
        </p:nvSpPr>
        <p:spPr/>
        <p:txBody>
          <a:bodyPr>
            <a:normAutofit fontScale="92500"/>
          </a:bodyPr>
          <a:lstStyle/>
          <a:p>
            <a:pPr>
              <a:lnSpc>
                <a:spcPct val="150000"/>
              </a:lnSpc>
              <a:spcBef>
                <a:spcPts val="400"/>
              </a:spcBef>
              <a:buClr>
                <a:schemeClr val="dk1"/>
              </a:buClr>
              <a:buSzPts val="1800"/>
            </a:pPr>
            <a:r>
              <a:rPr lang="en-US" dirty="0"/>
              <a:t>Email: </a:t>
            </a:r>
            <a:r>
              <a:rPr lang="en-US" dirty="0">
                <a:hlinkClick r:id="rId2"/>
              </a:rPr>
              <a:t>alex.meyer@delinea.com</a:t>
            </a:r>
            <a:endParaRPr lang="en-US" dirty="0"/>
          </a:p>
          <a:p>
            <a:pPr>
              <a:lnSpc>
                <a:spcPct val="150000"/>
              </a:lnSpc>
              <a:spcBef>
                <a:spcPts val="400"/>
              </a:spcBef>
              <a:buClr>
                <a:schemeClr val="dk1"/>
              </a:buClr>
              <a:buSzPts val="1800"/>
            </a:pPr>
            <a:r>
              <a:rPr lang="en-US" dirty="0"/>
              <a:t>Blog: </a:t>
            </a:r>
            <a:r>
              <a:rPr lang="en-US" u="sng" dirty="0">
                <a:solidFill>
                  <a:schemeClr val="hlink"/>
                </a:solidFill>
                <a:hlinkClick r:id="rId3"/>
              </a:rPr>
              <a:t>http://d365fscblog.com</a:t>
            </a:r>
            <a:endParaRPr lang="en-US" dirty="0"/>
          </a:p>
          <a:p>
            <a:pPr>
              <a:lnSpc>
                <a:spcPct val="150000"/>
              </a:lnSpc>
              <a:spcBef>
                <a:spcPts val="400"/>
              </a:spcBef>
              <a:buClr>
                <a:schemeClr val="dk1"/>
              </a:buClr>
              <a:buSzPts val="1800"/>
            </a:pPr>
            <a:r>
              <a:rPr lang="en-US" dirty="0"/>
              <a:t>GitHub: </a:t>
            </a:r>
            <a:r>
              <a:rPr lang="en-US" u="sng" dirty="0">
                <a:solidFill>
                  <a:schemeClr val="hlink"/>
                </a:solidFill>
                <a:hlinkClick r:id="rId4"/>
              </a:rPr>
              <a:t>https://github.com/ameyer505</a:t>
            </a:r>
            <a:br>
              <a:rPr lang="en-US" dirty="0"/>
            </a:br>
            <a:r>
              <a:rPr lang="en-US" dirty="0"/>
              <a:t>Twitter: </a:t>
            </a:r>
            <a:r>
              <a:rPr lang="en-US" u="sng" dirty="0">
                <a:solidFill>
                  <a:schemeClr val="hlink"/>
                </a:solidFill>
                <a:hlinkClick r:id="rId5"/>
              </a:rPr>
              <a:t>https://twitter.com/alexmeyer_ITGuy</a:t>
            </a:r>
            <a:endParaRPr lang="en-US" dirty="0"/>
          </a:p>
          <a:p>
            <a:pPr>
              <a:lnSpc>
                <a:spcPct val="150000"/>
              </a:lnSpc>
              <a:spcBef>
                <a:spcPts val="400"/>
              </a:spcBef>
              <a:buClr>
                <a:schemeClr val="dk1"/>
              </a:buClr>
              <a:buSzPts val="1800"/>
            </a:pPr>
            <a:r>
              <a:rPr lang="en-US" dirty="0"/>
              <a:t>D365FO Security Course: </a:t>
            </a:r>
            <a:r>
              <a:rPr lang="en-US" u="sng" dirty="0">
                <a:solidFill>
                  <a:schemeClr val="hlink"/>
                </a:solidFill>
                <a:hlinkClick r:id="rId6"/>
              </a:rPr>
              <a:t>http://d365fosecurity.com</a:t>
            </a:r>
            <a:endParaRPr lang="en-US" dirty="0"/>
          </a:p>
          <a:p>
            <a:pPr>
              <a:lnSpc>
                <a:spcPct val="150000"/>
              </a:lnSpc>
              <a:spcBef>
                <a:spcPts val="400"/>
              </a:spcBef>
              <a:buClr>
                <a:schemeClr val="dk1"/>
              </a:buClr>
              <a:buSzPts val="1800"/>
            </a:pPr>
            <a:r>
              <a:rPr lang="en-US" dirty="0"/>
              <a:t>PowerPoint available at: </a:t>
            </a:r>
            <a:r>
              <a:rPr lang="en-US" u="sng" dirty="0">
                <a:solidFill>
                  <a:schemeClr val="hlink"/>
                </a:solidFill>
                <a:hlinkClick r:id="rId7"/>
              </a:rPr>
              <a:t>https://alexdmeyer.com/resources/downloads/</a:t>
            </a:r>
            <a:endParaRPr lang="en-US" dirty="0"/>
          </a:p>
        </p:txBody>
      </p:sp>
      <p:sp>
        <p:nvSpPr>
          <p:cNvPr id="3" name="Title 2">
            <a:extLst>
              <a:ext uri="{FF2B5EF4-FFF2-40B4-BE49-F238E27FC236}">
                <a16:creationId xmlns:a16="http://schemas.microsoft.com/office/drawing/2014/main" id="{6D676F29-158D-13B7-AA00-4505B2D5D31E}"/>
              </a:ext>
            </a:extLst>
          </p:cNvPr>
          <p:cNvSpPr>
            <a:spLocks noGrp="1"/>
          </p:cNvSpPr>
          <p:nvPr>
            <p:ph type="title"/>
          </p:nvPr>
        </p:nvSpPr>
        <p:spPr/>
        <p:txBody>
          <a:bodyPr/>
          <a:lstStyle/>
          <a:p>
            <a:r>
              <a:rPr lang="en-US" dirty="0"/>
              <a:t>Questions?</a:t>
            </a:r>
          </a:p>
        </p:txBody>
      </p:sp>
      <p:pic>
        <p:nvPicPr>
          <p:cNvPr id="4" name="Google Shape;401;p35" descr="Qr code&#10;&#10;Description automatically generated">
            <a:extLst>
              <a:ext uri="{FF2B5EF4-FFF2-40B4-BE49-F238E27FC236}">
                <a16:creationId xmlns:a16="http://schemas.microsoft.com/office/drawing/2014/main" id="{C80B7F3F-0A49-B864-8215-FE8CFCD1D4D1}"/>
              </a:ext>
            </a:extLst>
          </p:cNvPr>
          <p:cNvPicPr preferRelativeResize="0"/>
          <p:nvPr/>
        </p:nvPicPr>
        <p:blipFill rotWithShape="1">
          <a:blip r:embed="rId8">
            <a:alphaModFix/>
          </a:blip>
          <a:srcRect/>
          <a:stretch/>
        </p:blipFill>
        <p:spPr>
          <a:xfrm>
            <a:off x="8539507" y="1356360"/>
            <a:ext cx="2202258" cy="2202258"/>
          </a:xfrm>
          <a:prstGeom prst="rect">
            <a:avLst/>
          </a:prstGeom>
          <a:noFill/>
          <a:ln>
            <a:noFill/>
          </a:ln>
        </p:spPr>
      </p:pic>
    </p:spTree>
    <p:extLst>
      <p:ext uri="{BB962C8B-B14F-4D97-AF65-F5344CB8AC3E}">
        <p14:creationId xmlns:p14="http://schemas.microsoft.com/office/powerpoint/2010/main" val="7490637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626B9-383B-A163-CCE3-0CB06863974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B03B70-69C9-9A94-464D-E5F8458D5C7B}"/>
              </a:ext>
            </a:extLst>
          </p:cNvPr>
          <p:cNvSpPr>
            <a:spLocks noGrp="1"/>
          </p:cNvSpPr>
          <p:nvPr>
            <p:ph idx="1"/>
          </p:nvPr>
        </p:nvSpPr>
        <p:spPr>
          <a:xfrm>
            <a:off x="353442" y="1061625"/>
            <a:ext cx="11381889" cy="4402317"/>
          </a:xfrm>
        </p:spPr>
        <p:txBody>
          <a:bodyPr>
            <a:normAutofit/>
          </a:bodyPr>
          <a:lstStyle/>
          <a:p>
            <a:pPr>
              <a:lnSpc>
                <a:spcPct val="150000"/>
              </a:lnSpc>
              <a:spcBef>
                <a:spcPts val="400"/>
              </a:spcBef>
              <a:buClr>
                <a:schemeClr val="dk1"/>
              </a:buClr>
              <a:buSzPts val="1800"/>
            </a:pPr>
            <a:r>
              <a:rPr lang="en-US" dirty="0"/>
              <a:t>Booth: Fastpath - 313</a:t>
            </a:r>
          </a:p>
        </p:txBody>
      </p:sp>
      <p:sp>
        <p:nvSpPr>
          <p:cNvPr id="3" name="Title 2">
            <a:extLst>
              <a:ext uri="{FF2B5EF4-FFF2-40B4-BE49-F238E27FC236}">
                <a16:creationId xmlns:a16="http://schemas.microsoft.com/office/drawing/2014/main" id="{B7075B83-0A5B-41B4-9C3E-1361F64A3738}"/>
              </a:ext>
            </a:extLst>
          </p:cNvPr>
          <p:cNvSpPr>
            <a:spLocks noGrp="1"/>
          </p:cNvSpPr>
          <p:nvPr>
            <p:ph type="title"/>
          </p:nvPr>
        </p:nvSpPr>
        <p:spPr/>
        <p:txBody>
          <a:bodyPr>
            <a:normAutofit fontScale="90000"/>
          </a:bodyPr>
          <a:lstStyle/>
          <a:p>
            <a:r>
              <a:rPr lang="en-US" dirty="0"/>
              <a:t>Other Fastpath Events at DynamicsCon</a:t>
            </a:r>
          </a:p>
        </p:txBody>
      </p:sp>
      <p:pic>
        <p:nvPicPr>
          <p:cNvPr id="5" name="Picture 4" descr="A neon sign with letters and numbers&#10;&#10;AI-generated content may be incorrect.">
            <a:extLst>
              <a:ext uri="{FF2B5EF4-FFF2-40B4-BE49-F238E27FC236}">
                <a16:creationId xmlns:a16="http://schemas.microsoft.com/office/drawing/2014/main" id="{C364C0EF-E82D-56DB-2AF8-DA09EEF54D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7691" y="5672760"/>
            <a:ext cx="960409" cy="961852"/>
          </a:xfrm>
          <a:prstGeom prst="rect">
            <a:avLst/>
          </a:prstGeom>
        </p:spPr>
      </p:pic>
      <p:pic>
        <p:nvPicPr>
          <p:cNvPr id="6" name="Picture 5" descr="A neon sign with text&#10;&#10;AI-generated content may be incorrect.">
            <a:extLst>
              <a:ext uri="{FF2B5EF4-FFF2-40B4-BE49-F238E27FC236}">
                <a16:creationId xmlns:a16="http://schemas.microsoft.com/office/drawing/2014/main" id="{135FF59A-B5A5-F0B5-B682-717502334A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33" y="5658538"/>
            <a:ext cx="960409" cy="961852"/>
          </a:xfrm>
          <a:prstGeom prst="rect">
            <a:avLst/>
          </a:prstGeom>
        </p:spPr>
      </p:pic>
      <p:pic>
        <p:nvPicPr>
          <p:cNvPr id="7" name="Picture 6" descr="A blue and yellow casino chip&#10;&#10;AI-generated content may be incorrect.">
            <a:extLst>
              <a:ext uri="{FF2B5EF4-FFF2-40B4-BE49-F238E27FC236}">
                <a16:creationId xmlns:a16="http://schemas.microsoft.com/office/drawing/2014/main" id="{A4E994A0-2C62-2151-8939-469787E700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5517" y="5658538"/>
            <a:ext cx="960409" cy="961852"/>
          </a:xfrm>
          <a:prstGeom prst="rect">
            <a:avLst/>
          </a:prstGeom>
        </p:spPr>
      </p:pic>
      <p:pic>
        <p:nvPicPr>
          <p:cNvPr id="8" name="Picture 7" descr="A neon sign with a logo&#10;&#10;AI-generated content may be incorrect.">
            <a:extLst>
              <a:ext uri="{FF2B5EF4-FFF2-40B4-BE49-F238E27FC236}">
                <a16:creationId xmlns:a16="http://schemas.microsoft.com/office/drawing/2014/main" id="{234851CD-FA7F-2CAA-F967-FAABBA71E9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01390" y="5658538"/>
            <a:ext cx="959928" cy="961852"/>
          </a:xfrm>
          <a:prstGeom prst="rect">
            <a:avLst/>
          </a:prstGeom>
        </p:spPr>
      </p:pic>
      <p:pic>
        <p:nvPicPr>
          <p:cNvPr id="9" name="Picture 8" descr="A blue and yellow neon chip&#10;&#10;AI-generated content may be incorrect.">
            <a:extLst>
              <a:ext uri="{FF2B5EF4-FFF2-40B4-BE49-F238E27FC236}">
                <a16:creationId xmlns:a16="http://schemas.microsoft.com/office/drawing/2014/main" id="{7AC1D4C9-0A63-E83B-92A1-24A20563E6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49575" y="5658555"/>
            <a:ext cx="960409" cy="961852"/>
          </a:xfrm>
          <a:prstGeom prst="rect">
            <a:avLst/>
          </a:prstGeom>
        </p:spPr>
      </p:pic>
      <p:pic>
        <p:nvPicPr>
          <p:cNvPr id="10" name="Picture 9" descr="A dice with blue lights&#10;&#10;AI-generated content may be incorrect.">
            <a:extLst>
              <a:ext uri="{FF2B5EF4-FFF2-40B4-BE49-F238E27FC236}">
                <a16:creationId xmlns:a16="http://schemas.microsoft.com/office/drawing/2014/main" id="{A17D3B5C-9271-F5AC-DCAE-EE3252F97D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1386" y="5686726"/>
            <a:ext cx="940636" cy="896270"/>
          </a:xfrm>
          <a:prstGeom prst="rect">
            <a:avLst/>
          </a:prstGeom>
        </p:spPr>
      </p:pic>
      <p:pic>
        <p:nvPicPr>
          <p:cNvPr id="11" name="Picture 10" descr="A neon dice with black background&#10;&#10;AI-generated content may be incorrect.">
            <a:extLst>
              <a:ext uri="{FF2B5EF4-FFF2-40B4-BE49-F238E27FC236}">
                <a16:creationId xmlns:a16="http://schemas.microsoft.com/office/drawing/2014/main" id="{B664FFE5-1A3F-0535-DF40-F3D211F6E04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71243" y="5700948"/>
            <a:ext cx="920470" cy="896270"/>
          </a:xfrm>
          <a:prstGeom prst="rect">
            <a:avLst/>
          </a:prstGeom>
        </p:spPr>
      </p:pic>
      <p:pic>
        <p:nvPicPr>
          <p:cNvPr id="12" name="Picture 11" descr="A group of playing cards with neon lights&#10;&#10;AI-generated content may be incorrect.">
            <a:extLst>
              <a:ext uri="{FF2B5EF4-FFF2-40B4-BE49-F238E27FC236}">
                <a16:creationId xmlns:a16="http://schemas.microsoft.com/office/drawing/2014/main" id="{9C3570C1-2DC7-80C8-B9EE-069396C4433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91967" y="988605"/>
            <a:ext cx="1339511" cy="762602"/>
          </a:xfrm>
          <a:prstGeom prst="rect">
            <a:avLst/>
          </a:prstGeom>
        </p:spPr>
      </p:pic>
      <p:graphicFrame>
        <p:nvGraphicFramePr>
          <p:cNvPr id="4" name="Table 3">
            <a:extLst>
              <a:ext uri="{FF2B5EF4-FFF2-40B4-BE49-F238E27FC236}">
                <a16:creationId xmlns:a16="http://schemas.microsoft.com/office/drawing/2014/main" id="{1BACA7A4-FED1-1B98-04AE-7F916E718335}"/>
              </a:ext>
            </a:extLst>
          </p:cNvPr>
          <p:cNvGraphicFramePr>
            <a:graphicFrameLocks noGrp="1"/>
          </p:cNvGraphicFramePr>
          <p:nvPr>
            <p:extLst>
              <p:ext uri="{D42A27DB-BD31-4B8C-83A1-F6EECF244321}">
                <p14:modId xmlns:p14="http://schemas.microsoft.com/office/powerpoint/2010/main" val="4000375017"/>
              </p:ext>
            </p:extLst>
          </p:nvPr>
        </p:nvGraphicFramePr>
        <p:xfrm>
          <a:off x="415796" y="1833255"/>
          <a:ext cx="11303375" cy="3702836"/>
        </p:xfrm>
        <a:graphic>
          <a:graphicData uri="http://schemas.openxmlformats.org/drawingml/2006/table">
            <a:tbl>
              <a:tblPr firstRow="1" bandRow="1">
                <a:tableStyleId>{5C22544A-7EE6-4342-B048-85BDC9FD1C3A}</a:tableStyleId>
              </a:tblPr>
              <a:tblGrid>
                <a:gridCol w="5351279">
                  <a:extLst>
                    <a:ext uri="{9D8B030D-6E8A-4147-A177-3AD203B41FA5}">
                      <a16:colId xmlns:a16="http://schemas.microsoft.com/office/drawing/2014/main" val="3695953804"/>
                    </a:ext>
                  </a:extLst>
                </a:gridCol>
                <a:gridCol w="1630601">
                  <a:extLst>
                    <a:ext uri="{9D8B030D-6E8A-4147-A177-3AD203B41FA5}">
                      <a16:colId xmlns:a16="http://schemas.microsoft.com/office/drawing/2014/main" val="2595743745"/>
                    </a:ext>
                  </a:extLst>
                </a:gridCol>
                <a:gridCol w="2381525">
                  <a:extLst>
                    <a:ext uri="{9D8B030D-6E8A-4147-A177-3AD203B41FA5}">
                      <a16:colId xmlns:a16="http://schemas.microsoft.com/office/drawing/2014/main" val="3663336485"/>
                    </a:ext>
                  </a:extLst>
                </a:gridCol>
                <a:gridCol w="1939970">
                  <a:extLst>
                    <a:ext uri="{9D8B030D-6E8A-4147-A177-3AD203B41FA5}">
                      <a16:colId xmlns:a16="http://schemas.microsoft.com/office/drawing/2014/main" val="1872484991"/>
                    </a:ext>
                  </a:extLst>
                </a:gridCol>
              </a:tblGrid>
              <a:tr h="365760">
                <a:tc>
                  <a:txBody>
                    <a:bodyPr/>
                    <a:lstStyle/>
                    <a:p>
                      <a:r>
                        <a:rPr lang="en-US" dirty="0"/>
                        <a:t>Event Title</a:t>
                      </a:r>
                    </a:p>
                  </a:txBody>
                  <a:tcPr/>
                </a:tc>
                <a:tc>
                  <a:txBody>
                    <a:bodyPr/>
                    <a:lstStyle/>
                    <a:p>
                      <a:r>
                        <a:rPr lang="en-US" dirty="0"/>
                        <a:t>Speaker</a:t>
                      </a:r>
                    </a:p>
                  </a:txBody>
                  <a:tcPr/>
                </a:tc>
                <a:tc>
                  <a:txBody>
                    <a:bodyPr/>
                    <a:lstStyle/>
                    <a:p>
                      <a:r>
                        <a:rPr lang="en-US" dirty="0"/>
                        <a:t>Date / Time</a:t>
                      </a:r>
                    </a:p>
                  </a:txBody>
                  <a:tcPr/>
                </a:tc>
                <a:tc>
                  <a:txBody>
                    <a:bodyPr/>
                    <a:lstStyle/>
                    <a:p>
                      <a:r>
                        <a:rPr lang="en-US" dirty="0"/>
                        <a:t>Location</a:t>
                      </a:r>
                    </a:p>
                  </a:txBody>
                  <a:tcPr/>
                </a:tc>
                <a:extLst>
                  <a:ext uri="{0D108BD9-81ED-4DB2-BD59-A6C34878D82A}">
                    <a16:rowId xmlns:a16="http://schemas.microsoft.com/office/drawing/2014/main" val="841125584"/>
                  </a:ext>
                </a:extLst>
              </a:tr>
              <a:tr h="327524">
                <a:tc>
                  <a:txBody>
                    <a:bodyPr/>
                    <a:lstStyle/>
                    <a:p>
                      <a:r>
                        <a:rPr lang="en-US" sz="1400" dirty="0"/>
                        <a:t>Demo Station – D365FSC Licensing w / AI</a:t>
                      </a:r>
                    </a:p>
                  </a:txBody>
                  <a:tcPr/>
                </a:tc>
                <a:tc>
                  <a:txBody>
                    <a:bodyPr/>
                    <a:lstStyle/>
                    <a:p>
                      <a:r>
                        <a:rPr lang="en-US" sz="1400" dirty="0"/>
                        <a:t>Alex Meyer</a:t>
                      </a:r>
                    </a:p>
                  </a:txBody>
                  <a:tcPr/>
                </a:tc>
                <a:tc>
                  <a:txBody>
                    <a:bodyPr/>
                    <a:lstStyle/>
                    <a:p>
                      <a:r>
                        <a:rPr lang="en-US" sz="1400" dirty="0"/>
                        <a:t>Wed 11:30 AM – 12:00 PM</a:t>
                      </a:r>
                    </a:p>
                  </a:txBody>
                  <a:tcPr/>
                </a:tc>
                <a:tc>
                  <a:txBody>
                    <a:bodyPr/>
                    <a:lstStyle/>
                    <a:p>
                      <a:r>
                        <a:rPr lang="en-US" sz="1400" dirty="0"/>
                        <a:t>Demo Station Kiosk</a:t>
                      </a:r>
                    </a:p>
                  </a:txBody>
                  <a:tcPr/>
                </a:tc>
                <a:extLst>
                  <a:ext uri="{0D108BD9-81ED-4DB2-BD59-A6C34878D82A}">
                    <a16:rowId xmlns:a16="http://schemas.microsoft.com/office/drawing/2014/main" val="874699701"/>
                  </a:ext>
                </a:extLst>
              </a:tr>
              <a:tr h="327524">
                <a:tc>
                  <a:txBody>
                    <a:bodyPr/>
                    <a:lstStyle/>
                    <a:p>
                      <a:r>
                        <a:rPr lang="en-US" sz="1400" dirty="0"/>
                        <a:t>Donut Station</a:t>
                      </a:r>
                    </a:p>
                  </a:txBody>
                  <a:tcPr/>
                </a:tc>
                <a:tc>
                  <a:txBody>
                    <a:bodyPr/>
                    <a:lstStyle/>
                    <a:p>
                      <a:endParaRPr lang="en-US" sz="1400" dirty="0"/>
                    </a:p>
                  </a:txBody>
                  <a:tcPr/>
                </a:tc>
                <a:tc>
                  <a:txBody>
                    <a:bodyPr/>
                    <a:lstStyle/>
                    <a:p>
                      <a:r>
                        <a:rPr lang="en-US" sz="1400" dirty="0"/>
                        <a:t>Wed 2:00 PM – 4:00 PM</a:t>
                      </a:r>
                    </a:p>
                  </a:txBody>
                  <a:tcPr/>
                </a:tc>
                <a:tc>
                  <a:txBody>
                    <a:bodyPr/>
                    <a:lstStyle/>
                    <a:p>
                      <a:r>
                        <a:rPr lang="en-US" sz="1400" dirty="0"/>
                        <a:t>Fastpath Booth</a:t>
                      </a:r>
                    </a:p>
                  </a:txBody>
                  <a:tcPr/>
                </a:tc>
                <a:extLst>
                  <a:ext uri="{0D108BD9-81ED-4DB2-BD59-A6C34878D82A}">
                    <a16:rowId xmlns:a16="http://schemas.microsoft.com/office/drawing/2014/main" val="2544683134"/>
                  </a:ext>
                </a:extLst>
              </a:tr>
              <a:tr h="327524">
                <a:tc>
                  <a:txBody>
                    <a:bodyPr/>
                    <a:lstStyle/>
                    <a:p>
                      <a:r>
                        <a:rPr lang="en-US" sz="1400" dirty="0"/>
                        <a:t>Demo Station – Fastpath Solution</a:t>
                      </a:r>
                    </a:p>
                  </a:txBody>
                  <a:tcPr/>
                </a:tc>
                <a:tc>
                  <a:txBody>
                    <a:bodyPr/>
                    <a:lstStyle/>
                    <a:p>
                      <a:r>
                        <a:rPr lang="en-US" sz="1400" dirty="0"/>
                        <a:t>Alex Meyer</a:t>
                      </a:r>
                    </a:p>
                  </a:txBody>
                  <a:tcPr/>
                </a:tc>
                <a:tc>
                  <a:txBody>
                    <a:bodyPr/>
                    <a:lstStyle/>
                    <a:p>
                      <a:r>
                        <a:rPr lang="en-US" sz="1400" dirty="0"/>
                        <a:t>Wed 4:15 PM – 5:15 PM</a:t>
                      </a:r>
                    </a:p>
                  </a:txBody>
                  <a:tcPr/>
                </a:tc>
                <a:tc>
                  <a:txBody>
                    <a:bodyPr/>
                    <a:lstStyle/>
                    <a:p>
                      <a:r>
                        <a:rPr lang="en-US" sz="1400" dirty="0"/>
                        <a:t>Demo Station Kiosk</a:t>
                      </a:r>
                    </a:p>
                  </a:txBody>
                  <a:tcPr/>
                </a:tc>
                <a:extLst>
                  <a:ext uri="{0D108BD9-81ED-4DB2-BD59-A6C34878D82A}">
                    <a16:rowId xmlns:a16="http://schemas.microsoft.com/office/drawing/2014/main" val="2816589156"/>
                  </a:ext>
                </a:extLst>
              </a:tr>
              <a:tr h="629518">
                <a:tc>
                  <a:txBody>
                    <a:bodyPr/>
                    <a:lstStyle/>
                    <a:p>
                      <a:r>
                        <a:rPr lang="en-US" sz="1400" b="0" dirty="0"/>
                        <a:t>AI Detective: Uncovering Hidden Optimization Goldmines in Your D365FSC Data </a:t>
                      </a:r>
                    </a:p>
                  </a:txBody>
                  <a:tcPr/>
                </a:tc>
                <a:tc>
                  <a:txBody>
                    <a:bodyPr/>
                    <a:lstStyle/>
                    <a:p>
                      <a:r>
                        <a:rPr lang="en-US" sz="1400" dirty="0"/>
                        <a:t>Alex Meyer</a:t>
                      </a:r>
                    </a:p>
                  </a:txBody>
                  <a:tcPr/>
                </a:tc>
                <a:tc>
                  <a:txBody>
                    <a:bodyPr/>
                    <a:lstStyle/>
                    <a:p>
                      <a:r>
                        <a:rPr lang="en-US" sz="1400" dirty="0"/>
                        <a:t>Thurs 9:00 AM – 10:00 AM</a:t>
                      </a:r>
                    </a:p>
                  </a:txBody>
                  <a:tcPr/>
                </a:tc>
                <a:tc>
                  <a:txBody>
                    <a:bodyPr/>
                    <a:lstStyle/>
                    <a:p>
                      <a:r>
                        <a:rPr lang="en-US" sz="1400" dirty="0"/>
                        <a:t>Capri 6</a:t>
                      </a:r>
                    </a:p>
                  </a:txBody>
                  <a:tcPr/>
                </a:tc>
                <a:extLst>
                  <a:ext uri="{0D108BD9-81ED-4DB2-BD59-A6C34878D82A}">
                    <a16:rowId xmlns:a16="http://schemas.microsoft.com/office/drawing/2014/main" val="3908621401"/>
                  </a:ext>
                </a:extLst>
              </a:tr>
              <a:tr h="414890">
                <a:tc>
                  <a:txBody>
                    <a:bodyPr/>
                    <a:lstStyle/>
                    <a:p>
                      <a:pPr marL="0" algn="l" defTabSz="914400" rtl="0" eaLnBrk="1" latinLnBrk="0" hangingPunct="1"/>
                      <a:r>
                        <a:rPr lang="en-US" sz="1400" b="0" kern="1200" dirty="0">
                          <a:solidFill>
                            <a:schemeClr val="dk1"/>
                          </a:solidFill>
                          <a:latin typeface="+mn-lt"/>
                          <a:ea typeface="+mn-ea"/>
                          <a:cs typeface="+mn-cs"/>
                        </a:rPr>
                        <a:t>Securing Your MCP Server – Don’t Forget it When Securing AI Agents </a:t>
                      </a:r>
                    </a:p>
                  </a:txBody>
                  <a:tcPr/>
                </a:tc>
                <a:tc>
                  <a:txBody>
                    <a:bodyPr/>
                    <a:lstStyle/>
                    <a:p>
                      <a:r>
                        <a:rPr lang="en-US" sz="1400" dirty="0"/>
                        <a:t>Frank Vukovits</a:t>
                      </a:r>
                    </a:p>
                  </a:txBody>
                  <a:tcPr/>
                </a:tc>
                <a:tc>
                  <a:txBody>
                    <a:bodyPr/>
                    <a:lstStyle/>
                    <a:p>
                      <a:r>
                        <a:rPr lang="en-US" sz="1400" dirty="0"/>
                        <a:t>Thurs 1:30 PM – 2:30 PM</a:t>
                      </a:r>
                    </a:p>
                  </a:txBody>
                  <a:tcPr/>
                </a:tc>
                <a:tc>
                  <a:txBody>
                    <a:bodyPr/>
                    <a:lstStyle/>
                    <a:p>
                      <a:r>
                        <a:rPr lang="en-US" sz="1400" dirty="0"/>
                        <a:t>Capri 8</a:t>
                      </a:r>
                    </a:p>
                  </a:txBody>
                  <a:tcPr/>
                </a:tc>
                <a:extLst>
                  <a:ext uri="{0D108BD9-81ED-4DB2-BD59-A6C34878D82A}">
                    <a16:rowId xmlns:a16="http://schemas.microsoft.com/office/drawing/2014/main" val="2335217678"/>
                  </a:ext>
                </a:extLst>
              </a:tr>
              <a:tr h="327524">
                <a:tc>
                  <a:txBody>
                    <a:bodyPr/>
                    <a:lstStyle/>
                    <a:p>
                      <a:pPr marL="0" algn="l" defTabSz="914400" rtl="0" eaLnBrk="1" latinLnBrk="0" hangingPunct="1"/>
                      <a:r>
                        <a:rPr lang="en-US" sz="1400" b="0" kern="1200" dirty="0">
                          <a:solidFill>
                            <a:schemeClr val="dk1"/>
                          </a:solidFill>
                          <a:latin typeface="+mn-lt"/>
                          <a:ea typeface="+mn-ea"/>
                          <a:cs typeface="+mn-cs"/>
                        </a:rPr>
                        <a:t>Fastpath Partner Showcase</a:t>
                      </a:r>
                    </a:p>
                  </a:txBody>
                  <a:tcPr/>
                </a:tc>
                <a:tc>
                  <a:txBody>
                    <a:bodyPr/>
                    <a:lstStyle/>
                    <a:p>
                      <a:r>
                        <a:rPr lang="en-US" sz="1400" dirty="0"/>
                        <a:t>Fastpath</a:t>
                      </a:r>
                    </a:p>
                  </a:txBody>
                  <a:tcPr/>
                </a:tc>
                <a:tc>
                  <a:txBody>
                    <a:bodyPr/>
                    <a:lstStyle/>
                    <a:p>
                      <a:r>
                        <a:rPr lang="en-US" sz="1400" dirty="0"/>
                        <a:t>Thurs 11:45 AM – 12:15 PM</a:t>
                      </a:r>
                    </a:p>
                  </a:txBody>
                  <a:tcPr/>
                </a:tc>
                <a:tc>
                  <a:txBody>
                    <a:bodyPr/>
                    <a:lstStyle/>
                    <a:p>
                      <a:r>
                        <a:rPr lang="en-US" sz="1400"/>
                        <a:t>Capri </a:t>
                      </a:r>
                      <a:r>
                        <a:rPr lang="en-US" sz="1400" dirty="0"/>
                        <a:t>1</a:t>
                      </a:r>
                    </a:p>
                  </a:txBody>
                  <a:tcPr/>
                </a:tc>
                <a:extLst>
                  <a:ext uri="{0D108BD9-81ED-4DB2-BD59-A6C34878D82A}">
                    <a16:rowId xmlns:a16="http://schemas.microsoft.com/office/drawing/2014/main" val="554504961"/>
                  </a:ext>
                </a:extLst>
              </a:tr>
              <a:tr h="327524">
                <a:tc>
                  <a:txBody>
                    <a:bodyPr/>
                    <a:lstStyle/>
                    <a:p>
                      <a:pPr marL="0" algn="l" defTabSz="914400" rtl="0" eaLnBrk="1" latinLnBrk="0" hangingPunct="1"/>
                      <a:r>
                        <a:rPr lang="en-US" sz="1400" b="0" kern="1200" dirty="0">
                          <a:solidFill>
                            <a:schemeClr val="dk1"/>
                          </a:solidFill>
                          <a:latin typeface="+mn-lt"/>
                          <a:ea typeface="+mn-ea"/>
                          <a:cs typeface="+mn-cs"/>
                        </a:rPr>
                        <a:t>The MVP War Room : Saving a D365FO Process Live</a:t>
                      </a:r>
                    </a:p>
                  </a:txBody>
                  <a:tcPr/>
                </a:tc>
                <a:tc>
                  <a:txBody>
                    <a:bodyPr/>
                    <a:lstStyle/>
                    <a:p>
                      <a:r>
                        <a:rPr lang="en-US" sz="1400" dirty="0"/>
                        <a:t>Alex Meyer</a:t>
                      </a:r>
                    </a:p>
                  </a:txBody>
                  <a:tcPr/>
                </a:tc>
                <a:tc>
                  <a:txBody>
                    <a:bodyPr/>
                    <a:lstStyle/>
                    <a:p>
                      <a:r>
                        <a:rPr lang="en-US" sz="1400"/>
                        <a:t>Thurs </a:t>
                      </a:r>
                      <a:r>
                        <a:rPr lang="en-US" sz="1400" dirty="0"/>
                        <a:t>4:00 PM – 5:00 PM</a:t>
                      </a:r>
                    </a:p>
                  </a:txBody>
                  <a:tcPr/>
                </a:tc>
                <a:tc>
                  <a:txBody>
                    <a:bodyPr/>
                    <a:lstStyle/>
                    <a:p>
                      <a:r>
                        <a:rPr lang="en-US" sz="1400" dirty="0"/>
                        <a:t>Capri 6</a:t>
                      </a:r>
                    </a:p>
                  </a:txBody>
                  <a:tcPr/>
                </a:tc>
                <a:extLst>
                  <a:ext uri="{0D108BD9-81ED-4DB2-BD59-A6C34878D82A}">
                    <a16:rowId xmlns:a16="http://schemas.microsoft.com/office/drawing/2014/main" val="1631074011"/>
                  </a:ext>
                </a:extLst>
              </a:tr>
              <a:tr h="327524">
                <a:tc>
                  <a:txBody>
                    <a:bodyPr/>
                    <a:lstStyle/>
                    <a:p>
                      <a:pPr marL="0" algn="l" defTabSz="914400" rtl="0" eaLnBrk="1" latinLnBrk="0" hangingPunct="1"/>
                      <a:r>
                        <a:rPr lang="en-US" sz="1400" b="0" kern="1200" dirty="0">
                          <a:solidFill>
                            <a:schemeClr val="dk1"/>
                          </a:solidFill>
                          <a:latin typeface="+mn-lt"/>
                          <a:ea typeface="+mn-ea"/>
                          <a:cs typeface="+mn-cs"/>
                        </a:rPr>
                        <a:t>D365BC Security Tips &amp; Tricks</a:t>
                      </a:r>
                    </a:p>
                  </a:txBody>
                  <a:tcPr/>
                </a:tc>
                <a:tc>
                  <a:txBody>
                    <a:bodyPr/>
                    <a:lstStyle/>
                    <a:p>
                      <a:r>
                        <a:rPr lang="en-US" sz="1400" dirty="0"/>
                        <a:t>Nick Sparks</a:t>
                      </a:r>
                    </a:p>
                  </a:txBody>
                  <a:tcPr/>
                </a:tc>
                <a:tc>
                  <a:txBody>
                    <a:bodyPr/>
                    <a:lstStyle/>
                    <a:p>
                      <a:r>
                        <a:rPr lang="en-US" sz="1400" dirty="0"/>
                        <a:t>Fri 9:00 AM – 10:00 AM</a:t>
                      </a:r>
                    </a:p>
                  </a:txBody>
                  <a:tcPr/>
                </a:tc>
                <a:tc>
                  <a:txBody>
                    <a:bodyPr/>
                    <a:lstStyle/>
                    <a:p>
                      <a:r>
                        <a:rPr lang="en-US" sz="1400" dirty="0"/>
                        <a:t>Lazuli 6</a:t>
                      </a:r>
                    </a:p>
                  </a:txBody>
                  <a:tcPr/>
                </a:tc>
                <a:extLst>
                  <a:ext uri="{0D108BD9-81ED-4DB2-BD59-A6C34878D82A}">
                    <a16:rowId xmlns:a16="http://schemas.microsoft.com/office/drawing/2014/main" val="2250799094"/>
                  </a:ext>
                </a:extLst>
              </a:tr>
              <a:tr h="327524">
                <a:tc>
                  <a:txBody>
                    <a:bodyPr/>
                    <a:lstStyle/>
                    <a:p>
                      <a:pPr marL="0" algn="l" defTabSz="914400" rtl="0" eaLnBrk="1" latinLnBrk="0" hangingPunct="1"/>
                      <a:r>
                        <a:rPr lang="en-US" sz="1400" dirty="0"/>
                        <a:t>D365 Licensing Therapy: Group Session for Confused Admins</a:t>
                      </a:r>
                      <a:endParaRPr lang="en-US" sz="1400" b="0" kern="1200" dirty="0">
                        <a:solidFill>
                          <a:schemeClr val="dk1"/>
                        </a:solidFill>
                        <a:latin typeface="+mn-lt"/>
                        <a:ea typeface="+mn-ea"/>
                        <a:cs typeface="+mn-cs"/>
                      </a:endParaRPr>
                    </a:p>
                  </a:txBody>
                  <a:tcPr/>
                </a:tc>
                <a:tc>
                  <a:txBody>
                    <a:bodyPr/>
                    <a:lstStyle/>
                    <a:p>
                      <a:r>
                        <a:rPr lang="en-US" sz="1400" dirty="0"/>
                        <a:t>Alex Meyer</a:t>
                      </a:r>
                    </a:p>
                  </a:txBody>
                  <a:tcPr/>
                </a:tc>
                <a:tc>
                  <a:txBody>
                    <a:bodyPr/>
                    <a:lstStyle/>
                    <a:p>
                      <a:r>
                        <a:rPr lang="en-US" sz="1400" dirty="0"/>
                        <a:t>Fri 12:15 PM – 1:15 PM</a:t>
                      </a:r>
                    </a:p>
                  </a:txBody>
                  <a:tcPr/>
                </a:tc>
                <a:tc>
                  <a:txBody>
                    <a:bodyPr/>
                    <a:lstStyle/>
                    <a:p>
                      <a:r>
                        <a:rPr lang="en-US" sz="1400" dirty="0"/>
                        <a:t>Capri 6</a:t>
                      </a:r>
                    </a:p>
                  </a:txBody>
                  <a:tcPr/>
                </a:tc>
                <a:extLst>
                  <a:ext uri="{0D108BD9-81ED-4DB2-BD59-A6C34878D82A}">
                    <a16:rowId xmlns:a16="http://schemas.microsoft.com/office/drawing/2014/main" val="3674994318"/>
                  </a:ext>
                </a:extLst>
              </a:tr>
            </a:tbl>
          </a:graphicData>
        </a:graphic>
      </p:graphicFrame>
    </p:spTree>
    <p:extLst>
      <p:ext uri="{BB962C8B-B14F-4D97-AF65-F5344CB8AC3E}">
        <p14:creationId xmlns:p14="http://schemas.microsoft.com/office/powerpoint/2010/main" val="2410084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6ECC-5DD8-9203-5DCE-759CDADD0E71}"/>
              </a:ext>
            </a:extLst>
          </p:cNvPr>
          <p:cNvSpPr>
            <a:spLocks noGrp="1"/>
          </p:cNvSpPr>
          <p:nvPr>
            <p:ph type="title"/>
          </p:nvPr>
        </p:nvSpPr>
        <p:spPr/>
        <p:txBody>
          <a:bodyPr>
            <a:normAutofit/>
          </a:bodyPr>
          <a:lstStyle/>
          <a:p>
            <a:r>
              <a:rPr lang="en-US" dirty="0"/>
              <a:t>NEON ASSETS</a:t>
            </a:r>
          </a:p>
        </p:txBody>
      </p:sp>
      <p:pic>
        <p:nvPicPr>
          <p:cNvPr id="4" name="Picture 3" descr="A neon sign with letters and numbers&#10;&#10;AI-generated content may be incorrect.">
            <a:extLst>
              <a:ext uri="{FF2B5EF4-FFF2-40B4-BE49-F238E27FC236}">
                <a16:creationId xmlns:a16="http://schemas.microsoft.com/office/drawing/2014/main" id="{7B496974-9304-DEFF-BDE2-F297CC9442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568" y="1247303"/>
            <a:ext cx="1826057" cy="1828800"/>
          </a:xfrm>
          <a:prstGeom prst="rect">
            <a:avLst/>
          </a:prstGeom>
        </p:spPr>
      </p:pic>
      <p:pic>
        <p:nvPicPr>
          <p:cNvPr id="6" name="Picture 5" descr="A neon sign with text&#10;&#10;AI-generated content may be incorrect.">
            <a:extLst>
              <a:ext uri="{FF2B5EF4-FFF2-40B4-BE49-F238E27FC236}">
                <a16:creationId xmlns:a16="http://schemas.microsoft.com/office/drawing/2014/main" id="{D78AA33D-E7C8-533E-CCF0-E1C0CA0F78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2625" y="1247303"/>
            <a:ext cx="1826057" cy="1828800"/>
          </a:xfrm>
          <a:prstGeom prst="rect">
            <a:avLst/>
          </a:prstGeom>
        </p:spPr>
      </p:pic>
      <p:pic>
        <p:nvPicPr>
          <p:cNvPr id="8" name="Picture 7" descr="A neon sign with a symbol on a blue and purple chip&#10;&#10;AI-generated content may be incorrect.">
            <a:extLst>
              <a:ext uri="{FF2B5EF4-FFF2-40B4-BE49-F238E27FC236}">
                <a16:creationId xmlns:a16="http://schemas.microsoft.com/office/drawing/2014/main" id="{B15596AC-A195-FA73-607D-8411809072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8682" y="1247303"/>
            <a:ext cx="1826057" cy="1828800"/>
          </a:xfrm>
          <a:prstGeom prst="rect">
            <a:avLst/>
          </a:prstGeom>
        </p:spPr>
      </p:pic>
      <p:pic>
        <p:nvPicPr>
          <p:cNvPr id="10" name="Picture 9" descr="A blue and yellow casino chip&#10;&#10;AI-generated content may be incorrect.">
            <a:extLst>
              <a:ext uri="{FF2B5EF4-FFF2-40B4-BE49-F238E27FC236}">
                <a16:creationId xmlns:a16="http://schemas.microsoft.com/office/drawing/2014/main" id="{AD8A7249-432D-BEDB-B3D4-D61AB5BAE5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03822" y="2833141"/>
            <a:ext cx="1826057" cy="1828800"/>
          </a:xfrm>
          <a:prstGeom prst="rect">
            <a:avLst/>
          </a:prstGeom>
        </p:spPr>
      </p:pic>
      <p:pic>
        <p:nvPicPr>
          <p:cNvPr id="12" name="Picture 11" descr="A card with a neon light&#10;&#10;AI-generated content may be incorrect.">
            <a:extLst>
              <a:ext uri="{FF2B5EF4-FFF2-40B4-BE49-F238E27FC236}">
                <a16:creationId xmlns:a16="http://schemas.microsoft.com/office/drawing/2014/main" id="{DDE7CB87-65E8-0595-A169-B062617F90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568" y="4661941"/>
            <a:ext cx="1244956" cy="1828800"/>
          </a:xfrm>
          <a:prstGeom prst="rect">
            <a:avLst/>
          </a:prstGeom>
        </p:spPr>
      </p:pic>
      <p:pic>
        <p:nvPicPr>
          <p:cNvPr id="14" name="Picture 13" descr="A green casino chip with neon lights&#10;&#10;AI-generated content may be incorrect.">
            <a:extLst>
              <a:ext uri="{FF2B5EF4-FFF2-40B4-BE49-F238E27FC236}">
                <a16:creationId xmlns:a16="http://schemas.microsoft.com/office/drawing/2014/main" id="{9BD55E43-5DBA-F79F-2FAF-058AD4C7F38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44739" y="1247303"/>
            <a:ext cx="1826057" cy="1828800"/>
          </a:xfrm>
          <a:prstGeom prst="rect">
            <a:avLst/>
          </a:prstGeom>
        </p:spPr>
      </p:pic>
      <p:pic>
        <p:nvPicPr>
          <p:cNvPr id="16" name="Picture 15" descr="A neon sign with a logo&#10;&#10;AI-generated content may be incorrect.">
            <a:extLst>
              <a:ext uri="{FF2B5EF4-FFF2-40B4-BE49-F238E27FC236}">
                <a16:creationId xmlns:a16="http://schemas.microsoft.com/office/drawing/2014/main" id="{7516C53D-7B29-CD24-485A-71E3760C0E6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29879" y="2833141"/>
            <a:ext cx="1825142" cy="1828800"/>
          </a:xfrm>
          <a:prstGeom prst="rect">
            <a:avLst/>
          </a:prstGeom>
        </p:spPr>
      </p:pic>
      <p:pic>
        <p:nvPicPr>
          <p:cNvPr id="18" name="Picture 17" descr="A blue and yellow neon chip&#10;&#10;AI-generated content may be incorrect.">
            <a:extLst>
              <a:ext uri="{FF2B5EF4-FFF2-40B4-BE49-F238E27FC236}">
                <a16:creationId xmlns:a16="http://schemas.microsoft.com/office/drawing/2014/main" id="{48C4E543-474D-E2D3-8692-F2954DF8BA5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78681" y="2833141"/>
            <a:ext cx="1826057" cy="1828800"/>
          </a:xfrm>
          <a:prstGeom prst="rect">
            <a:avLst/>
          </a:prstGeom>
        </p:spPr>
      </p:pic>
      <p:pic>
        <p:nvPicPr>
          <p:cNvPr id="20" name="Picture 19" descr="A card with a diamond in it&#10;&#10;AI-generated content may be incorrect.">
            <a:extLst>
              <a:ext uri="{FF2B5EF4-FFF2-40B4-BE49-F238E27FC236}">
                <a16:creationId xmlns:a16="http://schemas.microsoft.com/office/drawing/2014/main" id="{3806C3AD-A72A-4B4E-BAB6-E826EDEC9EE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65798" y="4661941"/>
            <a:ext cx="1244498" cy="1828800"/>
          </a:xfrm>
          <a:prstGeom prst="rect">
            <a:avLst/>
          </a:prstGeom>
        </p:spPr>
      </p:pic>
      <p:pic>
        <p:nvPicPr>
          <p:cNvPr id="22" name="Picture 21" descr="A pink heart on a black background&#10;&#10;AI-generated content may be incorrect.">
            <a:extLst>
              <a:ext uri="{FF2B5EF4-FFF2-40B4-BE49-F238E27FC236}">
                <a16:creationId xmlns:a16="http://schemas.microsoft.com/office/drawing/2014/main" id="{C61E045A-2CBD-0D71-F109-5C5E3C1FF07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10296" y="4646262"/>
            <a:ext cx="1244956" cy="1828800"/>
          </a:xfrm>
          <a:prstGeom prst="rect">
            <a:avLst/>
          </a:prstGeom>
        </p:spPr>
      </p:pic>
      <p:pic>
        <p:nvPicPr>
          <p:cNvPr id="24" name="Picture 23" descr="A card with a neon light&#10;&#10;AI-generated content may be incorrect.">
            <a:extLst>
              <a:ext uri="{FF2B5EF4-FFF2-40B4-BE49-F238E27FC236}">
                <a16:creationId xmlns:a16="http://schemas.microsoft.com/office/drawing/2014/main" id="{8355A814-EA36-6519-3181-3F7A990A127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54794" y="4646262"/>
            <a:ext cx="1244956" cy="1828800"/>
          </a:xfrm>
          <a:prstGeom prst="rect">
            <a:avLst/>
          </a:prstGeom>
        </p:spPr>
      </p:pic>
      <p:pic>
        <p:nvPicPr>
          <p:cNvPr id="26" name="Picture 25" descr="A group of playing cards with neon lights&#10;&#10;AI-generated content may be incorrect.">
            <a:extLst>
              <a:ext uri="{FF2B5EF4-FFF2-40B4-BE49-F238E27FC236}">
                <a16:creationId xmlns:a16="http://schemas.microsoft.com/office/drawing/2014/main" id="{AF99459D-F61D-5FFA-8878-787CFA7A134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83421" y="4779791"/>
            <a:ext cx="2743200" cy="1561742"/>
          </a:xfrm>
          <a:prstGeom prst="rect">
            <a:avLst/>
          </a:prstGeom>
        </p:spPr>
      </p:pic>
      <p:pic>
        <p:nvPicPr>
          <p:cNvPr id="28" name="Picture 27" descr="A neon palm trees on a black background&#10;&#10;AI-generated content may be incorrect.">
            <a:extLst>
              <a:ext uri="{FF2B5EF4-FFF2-40B4-BE49-F238E27FC236}">
                <a16:creationId xmlns:a16="http://schemas.microsoft.com/office/drawing/2014/main" id="{E607E149-43FB-7F2D-430B-1615C85E9E9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258301" y="3751465"/>
            <a:ext cx="1717929" cy="2743200"/>
          </a:xfrm>
          <a:prstGeom prst="rect">
            <a:avLst/>
          </a:prstGeom>
        </p:spPr>
      </p:pic>
      <p:pic>
        <p:nvPicPr>
          <p:cNvPr id="30" name="Picture 29" descr="A palm tree with neon lights&#10;&#10;AI-generated content may be incorrect.">
            <a:extLst>
              <a:ext uri="{FF2B5EF4-FFF2-40B4-BE49-F238E27FC236}">
                <a16:creationId xmlns:a16="http://schemas.microsoft.com/office/drawing/2014/main" id="{2E50B474-CE19-7409-3D0D-49C744E62DC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751515" y="3751465"/>
            <a:ext cx="1668552" cy="2743200"/>
          </a:xfrm>
          <a:prstGeom prst="rect">
            <a:avLst/>
          </a:prstGeom>
        </p:spPr>
      </p:pic>
      <p:pic>
        <p:nvPicPr>
          <p:cNvPr id="32" name="Picture 31" descr="A dice with blue lights&#10;&#10;AI-generated content may be incorrect.">
            <a:extLst>
              <a:ext uri="{FF2B5EF4-FFF2-40B4-BE49-F238E27FC236}">
                <a16:creationId xmlns:a16="http://schemas.microsoft.com/office/drawing/2014/main" id="{FA765DBE-C4E7-3B6D-F994-733DBA6E52A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765908" y="246768"/>
            <a:ext cx="1439495" cy="1371600"/>
          </a:xfrm>
          <a:prstGeom prst="rect">
            <a:avLst/>
          </a:prstGeom>
        </p:spPr>
      </p:pic>
      <p:pic>
        <p:nvPicPr>
          <p:cNvPr id="34" name="Picture 33" descr="A neon green neon dice&#10;&#10;AI-generated content may be incorrect.">
            <a:extLst>
              <a:ext uri="{FF2B5EF4-FFF2-40B4-BE49-F238E27FC236}">
                <a16:creationId xmlns:a16="http://schemas.microsoft.com/office/drawing/2014/main" id="{E814F6AB-1DC7-5641-B170-330798646BF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053366" y="246768"/>
            <a:ext cx="1437437" cy="1371600"/>
          </a:xfrm>
          <a:prstGeom prst="rect">
            <a:avLst/>
          </a:prstGeom>
        </p:spPr>
      </p:pic>
      <p:pic>
        <p:nvPicPr>
          <p:cNvPr id="36" name="Picture 35" descr="A dice with blue lights&#10;&#10;AI-generated content may be incorrect.">
            <a:extLst>
              <a:ext uri="{FF2B5EF4-FFF2-40B4-BE49-F238E27FC236}">
                <a16:creationId xmlns:a16="http://schemas.microsoft.com/office/drawing/2014/main" id="{E359BBB0-AE5D-5A1E-BF87-0920A420269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0395762" y="246768"/>
            <a:ext cx="1267015" cy="1371600"/>
          </a:xfrm>
          <a:prstGeom prst="rect">
            <a:avLst/>
          </a:prstGeom>
        </p:spPr>
      </p:pic>
      <p:pic>
        <p:nvPicPr>
          <p:cNvPr id="38" name="Picture 37" descr="A neon pink dice with black background&#10;&#10;AI-generated content may be incorrect.">
            <a:extLst>
              <a:ext uri="{FF2B5EF4-FFF2-40B4-BE49-F238E27FC236}">
                <a16:creationId xmlns:a16="http://schemas.microsoft.com/office/drawing/2014/main" id="{48AE03E4-FA17-7668-43FC-30AAA2A24DC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596623" y="1258437"/>
            <a:ext cx="1254329" cy="1371600"/>
          </a:xfrm>
          <a:prstGeom prst="rect">
            <a:avLst/>
          </a:prstGeom>
        </p:spPr>
      </p:pic>
      <p:pic>
        <p:nvPicPr>
          <p:cNvPr id="40" name="Picture 39" descr="A neon light with a dice&#10;&#10;AI-generated content may be incorrect.">
            <a:extLst>
              <a:ext uri="{FF2B5EF4-FFF2-40B4-BE49-F238E27FC236}">
                <a16:creationId xmlns:a16="http://schemas.microsoft.com/office/drawing/2014/main" id="{D291B564-0EB7-DFDB-5D43-03FB32ABAA5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958284" y="1368196"/>
            <a:ext cx="1255014" cy="1371600"/>
          </a:xfrm>
          <a:prstGeom prst="rect">
            <a:avLst/>
          </a:prstGeom>
        </p:spPr>
      </p:pic>
      <p:pic>
        <p:nvPicPr>
          <p:cNvPr id="42" name="Picture 41" descr="A neon dice with black background&#10;&#10;AI-generated content may be incorrect.">
            <a:extLst>
              <a:ext uri="{FF2B5EF4-FFF2-40B4-BE49-F238E27FC236}">
                <a16:creationId xmlns:a16="http://schemas.microsoft.com/office/drawing/2014/main" id="{14717415-9F3F-F37E-C705-298E44F37CBA}"/>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177158" y="2450072"/>
            <a:ext cx="1408633" cy="1371600"/>
          </a:xfrm>
          <a:prstGeom prst="rect">
            <a:avLst/>
          </a:prstGeom>
        </p:spPr>
      </p:pic>
    </p:spTree>
    <p:extLst>
      <p:ext uri="{BB962C8B-B14F-4D97-AF65-F5344CB8AC3E}">
        <p14:creationId xmlns:p14="http://schemas.microsoft.com/office/powerpoint/2010/main" val="10995967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275DE-FB7E-41F9-585D-F182909B29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D73782-6A4C-14F0-006C-E2DCA9D0408A}"/>
              </a:ext>
            </a:extLst>
          </p:cNvPr>
          <p:cNvSpPr>
            <a:spLocks noGrp="1"/>
          </p:cNvSpPr>
          <p:nvPr>
            <p:ph type="title"/>
          </p:nvPr>
        </p:nvSpPr>
        <p:spPr/>
        <p:txBody>
          <a:bodyPr>
            <a:normAutofit/>
          </a:bodyPr>
          <a:lstStyle/>
          <a:p>
            <a:r>
              <a:rPr lang="en-US" dirty="0"/>
              <a:t>NEON ASSETS</a:t>
            </a:r>
          </a:p>
        </p:txBody>
      </p:sp>
      <p:pic>
        <p:nvPicPr>
          <p:cNvPr id="5" name="Picture 4" descr="A black and green text&#10;&#10;AI-generated content may be incorrect.">
            <a:extLst>
              <a:ext uri="{FF2B5EF4-FFF2-40B4-BE49-F238E27FC236}">
                <a16:creationId xmlns:a16="http://schemas.microsoft.com/office/drawing/2014/main" id="{6DBEF4D0-A962-76BC-042B-A249F20672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269" y="1247303"/>
            <a:ext cx="2743200" cy="1494634"/>
          </a:xfrm>
          <a:prstGeom prst="rect">
            <a:avLst/>
          </a:prstGeom>
        </p:spPr>
      </p:pic>
      <p:pic>
        <p:nvPicPr>
          <p:cNvPr id="9" name="Picture 8" descr="Neon lights on a black background&#10;&#10;AI-generated content may be incorrect.">
            <a:extLst>
              <a:ext uri="{FF2B5EF4-FFF2-40B4-BE49-F238E27FC236}">
                <a16:creationId xmlns:a16="http://schemas.microsoft.com/office/drawing/2014/main" id="{28E74D2E-0C68-8E72-EB24-F46A4DE3D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03" y="2741937"/>
            <a:ext cx="2842641" cy="2743200"/>
          </a:xfrm>
          <a:prstGeom prst="rect">
            <a:avLst/>
          </a:prstGeom>
        </p:spPr>
      </p:pic>
      <p:pic>
        <p:nvPicPr>
          <p:cNvPr id="13" name="Picture 12" descr="A colorful lines in a shape of a star&#10;&#10;AI-generated content may be incorrect.">
            <a:extLst>
              <a:ext uri="{FF2B5EF4-FFF2-40B4-BE49-F238E27FC236}">
                <a16:creationId xmlns:a16="http://schemas.microsoft.com/office/drawing/2014/main" id="{F67D8F2D-5AE8-86B2-6750-53FF17716F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62644" y="1523819"/>
            <a:ext cx="2842641" cy="2743200"/>
          </a:xfrm>
          <a:prstGeom prst="rect">
            <a:avLst/>
          </a:prstGeom>
        </p:spPr>
      </p:pic>
      <p:pic>
        <p:nvPicPr>
          <p:cNvPr id="17" name="Picture 16" descr="A group of neon lights&#10;&#10;AI-generated content may be incorrect.">
            <a:extLst>
              <a:ext uri="{FF2B5EF4-FFF2-40B4-BE49-F238E27FC236}">
                <a16:creationId xmlns:a16="http://schemas.microsoft.com/office/drawing/2014/main" id="{CE708812-33C5-A8E4-D7B1-1B7CAE6399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2644" y="4705597"/>
            <a:ext cx="2743200" cy="1559079"/>
          </a:xfrm>
          <a:prstGeom prst="rect">
            <a:avLst/>
          </a:prstGeom>
        </p:spPr>
      </p:pic>
      <p:pic>
        <p:nvPicPr>
          <p:cNvPr id="21" name="Picture 20" descr="A neon light on a black background&#10;&#10;AI-generated content may be incorrect.">
            <a:extLst>
              <a:ext uri="{FF2B5EF4-FFF2-40B4-BE49-F238E27FC236}">
                <a16:creationId xmlns:a16="http://schemas.microsoft.com/office/drawing/2014/main" id="{A42C03F1-70BA-251E-DAEC-438C854FD78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7207" y="609419"/>
            <a:ext cx="1518167" cy="2286000"/>
          </a:xfrm>
          <a:prstGeom prst="rect">
            <a:avLst/>
          </a:prstGeom>
        </p:spPr>
      </p:pic>
      <p:pic>
        <p:nvPicPr>
          <p:cNvPr id="25" name="Picture 24" descr="A neon light on a black background&#10;&#10;AI-generated content may be incorrect.">
            <a:extLst>
              <a:ext uri="{FF2B5EF4-FFF2-40B4-BE49-F238E27FC236}">
                <a16:creationId xmlns:a16="http://schemas.microsoft.com/office/drawing/2014/main" id="{30BE8CB0-21C2-8AF5-E6BD-0FD8CA0B9AE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16206" y="609419"/>
            <a:ext cx="1518657" cy="2286000"/>
          </a:xfrm>
          <a:prstGeom prst="rect">
            <a:avLst/>
          </a:prstGeom>
        </p:spPr>
      </p:pic>
      <p:pic>
        <p:nvPicPr>
          <p:cNvPr id="29" name="Picture 28" descr="A colorful lines in a black background&#10;&#10;AI-generated content may be incorrect.">
            <a:extLst>
              <a:ext uri="{FF2B5EF4-FFF2-40B4-BE49-F238E27FC236}">
                <a16:creationId xmlns:a16="http://schemas.microsoft.com/office/drawing/2014/main" id="{19DF67D8-3824-BBF5-52D6-6DD1F1CAA37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07207" y="3124019"/>
            <a:ext cx="2238433" cy="2286000"/>
          </a:xfrm>
          <a:prstGeom prst="rect">
            <a:avLst/>
          </a:prstGeom>
        </p:spPr>
      </p:pic>
      <p:pic>
        <p:nvPicPr>
          <p:cNvPr id="33" name="Picture 32" descr="A colorful lines in a black background&#10;&#10;AI-generated content may be incorrect.">
            <a:extLst>
              <a:ext uri="{FF2B5EF4-FFF2-40B4-BE49-F238E27FC236}">
                <a16:creationId xmlns:a16="http://schemas.microsoft.com/office/drawing/2014/main" id="{582A92BA-96C9-1C4E-9D96-E63E4FE7AEE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16206" y="3124019"/>
            <a:ext cx="2238433" cy="2286000"/>
          </a:xfrm>
          <a:prstGeom prst="rect">
            <a:avLst/>
          </a:prstGeom>
        </p:spPr>
      </p:pic>
    </p:spTree>
    <p:extLst>
      <p:ext uri="{BB962C8B-B14F-4D97-AF65-F5344CB8AC3E}">
        <p14:creationId xmlns:p14="http://schemas.microsoft.com/office/powerpoint/2010/main" val="25329507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EFDC198DA1424AA2DE7340ED8C291E" ma:contentTypeVersion="20" ma:contentTypeDescription="Create a new document." ma:contentTypeScope="" ma:versionID="e17e278717a8b3a9d1b0341905e9f118">
  <xsd:schema xmlns:xsd="http://www.w3.org/2001/XMLSchema" xmlns:xs="http://www.w3.org/2001/XMLSchema" xmlns:p="http://schemas.microsoft.com/office/2006/metadata/properties" xmlns:ns2="6fe25bdf-ae0e-48a7-b6e5-bc8a1849b98e" xmlns:ns3="518ec24c-f428-4057-9a36-4cb948a7b407" targetNamespace="http://schemas.microsoft.com/office/2006/metadata/properties" ma:root="true" ma:fieldsID="64d06730524467017972f768cafcd2f5" ns2:_="" ns3:_="">
    <xsd:import namespace="6fe25bdf-ae0e-48a7-b6e5-bc8a1849b98e"/>
    <xsd:import namespace="518ec24c-f428-4057-9a36-4cb948a7b4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e25bdf-ae0e-48a7-b6e5-bc8a1849b98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4419aa8-21d6-4bea-8eac-28a8efdd9d04}" ma:internalName="TaxCatchAll" ma:showField="CatchAllData" ma:web="6fe25bdf-ae0e-48a7-b6e5-bc8a1849b9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8ec24c-f428-4057-9a36-4cb948a7b4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7c3b37-2320-48ce-b319-ec387555f39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18ec24c-f428-4057-9a36-4cb948a7b407">
      <Terms xmlns="http://schemas.microsoft.com/office/infopath/2007/PartnerControls"/>
    </lcf76f155ced4ddcb4097134ff3c332f>
    <TaxCatchAll xmlns="6fe25bdf-ae0e-48a7-b6e5-bc8a1849b98e" xsi:nil="true"/>
  </documentManagement>
</p:properties>
</file>

<file path=customXml/itemProps1.xml><?xml version="1.0" encoding="utf-8"?>
<ds:datastoreItem xmlns:ds="http://schemas.openxmlformats.org/officeDocument/2006/customXml" ds:itemID="{ED04DCF2-D9D4-4703-8D0D-9BA35C49A00B}">
  <ds:schemaRefs>
    <ds:schemaRef ds:uri="518ec24c-f428-4057-9a36-4cb948a7b407"/>
    <ds:schemaRef ds:uri="6fe25bdf-ae0e-48a7-b6e5-bc8a1849b9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CCC9168-1AF7-4F22-A7E1-AA5CA9871E6C}">
  <ds:schemaRefs>
    <ds:schemaRef ds:uri="http://schemas.microsoft.com/sharepoint/v3/contenttype/forms"/>
  </ds:schemaRefs>
</ds:datastoreItem>
</file>

<file path=customXml/itemProps3.xml><?xml version="1.0" encoding="utf-8"?>
<ds:datastoreItem xmlns:ds="http://schemas.openxmlformats.org/officeDocument/2006/customXml" ds:itemID="{097B75BE-6E85-4BC9-B65E-BA5D0420B3C8}">
  <ds:schemaRefs>
    <ds:schemaRef ds:uri="518ec24c-f428-4057-9a36-4cb948a7b407"/>
    <ds:schemaRef ds:uri="6fe25bdf-ae0e-48a7-b6e5-bc8a1849b9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18d6ed03-f0e5-4861-83d2-bb7b6c7c2bb2}" enabled="0" method="" siteId="{18d6ed03-f0e5-4861-83d2-bb7b6c7c2bb2}" removed="1"/>
</clbl:labelList>
</file>

<file path=docProps/app.xml><?xml version="1.0" encoding="utf-8"?>
<Properties xmlns="http://schemas.openxmlformats.org/officeDocument/2006/extended-properties" xmlns:vt="http://schemas.openxmlformats.org/officeDocument/2006/docPropsVTypes">
  <TotalTime>11156</TotalTime>
  <Words>2007</Words>
  <Application>Microsoft Office PowerPoint</Application>
  <PresentationFormat>Widescreen</PresentationFormat>
  <Paragraphs>355</Paragraphs>
  <Slides>71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71</vt:i4>
      </vt:variant>
    </vt:vector>
  </HeadingPairs>
  <TitlesOfParts>
    <vt:vector size="78" baseType="lpstr">
      <vt:lpstr>Aptos</vt:lpstr>
      <vt:lpstr>Aptos Display</vt:lpstr>
      <vt:lpstr>Arial</vt:lpstr>
      <vt:lpstr>Open Sans ExtraBold</vt:lpstr>
      <vt:lpstr>Open Sans Light</vt:lpstr>
      <vt:lpstr>Open Sans SemiBold</vt:lpstr>
      <vt:lpstr>Office Theme</vt:lpstr>
      <vt:lpstr>PowerPoint Presentation</vt:lpstr>
      <vt:lpstr>AI DETECTIVE : UNCOVERING HIDDEN OPTIMIZATION GOLDMINES IN D365FO DATA</vt:lpstr>
      <vt:lpstr>Alex Meyer</vt:lpstr>
      <vt:lpstr>Agenda</vt:lpstr>
      <vt:lpstr>Session Takeaways</vt:lpstr>
      <vt:lpstr>Before We Begin</vt:lpstr>
      <vt:lpstr>Before We Begin</vt:lpstr>
      <vt:lpstr>What isn’t AI?</vt:lpstr>
      <vt:lpstr>What is AI?</vt:lpstr>
      <vt:lpstr>What are Large Language Models?</vt:lpstr>
      <vt:lpstr>Why Hasn’t AI Taken Over ERP Yet?</vt:lpstr>
      <vt:lpstr>Why Hasn’t AI Taken Over ERP Yet?</vt:lpstr>
      <vt:lpstr>What is Model Context Protocol?</vt:lpstr>
      <vt:lpstr>AI Best Practices</vt:lpstr>
      <vt:lpstr>AI Best Practices</vt:lpstr>
      <vt:lpstr>AI Best Practices</vt:lpstr>
      <vt:lpstr>Prompt Creation Best Practices</vt:lpstr>
      <vt:lpstr>How to Create a Prompt?</vt:lpstr>
      <vt:lpstr>How to Create a Prompt?</vt:lpstr>
      <vt:lpstr>How to Create a Prompt?</vt:lpstr>
      <vt:lpstr>How to Create a Prompt?</vt:lpstr>
      <vt:lpstr>Data Analysis Scenario</vt:lpstr>
      <vt:lpstr>AI Data Analysis Example</vt:lpstr>
      <vt:lpstr>Choosing Data Sources</vt:lpstr>
      <vt:lpstr>Manual Data Extraction</vt:lpstr>
      <vt:lpstr>D365FSC Data Management</vt:lpstr>
      <vt:lpstr>App Insights</vt:lpstr>
      <vt:lpstr>Combining the Data</vt:lpstr>
      <vt:lpstr>Generating the Prompt</vt:lpstr>
      <vt:lpstr>Let’s Get Analyzing…</vt:lpstr>
      <vt:lpstr>Results</vt:lpstr>
      <vt:lpstr>Results</vt:lpstr>
      <vt:lpstr>Results</vt:lpstr>
      <vt:lpstr>Results</vt:lpstr>
      <vt:lpstr>Results</vt:lpstr>
      <vt:lpstr>Key Considerations</vt:lpstr>
      <vt:lpstr>Automating Data Analysis via API</vt:lpstr>
      <vt:lpstr>API Connection Setup</vt:lpstr>
      <vt:lpstr>D365ClaudeAnalyzer</vt:lpstr>
      <vt:lpstr>D365ClaudeAnalyzer</vt:lpstr>
      <vt:lpstr>D365ClaudeAnalyzer</vt:lpstr>
      <vt:lpstr>D365ClaudeAnalyzer</vt:lpstr>
      <vt:lpstr>Analyzing Data</vt:lpstr>
      <vt:lpstr>Results</vt:lpstr>
      <vt:lpstr>Results</vt:lpstr>
      <vt:lpstr>Cost Considerations</vt:lpstr>
      <vt:lpstr>Automating Data Analysis via MCP</vt:lpstr>
      <vt:lpstr>Creating the MCP Server</vt:lpstr>
      <vt:lpstr>MCP Tool Creation</vt:lpstr>
      <vt:lpstr>Add MCP Server to Claude Desktop</vt:lpstr>
      <vt:lpstr>Claude Desktop MCPs</vt:lpstr>
      <vt:lpstr>Using the MCP Tool</vt:lpstr>
      <vt:lpstr>Using the MCP Tool</vt:lpstr>
      <vt:lpstr>D365FSC-Security-MCP</vt:lpstr>
      <vt:lpstr>Side-By-Side Comparison</vt:lpstr>
      <vt:lpstr>Other Scenarios</vt:lpstr>
      <vt:lpstr>D365FSC License Optimization</vt:lpstr>
      <vt:lpstr>D365FSC License Optimization</vt:lpstr>
      <vt:lpstr>D365FSC License Optimization</vt:lpstr>
      <vt:lpstr>D365FSC License Optimization</vt:lpstr>
      <vt:lpstr>D365FSC License Optimization</vt:lpstr>
      <vt:lpstr>D365FSC License Optimization</vt:lpstr>
      <vt:lpstr>D365FSC License Optimization</vt:lpstr>
      <vt:lpstr>D365FSC License Optimization</vt:lpstr>
      <vt:lpstr>Key Takeaways</vt:lpstr>
      <vt:lpstr>Takeaways</vt:lpstr>
      <vt:lpstr>Resources</vt:lpstr>
      <vt:lpstr>Questions?</vt:lpstr>
      <vt:lpstr>Other Fastpath Events at DynamicsCon</vt:lpstr>
      <vt:lpstr>NEON ASSETS</vt:lpstr>
      <vt:lpstr>NEON ASSETS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 Bishop</dc:creator>
  <cp:lastModifiedBy>Alex Meyer</cp:lastModifiedBy>
  <cp:revision>18</cp:revision>
  <dcterms:created xsi:type="dcterms:W3CDTF">2025-01-23T18:40:19Z</dcterms:created>
  <dcterms:modified xsi:type="dcterms:W3CDTF">2026-05-14T14:35:41Z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0x01010040EFDC198DA1424AA2DE7340ED8C291E</vt:lpwstr>
  </property>
  <property fmtid="{D5CDD505-2E9C-101B-9397-08002B2CF9AE}" pid="3" name="MediaServiceImageTags">
    <vt:lpwstr/>
  </property>
</Properties>
</file>