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4"/>
    <p:sldMasterId id="2147484354" r:id="rId5"/>
  </p:sldMasterIdLst>
  <p:notesMasterIdLst>
    <p:notesMasterId r:id="rId68"/>
  </p:notesMasterIdLst>
  <p:handoutMasterIdLst>
    <p:handoutMasterId r:id="rId69"/>
  </p:handoutMasterIdLst>
  <p:sldIdLst>
    <p:sldId id="1394" r:id="rId6"/>
    <p:sldId id="1404" r:id="rId7"/>
    <p:sldId id="257" r:id="rId8"/>
    <p:sldId id="1387" r:id="rId9"/>
    <p:sldId id="258" r:id="rId10"/>
    <p:sldId id="271" r:id="rId11"/>
    <p:sldId id="1385" r:id="rId12"/>
    <p:sldId id="1410" r:id="rId13"/>
    <p:sldId id="1388" r:id="rId14"/>
    <p:sldId id="1405" r:id="rId15"/>
    <p:sldId id="1406" r:id="rId16"/>
    <p:sldId id="1411" r:id="rId17"/>
    <p:sldId id="1407" r:id="rId18"/>
    <p:sldId id="1413" r:id="rId19"/>
    <p:sldId id="1408" r:id="rId20"/>
    <p:sldId id="1414" r:id="rId21"/>
    <p:sldId id="1412" r:id="rId22"/>
    <p:sldId id="1415" r:id="rId23"/>
    <p:sldId id="1416" r:id="rId24"/>
    <p:sldId id="1421" r:id="rId25"/>
    <p:sldId id="1417" r:id="rId26"/>
    <p:sldId id="1423" r:id="rId27"/>
    <p:sldId id="1424" r:id="rId28"/>
    <p:sldId id="1425" r:id="rId29"/>
    <p:sldId id="1426" r:id="rId30"/>
    <p:sldId id="1432" r:id="rId31"/>
    <p:sldId id="1433" r:id="rId32"/>
    <p:sldId id="1434" r:id="rId33"/>
    <p:sldId id="1435" r:id="rId34"/>
    <p:sldId id="1455" r:id="rId35"/>
    <p:sldId id="1454" r:id="rId36"/>
    <p:sldId id="1420" r:id="rId37"/>
    <p:sldId id="1437" r:id="rId38"/>
    <p:sldId id="1418" r:id="rId39"/>
    <p:sldId id="1428" r:id="rId40"/>
    <p:sldId id="1456" r:id="rId41"/>
    <p:sldId id="1457" r:id="rId42"/>
    <p:sldId id="1458" r:id="rId43"/>
    <p:sldId id="1429" r:id="rId44"/>
    <p:sldId id="1430" r:id="rId45"/>
    <p:sldId id="1431" r:id="rId46"/>
    <p:sldId id="1459" r:id="rId47"/>
    <p:sldId id="1422" r:id="rId48"/>
    <p:sldId id="1427" r:id="rId49"/>
    <p:sldId id="1438" r:id="rId50"/>
    <p:sldId id="1439" r:id="rId51"/>
    <p:sldId id="1440" r:id="rId52"/>
    <p:sldId id="1419" r:id="rId53"/>
    <p:sldId id="1441" r:id="rId54"/>
    <p:sldId id="1442" r:id="rId55"/>
    <p:sldId id="1409" r:id="rId56"/>
    <p:sldId id="1443" r:id="rId57"/>
    <p:sldId id="1444" r:id="rId58"/>
    <p:sldId id="1445" r:id="rId59"/>
    <p:sldId id="1446" r:id="rId60"/>
    <p:sldId id="1447" r:id="rId61"/>
    <p:sldId id="1448" r:id="rId62"/>
    <p:sldId id="1453" r:id="rId63"/>
    <p:sldId id="1449" r:id="rId64"/>
    <p:sldId id="1451" r:id="rId65"/>
    <p:sldId id="1452" r:id="rId66"/>
    <p:sldId id="1450" r:id="rId67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." id="{BF68131C-8EB2-4A6D-ABFA-02E5AB776A1B}">
          <p14:sldIdLst>
            <p14:sldId id="1394"/>
            <p14:sldId id="1404"/>
          </p14:sldIdLst>
        </p14:section>
        <p14:section name="Presentation template" id="{C7FA9FF9-CCBF-4AFF-8011-39A1B6C3CC0F}">
          <p14:sldIdLst>
            <p14:sldId id="257"/>
            <p14:sldId id="1387"/>
            <p14:sldId id="258"/>
            <p14:sldId id="271"/>
            <p14:sldId id="1385"/>
            <p14:sldId id="1410"/>
            <p14:sldId id="1388"/>
            <p14:sldId id="1405"/>
            <p14:sldId id="1406"/>
            <p14:sldId id="1411"/>
            <p14:sldId id="1407"/>
            <p14:sldId id="1413"/>
            <p14:sldId id="1408"/>
            <p14:sldId id="1414"/>
            <p14:sldId id="1412"/>
            <p14:sldId id="1415"/>
            <p14:sldId id="1416"/>
            <p14:sldId id="1421"/>
            <p14:sldId id="1417"/>
            <p14:sldId id="1423"/>
            <p14:sldId id="1424"/>
            <p14:sldId id="1425"/>
            <p14:sldId id="1426"/>
            <p14:sldId id="1432"/>
            <p14:sldId id="1433"/>
            <p14:sldId id="1434"/>
            <p14:sldId id="1435"/>
            <p14:sldId id="1455"/>
            <p14:sldId id="1454"/>
            <p14:sldId id="1420"/>
            <p14:sldId id="1437"/>
            <p14:sldId id="1418"/>
            <p14:sldId id="1428"/>
            <p14:sldId id="1456"/>
            <p14:sldId id="1457"/>
            <p14:sldId id="1458"/>
            <p14:sldId id="1429"/>
            <p14:sldId id="1430"/>
            <p14:sldId id="1431"/>
            <p14:sldId id="1459"/>
            <p14:sldId id="1422"/>
            <p14:sldId id="1427"/>
            <p14:sldId id="1438"/>
            <p14:sldId id="1439"/>
            <p14:sldId id="1440"/>
            <p14:sldId id="1419"/>
            <p14:sldId id="1441"/>
            <p14:sldId id="1442"/>
            <p14:sldId id="1409"/>
            <p14:sldId id="1443"/>
            <p14:sldId id="1444"/>
            <p14:sldId id="1445"/>
            <p14:sldId id="1446"/>
            <p14:sldId id="1447"/>
            <p14:sldId id="1448"/>
            <p14:sldId id="1453"/>
            <p14:sldId id="1449"/>
            <p14:sldId id="1451"/>
            <p14:sldId id="1452"/>
            <p14:sldId id="1450"/>
          </p14:sldIdLst>
        </p14:section>
        <p14:section name="Formatting guide and examples" id="{A42B46AB-9E45-4697-8A74-A1BC491D3612}">
          <p14:sldIdLst/>
        </p14:section>
        <p14:section name="Comments to the speaker" id="{A4A30A77-2A76-4D2E-9BF6-BF2FA55A428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7" name="Auri Mathisen" initials="AM" lastIdx="1" clrIdx="7">
    <p:extLst>
      <p:ext uri="{19B8F6BF-5375-455C-9EA6-DF929625EA0E}">
        <p15:presenceInfo xmlns:p15="http://schemas.microsoft.com/office/powerpoint/2012/main" userId="S-1-5-21-383413107-1061881802-891584314-12534" providerId="AD"/>
      </p:ext>
    </p:extLst>
  </p:cmAuthor>
  <p:cmAuthor id="1" name="Mary Feil-Jacobs" initials="MFJ" lastIdx="43" clrIdx="1"/>
  <p:cmAuthor id="8" name="Judi Lee" initials="JL" lastIdx="3" clrIdx="8">
    <p:extLst>
      <p:ext uri="{19B8F6BF-5375-455C-9EA6-DF929625EA0E}">
        <p15:presenceInfo xmlns:p15="http://schemas.microsoft.com/office/powerpoint/2012/main" userId="S-1-5-21-383413107-1061881802-891584314-9954" providerId="AD"/>
      </p:ext>
    </p:extLst>
  </p:cmAuthor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9" name="David Griffith" initials="DG" lastIdx="3" clrIdx="9">
    <p:extLst>
      <p:ext uri="{19B8F6BF-5375-455C-9EA6-DF929625EA0E}">
        <p15:presenceInfo xmlns:p15="http://schemas.microsoft.com/office/powerpoint/2012/main" userId="S-1-5-21-383413107-1061881802-891584314-4667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10" name="Mark Rhodes" initials="MR" lastIdx="1" clrIdx="10">
    <p:extLst>
      <p:ext uri="{19B8F6BF-5375-455C-9EA6-DF929625EA0E}">
        <p15:presenceInfo xmlns:p15="http://schemas.microsoft.com/office/powerpoint/2012/main" userId="Mark Rhodes" providerId="None"/>
      </p:ext>
    </p:extLst>
  </p:cmAuthor>
  <p:cmAuthor id="4" name="Mitchell Derrey" initials="MD" lastIdx="6" clrIdx="4">
    <p:extLst>
      <p:ext uri="{19B8F6BF-5375-455C-9EA6-DF929625EA0E}">
        <p15:presenceInfo xmlns:p15="http://schemas.microsoft.com/office/powerpoint/2012/main" userId="S-1-5-21-383413107-1061881802-891584314-4851" providerId="AD"/>
      </p:ext>
    </p:extLst>
  </p:cmAuthor>
  <p:cmAuthor id="5" name="Christen Anderson" initials="CA" lastIdx="19" clrIdx="5">
    <p:extLst>
      <p:ext uri="{19B8F6BF-5375-455C-9EA6-DF929625EA0E}">
        <p15:presenceInfo xmlns:p15="http://schemas.microsoft.com/office/powerpoint/2012/main" userId="Christen Anderson" providerId="None"/>
      </p:ext>
    </p:extLst>
  </p:cmAuthor>
  <p:cmAuthor id="6" name="Delaney Freer" initials="DF" lastIdx="16" clrIdx="6">
    <p:extLst>
      <p:ext uri="{19B8F6BF-5375-455C-9EA6-DF929625EA0E}">
        <p15:presenceInfo xmlns:p15="http://schemas.microsoft.com/office/powerpoint/2012/main" userId="4a46fd6c6e3be6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1C4499"/>
    <a:srgbClr val="1E275C"/>
    <a:srgbClr val="001E60"/>
    <a:srgbClr val="E6E6E6"/>
    <a:srgbClr val="0095C8"/>
    <a:srgbClr val="E1B81C"/>
    <a:srgbClr val="E4002B"/>
    <a:srgbClr val="002060"/>
    <a:srgbClr val="84B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26" autoAdjust="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commentAuthors" Target="commentAuthors.xml"/><Relationship Id="rId75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eyer" userId="434c9848-7f9b-4e1d-a1c3-fd0f120a196f" providerId="ADAL" clId="{B21E7294-0F92-474E-94AF-3D78D562E720}"/>
    <pc:docChg chg="modSld">
      <pc:chgData name="Alex Meyer" userId="434c9848-7f9b-4e1d-a1c3-fd0f120a196f" providerId="ADAL" clId="{B21E7294-0F92-474E-94AF-3D78D562E720}" dt="2025-05-01T13:55:28.574" v="32" actId="255"/>
      <pc:docMkLst>
        <pc:docMk/>
      </pc:docMkLst>
      <pc:sldChg chg="modSp mod">
        <pc:chgData name="Alex Meyer" userId="434c9848-7f9b-4e1d-a1c3-fd0f120a196f" providerId="ADAL" clId="{B21E7294-0F92-474E-94AF-3D78D562E720}" dt="2025-05-01T13:55:28.574" v="32" actId="255"/>
        <pc:sldMkLst>
          <pc:docMk/>
          <pc:sldMk cId="4064084985" sldId="1430"/>
        </pc:sldMkLst>
        <pc:spChg chg="mod">
          <ac:chgData name="Alex Meyer" userId="434c9848-7f9b-4e1d-a1c3-fd0f120a196f" providerId="ADAL" clId="{B21E7294-0F92-474E-94AF-3D78D562E720}" dt="2025-05-01T13:55:28.574" v="32" actId="255"/>
          <ac:spMkLst>
            <pc:docMk/>
            <pc:sldMk cId="4064084985" sldId="1430"/>
            <ac:spMk id="3" creationId="{C07E09AC-149E-7ECA-7C86-4D784810E3A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CRMUG Summit 2017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8CAF0-866C-41B3-A854-572A2A51FA6A}" type="datetime8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5/1/2025 8:54 AM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rPr>
              <a:t>© 2017 Dynamic Communities.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CRMUG Summit 2017</a:t>
            </a:r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58EF5B-311B-4148-8831-2D28534D49CD}" type="datetime8">
              <a:rPr lang="en-US" smtClean="0"/>
              <a:t>4/30/2025 1:08 PM</a:t>
            </a:fld>
            <a:endParaRPr lang="en-US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rPr>
              <a:t>© 2017 Dynamic Communities.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webstore.google.com/detail/d365-fo-show-table-browse/figcljfgdlbihegdcckegeakgbgdeiil" TargetMode="External"/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get all role licenses, right click on the ‘Assign roles to user’ grid -&gt; Export all rows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4/30/2025 1:08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11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Users</a:t>
            </a:r>
          </a:p>
          <a:p>
            <a:r>
              <a:rPr lang="en-US" dirty="0"/>
              <a:t>User Roles</a:t>
            </a:r>
          </a:p>
          <a:p>
            <a:r>
              <a:rPr lang="en-US" dirty="0"/>
              <a:t>User Role Organizations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4/30/2025 1:08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2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https://alexdmeyer.com/resources/d365fo-version-metadata/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4/30/2025 1:08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73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Company – default legal entity for user</a:t>
            </a:r>
          </a:p>
          <a:p>
            <a:pPr marL="0" lvl="0" indent="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None/>
            </a:pPr>
            <a:r>
              <a:rPr lang="en-US" dirty="0"/>
              <a:t>Initial Page – first page user sees when logging in</a:t>
            </a:r>
          </a:p>
          <a:p>
            <a:pPr marL="0" lvl="0" indent="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None/>
            </a:pPr>
            <a:r>
              <a:rPr lang="en-US" dirty="0"/>
              <a:t>Default View / Edit Mode: whether to open forms in read only mode first or open with highest level of access</a:t>
            </a:r>
          </a:p>
          <a:p>
            <a:pPr marL="0" lvl="0" indent="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None/>
            </a:pPr>
            <a:r>
              <a:rPr lang="en-US" dirty="0"/>
              <a:t>Date, time, number format: Allows for configuring how dates should be displayed</a:t>
            </a:r>
          </a:p>
          <a:p>
            <a:pPr marL="0" lvl="0" indent="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None/>
            </a:pPr>
            <a:r>
              <a:rPr lang="en-US" dirty="0"/>
              <a:t>Time Zone: date times automatically converted to user </a:t>
            </a:r>
            <a:r>
              <a:rPr lang="en-US" dirty="0" err="1"/>
              <a:t>timezone</a:t>
            </a: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None/>
            </a:pPr>
            <a:r>
              <a:rPr lang="en-US" dirty="0"/>
              <a:t>Automatically update query parameters: Allows for storing filtering parameters in URL which can be shared with other users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4/30/2025 1:08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58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900" b="0" i="0" u="sng" strike="noStrike" dirty="0">
                <a:solidFill>
                  <a:srgbClr val="0095C8"/>
                </a:solidFill>
                <a:effectLst/>
                <a:latin typeface="segoe ui" panose="020B0502040204020203" pitchFamily="34" charset="0"/>
                <a:hlinkClick r:id="rId3"/>
              </a:rPr>
              <a:t>https://chromewebstore.google.com/detail/d365-fo-show-table-browse/figcljfgdlbihegdcckegeakgbgdeiil</a:t>
            </a:r>
            <a:r>
              <a:rPr lang="en-US" sz="900" b="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endParaRPr lang="en-US" sz="900" b="0" i="0" dirty="0">
              <a:effectLst/>
              <a:latin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4/30/2025 1:08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7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object 3">
            <a:extLst>
              <a:ext uri="{FF2B5EF4-FFF2-40B4-BE49-F238E27FC236}">
                <a16:creationId xmlns:a16="http://schemas.microsoft.com/office/drawing/2014/main" id="{39E74036-A3F9-B7BB-8D9B-24BB88EAA4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57898"/>
            <a:ext cx="12462953" cy="94456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object 10">
            <a:extLst>
              <a:ext uri="{FF2B5EF4-FFF2-40B4-BE49-F238E27FC236}">
                <a16:creationId xmlns:a16="http://schemas.microsoft.com/office/drawing/2014/main" id="{52109E8A-CE4F-EF72-5D99-CAF28285F65F}"/>
              </a:ext>
            </a:extLst>
          </p:cNvPr>
          <p:cNvSpPr txBox="1"/>
          <p:nvPr userDrawn="1"/>
        </p:nvSpPr>
        <p:spPr>
          <a:xfrm>
            <a:off x="713677" y="6476999"/>
            <a:ext cx="2684147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sz="1200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@</a:t>
            </a:r>
            <a:r>
              <a:rPr sz="1200" spc="-65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sz="1200" spc="-50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202</a:t>
            </a:r>
            <a:r>
              <a:rPr lang="en-US" sz="1200" spc="-50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4</a:t>
            </a:r>
            <a:r>
              <a:rPr sz="1200" spc="-65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sz="1200" spc="60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Dynamic</a:t>
            </a:r>
            <a:r>
              <a:rPr sz="1200" spc="-65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sz="1200" spc="40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Communities</a:t>
            </a:r>
          </a:p>
        </p:txBody>
      </p:sp>
      <p:pic>
        <p:nvPicPr>
          <p:cNvPr id="6" name="Picture 5" descr="A blue and orange text&#10;&#10;Description automatically generated">
            <a:extLst>
              <a:ext uri="{FF2B5EF4-FFF2-40B4-BE49-F238E27FC236}">
                <a16:creationId xmlns:a16="http://schemas.microsoft.com/office/drawing/2014/main" id="{6E47DE77-026D-6378-5958-D04C2C8124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537" y="258762"/>
            <a:ext cx="2679376" cy="72343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883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03">
          <p15:clr>
            <a:srgbClr val="FBAE40"/>
          </p15:clr>
        </p15:guide>
        <p15:guide id="2" orient="horz" pos="10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693737" y="1668462"/>
            <a:ext cx="8583613" cy="2901145"/>
          </a:xfrm>
        </p:spPr>
        <p:txBody>
          <a:bodyPr lIns="182880" tIns="146304" rIns="182880" bIns="146304"/>
          <a:lstStyle>
            <a:lvl1pPr marL="0" indent="0">
              <a:lnSpc>
                <a:spcPct val="80000"/>
              </a:lnSpc>
              <a:spcBef>
                <a:spcPts val="1200"/>
              </a:spcBef>
              <a:buNone/>
              <a:defRPr sz="5400" spc="-300">
                <a:effectLst>
                  <a:outerShdw blurRad="190500" dist="50800" dir="5400000" algn="ctr" rotWithShape="0">
                    <a:schemeClr val="bg1">
                      <a:alpha val="50000"/>
                    </a:scheme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 hasCustomPrompt="1"/>
          </p:nvPr>
        </p:nvSpPr>
        <p:spPr bwMode="black">
          <a:xfrm>
            <a:off x="693736" y="4678362"/>
            <a:ext cx="8583613" cy="1044406"/>
          </a:xfrm>
        </p:spPr>
        <p:txBody>
          <a:bodyPr lIns="182880" tIns="146304" rIns="182880" bIns="146304"/>
          <a:lstStyle>
            <a:lvl1pPr marL="0" indent="0">
              <a:buNone/>
              <a:defRPr sz="320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Speaker Name(s)</a:t>
            </a:r>
          </a:p>
        </p:txBody>
      </p:sp>
      <p:pic>
        <p:nvPicPr>
          <p:cNvPr id="4" name="object 3" descr="object 3">
            <a:extLst>
              <a:ext uri="{FF2B5EF4-FFF2-40B4-BE49-F238E27FC236}">
                <a16:creationId xmlns:a16="http://schemas.microsoft.com/office/drawing/2014/main" id="{AB610140-7BCF-686D-991B-F684FE8489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49961"/>
            <a:ext cx="12462953" cy="94456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object 10">
            <a:extLst>
              <a:ext uri="{FF2B5EF4-FFF2-40B4-BE49-F238E27FC236}">
                <a16:creationId xmlns:a16="http://schemas.microsoft.com/office/drawing/2014/main" id="{EE279B16-6F41-C723-91AE-5EC4BFBA4493}"/>
              </a:ext>
            </a:extLst>
          </p:cNvPr>
          <p:cNvSpPr txBox="1"/>
          <p:nvPr userDrawn="1"/>
        </p:nvSpPr>
        <p:spPr>
          <a:xfrm>
            <a:off x="713677" y="6469062"/>
            <a:ext cx="2684147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baseline="0">
                <a:solidFill>
                  <a:schemeClr val="tx1"/>
                </a:solidFill>
              </a:rPr>
              <a:t>@</a:t>
            </a:r>
            <a:r>
              <a:rPr spc="-65" baseline="0">
                <a:solidFill>
                  <a:schemeClr val="tx1"/>
                </a:solidFill>
              </a:rPr>
              <a:t> </a:t>
            </a:r>
            <a:r>
              <a:rPr spc="-50" baseline="0">
                <a:solidFill>
                  <a:schemeClr val="tx1"/>
                </a:solidFill>
              </a:rPr>
              <a:t>202</a:t>
            </a:r>
            <a:r>
              <a:rPr lang="en-US" spc="-50" baseline="0">
                <a:solidFill>
                  <a:schemeClr val="tx1"/>
                </a:solidFill>
              </a:rPr>
              <a:t>4</a:t>
            </a:r>
            <a:r>
              <a:rPr spc="-65" baseline="0">
                <a:solidFill>
                  <a:schemeClr val="tx1"/>
                </a:solidFill>
              </a:rPr>
              <a:t> </a:t>
            </a:r>
            <a:r>
              <a:rPr spc="60" baseline="0">
                <a:solidFill>
                  <a:schemeClr val="tx1"/>
                </a:solidFill>
              </a:rPr>
              <a:t>Dynamic</a:t>
            </a:r>
            <a:r>
              <a:rPr spc="-65" baseline="0">
                <a:solidFill>
                  <a:schemeClr val="tx1"/>
                </a:solidFill>
              </a:rPr>
              <a:t> </a:t>
            </a:r>
            <a:r>
              <a:rPr spc="40" baseline="0">
                <a:solidFill>
                  <a:schemeClr val="tx1"/>
                </a:solidFill>
              </a:rPr>
              <a:t>Communities</a:t>
            </a:r>
          </a:p>
        </p:txBody>
      </p:sp>
    </p:spTree>
    <p:extLst>
      <p:ext uri="{BB962C8B-B14F-4D97-AF65-F5344CB8AC3E}">
        <p14:creationId xmlns:p14="http://schemas.microsoft.com/office/powerpoint/2010/main" val="387991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03">
          <p15:clr>
            <a:srgbClr val="FBAE40"/>
          </p15:clr>
        </p15:guide>
        <p15:guide id="2" orient="horz" pos="105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2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97C49BC2-92CC-441C-9FE7-0D196FB5D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73" y="1096963"/>
            <a:ext cx="10972800" cy="838200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3A109415-2F48-445D-A1F7-77E0709123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837" y="2087562"/>
            <a:ext cx="10972800" cy="3695700"/>
          </a:xfrm>
        </p:spPr>
        <p:txBody>
          <a:bodyPr/>
          <a:lstStyle>
            <a:lvl1pPr marL="346075" indent="-346075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682625" indent="-34290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2pPr>
            <a:lvl3pPr marL="339725" indent="0"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457200" indent="0">
              <a:buNone/>
              <a:defRPr>
                <a:solidFill>
                  <a:schemeClr val="tx1"/>
                </a:solidFill>
              </a:defRPr>
            </a:lvl4pPr>
            <a:lvl5pPr marL="685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6980532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1" i="0">
                <a:latin typeface="+mn-lt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32153" y="1668462"/>
            <a:ext cx="10972484" cy="4191000"/>
          </a:xfrm>
        </p:spPr>
        <p:txBody>
          <a:bodyPr/>
          <a:lstStyle>
            <a:lvl1pPr marL="346075" indent="-346075"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+mn-lt"/>
                <a:cs typeface="Poppins" pitchFamily="2" charset="77"/>
              </a:defRPr>
            </a:lvl1pPr>
            <a:lvl2pPr marL="682625" indent="-342900"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cs typeface="Poppins" pitchFamily="2" charset="77"/>
              </a:defRPr>
            </a:lvl2pPr>
            <a:lvl3pPr marL="228600" indent="0">
              <a:buNone/>
              <a:defRPr>
                <a:solidFill>
                  <a:schemeClr val="tx1"/>
                </a:solidFill>
              </a:defRPr>
            </a:lvl3pPr>
            <a:lvl4pPr marL="457200" indent="0">
              <a:buNone/>
              <a:defRPr>
                <a:solidFill>
                  <a:schemeClr val="tx1"/>
                </a:solidFill>
              </a:defRPr>
            </a:lvl4pPr>
            <a:lvl5pPr marL="685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6105625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1" i="0">
                <a:latin typeface="+mn-lt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9561" y="1668462"/>
            <a:ext cx="10972484" cy="4191000"/>
          </a:xfrm>
        </p:spPr>
        <p:txBody>
          <a:bodyPr/>
          <a:lstStyle>
            <a:lvl1pPr marL="0" indent="0">
              <a:buNone/>
              <a:defRPr sz="4400">
                <a:solidFill>
                  <a:schemeClr val="tx1"/>
                </a:solidFill>
                <a:latin typeface="+mn-lt"/>
                <a:cs typeface="Poppins" pitchFamily="2" charset="77"/>
              </a:defRPr>
            </a:lvl1pPr>
            <a:lvl2pPr marL="0" indent="0">
              <a:buFontTx/>
              <a:buNone/>
              <a:defRPr sz="2800">
                <a:solidFill>
                  <a:schemeClr val="tx1"/>
                </a:solidFill>
                <a:latin typeface="+mn-lt"/>
                <a:cs typeface="Poppins" pitchFamily="2" charset="77"/>
              </a:defRPr>
            </a:lvl2pPr>
            <a:lvl3pPr marL="228600" indent="0">
              <a:buNone/>
              <a:defRPr>
                <a:solidFill>
                  <a:schemeClr val="tx1"/>
                </a:solidFill>
              </a:defRPr>
            </a:lvl3pPr>
            <a:lvl4pPr marL="457200" indent="0">
              <a:buNone/>
              <a:defRPr>
                <a:solidFill>
                  <a:schemeClr val="tx1"/>
                </a:solidFill>
              </a:defRPr>
            </a:lvl4pPr>
            <a:lvl5pPr marL="685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750677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2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97C49BC2-92CC-441C-9FE7-0D196FB5D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73" y="1096963"/>
            <a:ext cx="10972800" cy="838200"/>
          </a:xfrm>
        </p:spPr>
        <p:txBody>
          <a:bodyPr/>
          <a:lstStyle>
            <a:lvl1pPr>
              <a:defRPr sz="4400" b="1" i="0">
                <a:solidFill>
                  <a:schemeClr val="tx1"/>
                </a:solidFill>
                <a:latin typeface="+mn-lt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3A109415-2F48-445D-A1F7-77E0709123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837" y="2087562"/>
            <a:ext cx="10972800" cy="3695700"/>
          </a:xfrm>
        </p:spPr>
        <p:txBody>
          <a:bodyPr/>
          <a:lstStyle>
            <a:lvl1pPr marL="0" indent="0">
              <a:buNone/>
              <a:defRPr sz="4000">
                <a:solidFill>
                  <a:schemeClr val="tx1"/>
                </a:solidFill>
                <a:latin typeface="+mn-lt"/>
                <a:cs typeface="Poppins" pitchFamily="2" charset="77"/>
              </a:defRPr>
            </a:lvl1pPr>
            <a:lvl2pPr marL="0" indent="0">
              <a:buFontTx/>
              <a:buNone/>
              <a:defRPr sz="2400">
                <a:solidFill>
                  <a:schemeClr val="tx1"/>
                </a:solidFill>
                <a:latin typeface="+mn-lt"/>
                <a:cs typeface="Poppins" pitchFamily="2" charset="77"/>
              </a:defRPr>
            </a:lvl2pPr>
            <a:lvl3pPr marL="228600" indent="0">
              <a:buNone/>
              <a:defRPr>
                <a:solidFill>
                  <a:schemeClr val="tx1"/>
                </a:solidFill>
              </a:defRPr>
            </a:lvl3pPr>
            <a:lvl4pPr marL="457200" indent="0">
              <a:buNone/>
              <a:defRPr>
                <a:solidFill>
                  <a:schemeClr val="tx1"/>
                </a:solidFill>
              </a:defRPr>
            </a:lvl4pPr>
            <a:lvl5pPr marL="685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2520857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22932" y="1668462"/>
            <a:ext cx="5038106" cy="4191000"/>
          </a:xfrm>
        </p:spPr>
        <p:txBody>
          <a:bodyPr wrap="square">
            <a:no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>
                <a:latin typeface="Poppins" pitchFamily="2" charset="77"/>
                <a:cs typeface="Poppins" pitchFamily="2" charset="77"/>
              </a:defRPr>
            </a:lvl1pPr>
            <a:lvl2pPr marL="531166" indent="-233195">
              <a:defRPr sz="2400">
                <a:latin typeface="Poppins" pitchFamily="2" charset="77"/>
                <a:cs typeface="Poppins" pitchFamily="2" charset="77"/>
              </a:defRPr>
            </a:lvl2pPr>
            <a:lvl3pPr marL="699585" indent="-168419">
              <a:tabLst/>
              <a:defRPr sz="2000">
                <a:latin typeface="Poppins" pitchFamily="2" charset="77"/>
                <a:cs typeface="Poppins" pitchFamily="2" charset="77"/>
              </a:defRPr>
            </a:lvl3pPr>
            <a:lvl4pPr marL="880958" indent="-181374">
              <a:defRPr>
                <a:latin typeface="Poppins" pitchFamily="2" charset="77"/>
                <a:cs typeface="Poppins" pitchFamily="2" charset="77"/>
              </a:defRPr>
            </a:lvl4pPr>
            <a:lvl5pPr marL="1049377" indent="-168419">
              <a:tabLst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218237" y="1668462"/>
            <a:ext cx="5486400" cy="4191000"/>
          </a:xfrm>
        </p:spPr>
        <p:txBody>
          <a:bodyPr wrap="square">
            <a:no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>
                <a:latin typeface="Poppins" pitchFamily="2" charset="77"/>
                <a:cs typeface="Poppins" pitchFamily="2" charset="77"/>
              </a:defRPr>
            </a:lvl1pPr>
            <a:lvl2pPr marL="531166" indent="-233195">
              <a:defRPr sz="2400">
                <a:latin typeface="Poppins" pitchFamily="2" charset="77"/>
                <a:cs typeface="Poppins" pitchFamily="2" charset="77"/>
              </a:defRPr>
            </a:lvl2pPr>
            <a:lvl3pPr marL="699585" indent="-168419">
              <a:tabLst/>
              <a:defRPr sz="2000">
                <a:latin typeface="Poppins" pitchFamily="2" charset="77"/>
                <a:cs typeface="Poppins" pitchFamily="2" charset="77"/>
              </a:defRPr>
            </a:lvl3pPr>
            <a:lvl4pPr marL="880958" indent="-181374">
              <a:defRPr>
                <a:latin typeface="Poppins" pitchFamily="2" charset="77"/>
                <a:cs typeface="Poppins" pitchFamily="2" charset="77"/>
              </a:defRPr>
            </a:lvl4pPr>
            <a:lvl5pPr marL="1049377" indent="-168419">
              <a:tabLst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39689" y="1668462"/>
            <a:ext cx="5021348" cy="4191000"/>
          </a:xfrm>
        </p:spPr>
        <p:txBody>
          <a:bodyPr wrap="square">
            <a:no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0" indent="0">
              <a:buNone/>
              <a:defRPr sz="2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2pPr>
            <a:lvl3pPr marL="231775" indent="0">
              <a:buNone/>
              <a:tabLst/>
              <a:defRPr sz="2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3pPr>
            <a:lvl4pPr marL="460375" indent="0">
              <a:buNone/>
              <a:defRPr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4pPr>
            <a:lvl5pPr marL="685800" indent="0">
              <a:buNone/>
              <a:tabLst/>
              <a:defRPr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218237" y="1668462"/>
            <a:ext cx="5486400" cy="4191000"/>
          </a:xfrm>
        </p:spPr>
        <p:txBody>
          <a:bodyPr wrap="square">
            <a:no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0" indent="0">
              <a:buNone/>
              <a:defRPr sz="2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2pPr>
            <a:lvl3pPr marL="231775" indent="0">
              <a:buNone/>
              <a:tabLst/>
              <a:defRPr sz="2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3pPr>
            <a:lvl4pPr marL="460375" indent="0">
              <a:buNone/>
              <a:defRPr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4pPr>
            <a:lvl5pPr marL="685800" indent="0">
              <a:buNone/>
              <a:tabLst/>
              <a:defRPr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397787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837" y="2125662"/>
            <a:ext cx="7315200" cy="2286000"/>
          </a:xfrm>
          <a:noFill/>
        </p:spPr>
        <p:txBody>
          <a:bodyPr wrap="square" tIns="91440" bIns="91440" anchor="t" anchorCtr="0">
            <a:noAutofit/>
          </a:bodyPr>
          <a:lstStyle>
            <a:lvl1pPr>
              <a:defRPr sz="7200" b="1" i="0" spc="-100" baseline="0">
                <a:solidFill>
                  <a:schemeClr val="tx1"/>
                </a:solidFill>
                <a:latin typeface="+mn-lt"/>
                <a:cs typeface="Poppins ExtraBold" pitchFamily="2" charset="77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2884901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837" y="334962"/>
            <a:ext cx="11889564" cy="91757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31837" y="1401762"/>
            <a:ext cx="11887199" cy="2262631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856024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731927" y="1668462"/>
            <a:ext cx="10972484" cy="4941350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4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Poppins" pitchFamily="2" charset="77"/>
                <a:cs typeface="Poppins" pitchFamily="2" charset="77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4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Poppins" pitchFamily="2" charset="77"/>
                <a:cs typeface="Poppins" pitchFamily="2" charset="77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Poppins" pitchFamily="2" charset="77"/>
                <a:cs typeface="Poppins" pitchFamily="2" charset="77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Poppins" pitchFamily="2" charset="77"/>
                <a:cs typeface="Poppins" pitchFamily="2" charset="77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1" i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Poppins" pitchFamily="2" charset="77"/>
                <a:ea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11FC0C72-737D-446E-3EBF-97A33E71CB20}"/>
              </a:ext>
            </a:extLst>
          </p:cNvPr>
          <p:cNvSpPr txBox="1">
            <a:spLocks noChangeArrowheads="1"/>
          </p:cNvSpPr>
          <p:nvPr userDrawn="1"/>
        </p:nvSpPr>
        <p:spPr bwMode="blackWhite">
          <a:xfrm>
            <a:off x="274637" y="6469062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algn="r" defTabSz="932290" eaLnBrk="0" hangingPunct="0"/>
            <a:r>
              <a:rPr lang="en-US" sz="7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© 2024 Dynamic Communities. All rights reserved. </a:t>
            </a:r>
          </a:p>
        </p:txBody>
      </p:sp>
      <p:pic>
        <p:nvPicPr>
          <p:cNvPr id="2" name="Picture 1" descr="A blue and orange text&#10;&#10;Description automatically generated">
            <a:extLst>
              <a:ext uri="{FF2B5EF4-FFF2-40B4-BE49-F238E27FC236}">
                <a16:creationId xmlns:a16="http://schemas.microsoft.com/office/drawing/2014/main" id="{C5897480-90F1-B09D-207D-8BF6A705B7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946" y="2019726"/>
            <a:ext cx="9313322" cy="2514600"/>
          </a:xfrm>
          <a:prstGeom prst="rect">
            <a:avLst/>
          </a:prstGeom>
          <a:ln>
            <a:noFill/>
          </a:ln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A1F9A9D-B86D-4E1E-00FC-589383923ACC}"/>
              </a:ext>
            </a:extLst>
          </p:cNvPr>
          <p:cNvSpPr/>
          <p:nvPr userDrawn="1"/>
        </p:nvSpPr>
        <p:spPr bwMode="auto">
          <a:xfrm>
            <a:off x="8993012" y="0"/>
            <a:ext cx="3449845" cy="1409700"/>
          </a:xfrm>
          <a:prstGeom prst="roundRect">
            <a:avLst/>
          </a:prstGeom>
          <a:solidFill>
            <a:srgbClr val="1C4499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Innovation. </a:t>
            </a:r>
          </a:p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Education.</a:t>
            </a:r>
          </a:p>
          <a:p>
            <a:pPr algn="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Training.</a:t>
            </a:r>
          </a:p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2BCFF2-AC4E-B77C-FF95-CB9F0FB520EF}"/>
              </a:ext>
            </a:extLst>
          </p:cNvPr>
          <p:cNvSpPr/>
          <p:nvPr userDrawn="1"/>
        </p:nvSpPr>
        <p:spPr bwMode="auto">
          <a:xfrm>
            <a:off x="11522075" y="-14564"/>
            <a:ext cx="914400" cy="609600"/>
          </a:xfrm>
          <a:prstGeom prst="rect">
            <a:avLst/>
          </a:prstGeom>
          <a:solidFill>
            <a:srgbClr val="1C4499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BF4CB4-BBCE-AE5D-9A4D-7C4ACEB4B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10243785" y="4809149"/>
            <a:ext cx="2179638" cy="22057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46B1DB-490F-0E5C-A780-C3D4537E8B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92512"/>
            <a:ext cx="1590897" cy="160995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F2CFBCC-13CD-F699-E780-F5812B2016B9}"/>
              </a:ext>
            </a:extLst>
          </p:cNvPr>
          <p:cNvGrpSpPr/>
          <p:nvPr userDrawn="1"/>
        </p:nvGrpSpPr>
        <p:grpSpPr>
          <a:xfrm>
            <a:off x="0" y="14909"/>
            <a:ext cx="2265264" cy="929930"/>
            <a:chOff x="0" y="14909"/>
            <a:chExt cx="2265264" cy="92993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22418E4-6640-3E51-999A-0A090F384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4909"/>
              <a:ext cx="846137" cy="89380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3CFCD43-6817-AEE2-374B-C5B34FC4C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5448" y="104575"/>
              <a:ext cx="795449" cy="84026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8A4CF4E-C5EE-6065-1EE0-4BB48FB65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9815" y="86269"/>
              <a:ext cx="795449" cy="840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80749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368" y="1448558"/>
            <a:ext cx="5285502" cy="9995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2736" y="2642376"/>
            <a:ext cx="4352766" cy="11916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0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1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2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3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5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5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6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276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427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198" y="2996420"/>
            <a:ext cx="5285502" cy="926127"/>
          </a:xfrm>
        </p:spPr>
        <p:txBody>
          <a:bodyPr anchor="t"/>
          <a:lstStyle>
            <a:lvl1pPr algn="l">
              <a:defRPr sz="272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198" y="1976386"/>
            <a:ext cx="5285502" cy="1020035"/>
          </a:xfrm>
        </p:spPr>
        <p:txBody>
          <a:bodyPr anchor="b"/>
          <a:lstStyle>
            <a:lvl1pPr marL="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1pPr>
            <a:lvl2pPr marL="310850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2pPr>
            <a:lvl3pPr marL="621701" indent="0">
              <a:buNone/>
              <a:defRPr sz="1088">
                <a:solidFill>
                  <a:schemeClr val="tx1">
                    <a:tint val="75000"/>
                  </a:schemeClr>
                </a:solidFill>
              </a:defRPr>
            </a:lvl3pPr>
            <a:lvl4pPr marL="932551" indent="0">
              <a:buNone/>
              <a:defRPr sz="952">
                <a:solidFill>
                  <a:schemeClr val="tx1">
                    <a:tint val="75000"/>
                  </a:schemeClr>
                </a:solidFill>
              </a:defRPr>
            </a:lvl4pPr>
            <a:lvl5pPr marL="1243401" indent="0">
              <a:buNone/>
              <a:defRPr sz="952">
                <a:solidFill>
                  <a:schemeClr val="tx1">
                    <a:tint val="75000"/>
                  </a:schemeClr>
                </a:solidFill>
              </a:defRPr>
            </a:lvl5pPr>
            <a:lvl6pPr marL="1554251" indent="0">
              <a:buNone/>
              <a:defRPr sz="952">
                <a:solidFill>
                  <a:schemeClr val="tx1">
                    <a:tint val="75000"/>
                  </a:schemeClr>
                </a:solidFill>
              </a:defRPr>
            </a:lvl6pPr>
            <a:lvl7pPr marL="1865102" indent="0">
              <a:buNone/>
              <a:defRPr sz="952">
                <a:solidFill>
                  <a:schemeClr val="tx1">
                    <a:tint val="75000"/>
                  </a:schemeClr>
                </a:solidFill>
              </a:defRPr>
            </a:lvl7pPr>
            <a:lvl8pPr marL="2175952" indent="0">
              <a:buNone/>
              <a:defRPr sz="952">
                <a:solidFill>
                  <a:schemeClr val="tx1">
                    <a:tint val="75000"/>
                  </a:schemeClr>
                </a:solidFill>
              </a:defRPr>
            </a:lvl8pPr>
            <a:lvl9pPr marL="2486802" indent="0">
              <a:buNone/>
              <a:defRPr sz="9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3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0912" y="1088038"/>
            <a:ext cx="2746388" cy="3077375"/>
          </a:xfrm>
        </p:spPr>
        <p:txBody>
          <a:bodyPr/>
          <a:lstStyle>
            <a:lvl1pPr>
              <a:defRPr sz="1904"/>
            </a:lvl1pPr>
            <a:lvl2pPr>
              <a:defRPr sz="1632"/>
            </a:lvl2pPr>
            <a:lvl3pPr>
              <a:defRPr sz="1360"/>
            </a:lvl3pPr>
            <a:lvl4pPr>
              <a:defRPr sz="1224"/>
            </a:lvl4pPr>
            <a:lvl5pPr>
              <a:defRPr sz="1224"/>
            </a:lvl5pPr>
            <a:lvl6pPr>
              <a:defRPr sz="1224"/>
            </a:lvl6pPr>
            <a:lvl7pPr>
              <a:defRPr sz="1224"/>
            </a:lvl7pPr>
            <a:lvl8pPr>
              <a:defRPr sz="1224"/>
            </a:lvl8pPr>
            <a:lvl9pPr>
              <a:defRPr sz="12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60938" y="1088038"/>
            <a:ext cx="2746388" cy="3077375"/>
          </a:xfrm>
        </p:spPr>
        <p:txBody>
          <a:bodyPr/>
          <a:lstStyle>
            <a:lvl1pPr>
              <a:defRPr sz="1904"/>
            </a:lvl1pPr>
            <a:lvl2pPr>
              <a:defRPr sz="1632"/>
            </a:lvl2pPr>
            <a:lvl3pPr>
              <a:defRPr sz="1360"/>
            </a:lvl3pPr>
            <a:lvl4pPr>
              <a:defRPr sz="1224"/>
            </a:lvl4pPr>
            <a:lvl5pPr>
              <a:defRPr sz="1224"/>
            </a:lvl5pPr>
            <a:lvl6pPr>
              <a:defRPr sz="1224"/>
            </a:lvl6pPr>
            <a:lvl7pPr>
              <a:defRPr sz="1224"/>
            </a:lvl7pPr>
            <a:lvl8pPr>
              <a:defRPr sz="1224"/>
            </a:lvl8pPr>
            <a:lvl9pPr>
              <a:defRPr sz="12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63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912" y="1043782"/>
            <a:ext cx="2747468" cy="434999"/>
          </a:xfrm>
        </p:spPr>
        <p:txBody>
          <a:bodyPr anchor="b"/>
          <a:lstStyle>
            <a:lvl1pPr marL="0" indent="0">
              <a:buNone/>
              <a:defRPr sz="1632" b="1"/>
            </a:lvl1pPr>
            <a:lvl2pPr marL="310850" indent="0">
              <a:buNone/>
              <a:defRPr sz="1360" b="1"/>
            </a:lvl2pPr>
            <a:lvl3pPr marL="621701" indent="0">
              <a:buNone/>
              <a:defRPr sz="1224" b="1"/>
            </a:lvl3pPr>
            <a:lvl4pPr marL="932551" indent="0">
              <a:buNone/>
              <a:defRPr sz="1088" b="1"/>
            </a:lvl4pPr>
            <a:lvl5pPr marL="1243401" indent="0">
              <a:buNone/>
              <a:defRPr sz="1088" b="1"/>
            </a:lvl5pPr>
            <a:lvl6pPr marL="1554251" indent="0">
              <a:buNone/>
              <a:defRPr sz="1088" b="1"/>
            </a:lvl6pPr>
            <a:lvl7pPr marL="1865102" indent="0">
              <a:buNone/>
              <a:defRPr sz="1088" b="1"/>
            </a:lvl7pPr>
            <a:lvl8pPr marL="2175952" indent="0">
              <a:buNone/>
              <a:defRPr sz="1088" b="1"/>
            </a:lvl8pPr>
            <a:lvl9pPr marL="2486802" indent="0">
              <a:buNone/>
              <a:defRPr sz="10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0912" y="1478781"/>
            <a:ext cx="2747468" cy="2686632"/>
          </a:xfrm>
        </p:spPr>
        <p:txBody>
          <a:bodyPr/>
          <a:lstStyle>
            <a:lvl1pPr>
              <a:defRPr sz="1632"/>
            </a:lvl1pPr>
            <a:lvl2pPr>
              <a:defRPr sz="1360"/>
            </a:lvl2pPr>
            <a:lvl3pPr>
              <a:defRPr sz="1224"/>
            </a:lvl3pPr>
            <a:lvl4pPr>
              <a:defRPr sz="1088"/>
            </a:lvl4pPr>
            <a:lvl5pPr>
              <a:defRPr sz="1088"/>
            </a:lvl5pPr>
            <a:lvl6pPr>
              <a:defRPr sz="1088"/>
            </a:lvl6pPr>
            <a:lvl7pPr>
              <a:defRPr sz="1088"/>
            </a:lvl7pPr>
            <a:lvl8pPr>
              <a:defRPr sz="1088"/>
            </a:lvl8pPr>
            <a:lvl9pPr>
              <a:defRPr sz="10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58779" y="1043782"/>
            <a:ext cx="2748547" cy="434999"/>
          </a:xfrm>
        </p:spPr>
        <p:txBody>
          <a:bodyPr anchor="b"/>
          <a:lstStyle>
            <a:lvl1pPr marL="0" indent="0">
              <a:buNone/>
              <a:defRPr sz="1632" b="1"/>
            </a:lvl1pPr>
            <a:lvl2pPr marL="310850" indent="0">
              <a:buNone/>
              <a:defRPr sz="1360" b="1"/>
            </a:lvl2pPr>
            <a:lvl3pPr marL="621701" indent="0">
              <a:buNone/>
              <a:defRPr sz="1224" b="1"/>
            </a:lvl3pPr>
            <a:lvl4pPr marL="932551" indent="0">
              <a:buNone/>
              <a:defRPr sz="1088" b="1"/>
            </a:lvl4pPr>
            <a:lvl5pPr marL="1243401" indent="0">
              <a:buNone/>
              <a:defRPr sz="1088" b="1"/>
            </a:lvl5pPr>
            <a:lvl6pPr marL="1554251" indent="0">
              <a:buNone/>
              <a:defRPr sz="1088" b="1"/>
            </a:lvl6pPr>
            <a:lvl7pPr marL="1865102" indent="0">
              <a:buNone/>
              <a:defRPr sz="1088" b="1"/>
            </a:lvl7pPr>
            <a:lvl8pPr marL="2175952" indent="0">
              <a:buNone/>
              <a:defRPr sz="1088" b="1"/>
            </a:lvl8pPr>
            <a:lvl9pPr marL="2486802" indent="0">
              <a:buNone/>
              <a:defRPr sz="10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58779" y="1478781"/>
            <a:ext cx="2748547" cy="2686632"/>
          </a:xfrm>
        </p:spPr>
        <p:txBody>
          <a:bodyPr/>
          <a:lstStyle>
            <a:lvl1pPr>
              <a:defRPr sz="1632"/>
            </a:lvl1pPr>
            <a:lvl2pPr>
              <a:defRPr sz="1360"/>
            </a:lvl2pPr>
            <a:lvl3pPr>
              <a:defRPr sz="1224"/>
            </a:lvl3pPr>
            <a:lvl4pPr>
              <a:defRPr sz="1088"/>
            </a:lvl4pPr>
            <a:lvl5pPr>
              <a:defRPr sz="1088"/>
            </a:lvl5pPr>
            <a:lvl6pPr>
              <a:defRPr sz="1088"/>
            </a:lvl6pPr>
            <a:lvl7pPr>
              <a:defRPr sz="1088"/>
            </a:lvl7pPr>
            <a:lvl8pPr>
              <a:defRPr sz="1088"/>
            </a:lvl8pPr>
            <a:lvl9pPr>
              <a:defRPr sz="10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85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363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7221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12" y="185657"/>
            <a:ext cx="2045757" cy="790122"/>
          </a:xfrm>
        </p:spPr>
        <p:txBody>
          <a:bodyPr anchor="b"/>
          <a:lstStyle>
            <a:lvl1pPr algn="l">
              <a:defRPr sz="13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158" y="185657"/>
            <a:ext cx="3476167" cy="3979756"/>
          </a:xfrm>
        </p:spPr>
        <p:txBody>
          <a:bodyPr/>
          <a:lstStyle>
            <a:lvl1pPr>
              <a:defRPr sz="2176"/>
            </a:lvl1pPr>
            <a:lvl2pPr>
              <a:defRPr sz="1904"/>
            </a:lvl2pPr>
            <a:lvl3pPr>
              <a:defRPr sz="1632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0912" y="975780"/>
            <a:ext cx="2045757" cy="3189633"/>
          </a:xfrm>
        </p:spPr>
        <p:txBody>
          <a:bodyPr/>
          <a:lstStyle>
            <a:lvl1pPr marL="0" indent="0">
              <a:buNone/>
              <a:defRPr sz="952"/>
            </a:lvl1pPr>
            <a:lvl2pPr marL="310850" indent="0">
              <a:buNone/>
              <a:defRPr sz="816"/>
            </a:lvl2pPr>
            <a:lvl3pPr marL="621701" indent="0">
              <a:buNone/>
              <a:defRPr sz="680"/>
            </a:lvl3pPr>
            <a:lvl4pPr marL="932551" indent="0">
              <a:buNone/>
              <a:defRPr sz="612"/>
            </a:lvl4pPr>
            <a:lvl5pPr marL="1243401" indent="0">
              <a:buNone/>
              <a:defRPr sz="612"/>
            </a:lvl5pPr>
            <a:lvl6pPr marL="1554251" indent="0">
              <a:buNone/>
              <a:defRPr sz="612"/>
            </a:lvl6pPr>
            <a:lvl7pPr marL="1865102" indent="0">
              <a:buNone/>
              <a:defRPr sz="612"/>
            </a:lvl7pPr>
            <a:lvl8pPr marL="2175952" indent="0">
              <a:buNone/>
              <a:defRPr sz="612"/>
            </a:lvl8pPr>
            <a:lvl9pPr marL="2486802" indent="0">
              <a:buNone/>
              <a:defRPr sz="6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145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18" y="3264112"/>
            <a:ext cx="3730943" cy="385347"/>
          </a:xfrm>
        </p:spPr>
        <p:txBody>
          <a:bodyPr anchor="b"/>
          <a:lstStyle>
            <a:lvl1pPr algn="l">
              <a:defRPr sz="13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8818" y="416649"/>
            <a:ext cx="3730943" cy="2797810"/>
          </a:xfrm>
        </p:spPr>
        <p:txBody>
          <a:bodyPr/>
          <a:lstStyle>
            <a:lvl1pPr marL="0" indent="0">
              <a:buNone/>
              <a:defRPr sz="2176"/>
            </a:lvl1pPr>
            <a:lvl2pPr marL="310850" indent="0">
              <a:buNone/>
              <a:defRPr sz="1904"/>
            </a:lvl2pPr>
            <a:lvl3pPr marL="621701" indent="0">
              <a:buNone/>
              <a:defRPr sz="1632"/>
            </a:lvl3pPr>
            <a:lvl4pPr marL="932551" indent="0">
              <a:buNone/>
              <a:defRPr sz="1360"/>
            </a:lvl4pPr>
            <a:lvl5pPr marL="1243401" indent="0">
              <a:buNone/>
              <a:defRPr sz="1360"/>
            </a:lvl5pPr>
            <a:lvl6pPr marL="1554251" indent="0">
              <a:buNone/>
              <a:defRPr sz="1360"/>
            </a:lvl6pPr>
            <a:lvl7pPr marL="1865102" indent="0">
              <a:buNone/>
              <a:defRPr sz="1360"/>
            </a:lvl7pPr>
            <a:lvl8pPr marL="2175952" indent="0">
              <a:buNone/>
              <a:defRPr sz="1360"/>
            </a:lvl8pPr>
            <a:lvl9pPr marL="2486802" indent="0">
              <a:buNone/>
              <a:defRPr sz="136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18" y="3649459"/>
            <a:ext cx="3730943" cy="547256"/>
          </a:xfrm>
        </p:spPr>
        <p:txBody>
          <a:bodyPr/>
          <a:lstStyle>
            <a:lvl1pPr marL="0" indent="0">
              <a:buNone/>
              <a:defRPr sz="952"/>
            </a:lvl1pPr>
            <a:lvl2pPr marL="310850" indent="0">
              <a:buNone/>
              <a:defRPr sz="816"/>
            </a:lvl2pPr>
            <a:lvl3pPr marL="621701" indent="0">
              <a:buNone/>
              <a:defRPr sz="680"/>
            </a:lvl3pPr>
            <a:lvl4pPr marL="932551" indent="0">
              <a:buNone/>
              <a:defRPr sz="612"/>
            </a:lvl4pPr>
            <a:lvl5pPr marL="1243401" indent="0">
              <a:buNone/>
              <a:defRPr sz="612"/>
            </a:lvl5pPr>
            <a:lvl6pPr marL="1554251" indent="0">
              <a:buNone/>
              <a:defRPr sz="612"/>
            </a:lvl6pPr>
            <a:lvl7pPr marL="1865102" indent="0">
              <a:buNone/>
              <a:defRPr sz="612"/>
            </a:lvl7pPr>
            <a:lvl8pPr marL="2175952" indent="0">
              <a:buNone/>
              <a:defRPr sz="612"/>
            </a:lvl8pPr>
            <a:lvl9pPr marL="2486802" indent="0">
              <a:buNone/>
              <a:defRPr sz="6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8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600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08222" y="186737"/>
            <a:ext cx="1399103" cy="3978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0912" y="186737"/>
            <a:ext cx="4093673" cy="3978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95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153" y="765713"/>
            <a:ext cx="10972484" cy="712249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31836" y="1668462"/>
            <a:ext cx="10972485" cy="4190999"/>
          </a:xfrm>
          <a:prstGeom prst="rect">
            <a:avLst/>
          </a:prstGeom>
        </p:spPr>
        <p:txBody>
          <a:bodyPr vert="horz" wrap="square" lIns="146304" tIns="91440" rIns="146304" bIns="9144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5" name="Group 4" hidden="1"/>
          <p:cNvGrpSpPr/>
          <p:nvPr userDrawn="1"/>
        </p:nvGrpSpPr>
        <p:grpSpPr>
          <a:xfrm>
            <a:off x="12619037" y="0"/>
            <a:ext cx="952400" cy="5766965"/>
            <a:chOff x="12618968" y="0"/>
            <a:chExt cx="952400" cy="5766965"/>
          </a:xfrm>
        </p:grpSpPr>
        <p:grpSp>
          <p:nvGrpSpPr>
            <p:cNvPr id="6" name="Group 5"/>
            <p:cNvGrpSpPr/>
            <p:nvPr userDrawn="1"/>
          </p:nvGrpSpPr>
          <p:grpSpPr>
            <a:xfrm rot="5400000">
              <a:off x="11582060" y="1045295"/>
              <a:ext cx="2703053" cy="629235"/>
              <a:chOff x="1586734" y="4543426"/>
              <a:chExt cx="2703053" cy="629235"/>
            </a:xfrm>
          </p:grpSpPr>
          <p:sp>
            <p:nvSpPr>
              <p:cNvPr id="14" name="Rectangle 13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Blue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0 G:0 B:77</a:t>
                </a:r>
                <a:endParaRPr lang="en-US" sz="50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5" name="Rectangle 14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Blue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R:5</a:t>
                </a:r>
                <a:r>
                  <a:rPr lang="en-US" sz="5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G:124 B:193</a:t>
                </a:r>
                <a:endParaRPr lang="en-US" sz="50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6" name="Rectangle 15"/>
              <p:cNvSpPr/>
              <p:nvPr userDrawn="1"/>
            </p:nvSpPr>
            <p:spPr bwMode="auto">
              <a:xfrm>
                <a:off x="3419856" y="4543426"/>
                <a:ext cx="869930" cy="2897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28302">
                          <a:schemeClr val="bg1"/>
                        </a:gs>
                        <a:gs pos="67000">
                          <a:schemeClr val="bg1"/>
                        </a:gs>
                      </a:gsLst>
                      <a:lin ang="5400000" scaled="1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Red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28302">
                          <a:schemeClr val="bg1"/>
                        </a:gs>
                        <a:gs pos="67000">
                          <a:schemeClr val="bg1"/>
                        </a:gs>
                      </a:gsLst>
                      <a:lin ang="5400000" scaled="1"/>
                    </a:gradFill>
                    <a:ea typeface="Segoe UI" pitchFamily="34" charset="0"/>
                    <a:cs typeface="Segoe UI" pitchFamily="34" charset="0"/>
                  </a:rPr>
                  <a:t>R:237</a:t>
                </a:r>
                <a:r>
                  <a:rPr lang="en-US" sz="500" baseline="0">
                    <a:gradFill>
                      <a:gsLst>
                        <a:gs pos="28302">
                          <a:schemeClr val="bg1"/>
                        </a:gs>
                        <a:gs pos="67000">
                          <a:schemeClr val="bg1"/>
                        </a:gs>
                      </a:gsLst>
                      <a:lin ang="5400000" scaled="1"/>
                    </a:gradFill>
                    <a:ea typeface="Segoe UI" pitchFamily="34" charset="0"/>
                    <a:cs typeface="Segoe UI" pitchFamily="34" charset="0"/>
                  </a:rPr>
                  <a:t> G:38 B:36</a:t>
                </a:r>
                <a:endParaRPr lang="en-US" sz="500">
                  <a:gradFill>
                    <a:gsLst>
                      <a:gs pos="28302">
                        <a:schemeClr val="bg1"/>
                      </a:gs>
                      <a:gs pos="67000">
                        <a:schemeClr val="bg1"/>
                      </a:gs>
                    </a:gsLst>
                    <a:lin ang="5400000" scaled="1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7" name="Rectangle 16"/>
              <p:cNvSpPr/>
              <p:nvPr userDrawn="1"/>
            </p:nvSpPr>
            <p:spPr bwMode="auto">
              <a:xfrm>
                <a:off x="1586734" y="4882895"/>
                <a:ext cx="869930" cy="2897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4717">
                          <a:schemeClr val="tx1"/>
                        </a:gs>
                        <a:gs pos="3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Gold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4717">
                          <a:schemeClr val="tx1"/>
                        </a:gs>
                        <a:gs pos="36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R:254</a:t>
                </a:r>
                <a:r>
                  <a:rPr lang="en-US" sz="500" baseline="0">
                    <a:gradFill>
                      <a:gsLst>
                        <a:gs pos="4717">
                          <a:schemeClr val="tx1"/>
                        </a:gs>
                        <a:gs pos="36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G:197 B:35</a:t>
                </a:r>
                <a:endParaRPr lang="en-US" sz="500">
                  <a:gradFill>
                    <a:gsLst>
                      <a:gs pos="4717">
                        <a:schemeClr val="tx1"/>
                      </a:gs>
                      <a:gs pos="36000">
                        <a:schemeClr val="tx1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8" name="Rectangle 17"/>
              <p:cNvSpPr/>
              <p:nvPr userDrawn="1"/>
            </p:nvSpPr>
            <p:spPr bwMode="auto">
              <a:xfrm>
                <a:off x="3419857" y="4882895"/>
                <a:ext cx="869930" cy="28976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7547">
                          <a:schemeClr val="tx1"/>
                        </a:gs>
                        <a:gs pos="28302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Green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7547">
                          <a:schemeClr val="tx1"/>
                        </a:gs>
                        <a:gs pos="28302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>
                    <a:gradFill>
                      <a:gsLst>
                        <a:gs pos="7547">
                          <a:schemeClr val="tx1"/>
                        </a:gs>
                        <a:gs pos="28302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186 G:216 B:10</a:t>
                </a:r>
                <a:endParaRPr lang="en-US" sz="500">
                  <a:gradFill>
                    <a:gsLst>
                      <a:gs pos="7547">
                        <a:schemeClr val="tx1"/>
                      </a:gs>
                      <a:gs pos="28302">
                        <a:schemeClr val="tx1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9" name="Rectangle 18"/>
              <p:cNvSpPr/>
              <p:nvPr userDrawn="1"/>
            </p:nvSpPr>
            <p:spPr bwMode="auto">
              <a:xfrm>
                <a:off x="2505456" y="4882895"/>
                <a:ext cx="869930" cy="28976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76415">
                          <a:schemeClr val="bg1"/>
                        </a:gs>
                        <a:gs pos="52000">
                          <a:schemeClr val="bg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Teal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76415">
                          <a:schemeClr val="bg1"/>
                        </a:gs>
                        <a:gs pos="52000">
                          <a:schemeClr val="bg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R:0</a:t>
                </a:r>
                <a:r>
                  <a:rPr lang="en-US" sz="500" baseline="0">
                    <a:gradFill>
                      <a:gsLst>
                        <a:gs pos="76415">
                          <a:schemeClr val="bg1"/>
                        </a:gs>
                        <a:gs pos="52000">
                          <a:schemeClr val="bg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G:130 B:114</a:t>
                </a:r>
                <a:endParaRPr lang="en-US" sz="500">
                  <a:gradFill>
                    <a:gsLst>
                      <a:gs pos="76415">
                        <a:schemeClr val="bg1"/>
                      </a:gs>
                      <a:gs pos="52000">
                        <a:schemeClr val="bg1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 userDrawn="1"/>
          </p:nvGrpSpPr>
          <p:grpSpPr>
            <a:xfrm rot="5400000">
              <a:off x="11412325" y="4270556"/>
              <a:ext cx="2703052" cy="289766"/>
              <a:chOff x="4476564" y="4543426"/>
              <a:chExt cx="2703052" cy="289766"/>
            </a:xfrm>
          </p:grpSpPr>
          <p:sp>
            <p:nvSpPr>
              <p:cNvPr id="11" name="Rectangle 10"/>
              <p:cNvSpPr/>
              <p:nvPr userDrawn="1"/>
            </p:nvSpPr>
            <p:spPr bwMode="auto">
              <a:xfrm>
                <a:off x="5395286" y="4543426"/>
                <a:ext cx="869930" cy="289766"/>
              </a:xfrm>
              <a:prstGeom prst="rect">
                <a:avLst/>
              </a:prstGeom>
              <a:solidFill>
                <a:srgbClr val="00BCF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baseline="0">
                    <a:gradFill>
                      <a:gsLst>
                        <a:gs pos="16981">
                          <a:schemeClr val="tx1"/>
                        </a:gs>
                        <a:gs pos="48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Light Blue</a:t>
                </a:r>
              </a:p>
              <a:p>
                <a:pPr lvl="0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baseline="0">
                    <a:gradFill>
                      <a:gsLst>
                        <a:gs pos="16981">
                          <a:schemeClr val="tx1"/>
                        </a:gs>
                        <a:gs pos="48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R:0 G:188 B:242</a:t>
                </a:r>
              </a:p>
            </p:txBody>
          </p:sp>
          <p:sp>
            <p:nvSpPr>
              <p:cNvPr id="12" name="Rectangle 11"/>
              <p:cNvSpPr/>
              <p:nvPr userDrawn="1"/>
            </p:nvSpPr>
            <p:spPr bwMode="auto">
              <a:xfrm>
                <a:off x="6309686" y="4543426"/>
                <a:ext cx="869930" cy="289766"/>
              </a:xfrm>
              <a:prstGeom prst="rect">
                <a:avLst/>
              </a:prstGeom>
              <a:solidFill>
                <a:srgbClr val="004B5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Teal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R:0</a:t>
                </a:r>
                <a:r>
                  <a:rPr lang="en-US" sz="500" baseline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G:75 B:80</a:t>
                </a:r>
              </a:p>
            </p:txBody>
          </p:sp>
          <p:sp>
            <p:nvSpPr>
              <p:cNvPr id="13" name="Rectangle 12"/>
              <p:cNvSpPr/>
              <p:nvPr userDrawn="1"/>
            </p:nvSpPr>
            <p:spPr bwMode="auto">
              <a:xfrm>
                <a:off x="4476564" y="4543426"/>
                <a:ext cx="869930" cy="289766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2830">
                          <a:schemeClr val="bg2">
                            <a:lumMod val="10000"/>
                          </a:schemeClr>
                        </a:gs>
                        <a:gs pos="16981">
                          <a:schemeClr val="bg2">
                            <a:lumMod val="10000"/>
                          </a:schemeClr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2830">
                          <a:schemeClr val="bg2">
                            <a:lumMod val="10000"/>
                          </a:schemeClr>
                        </a:gs>
                        <a:gs pos="16981">
                          <a:schemeClr val="bg2">
                            <a:lumMod val="10000"/>
                          </a:schemeClr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R:150</a:t>
                </a:r>
                <a:r>
                  <a:rPr lang="en-US" sz="500" baseline="0">
                    <a:gradFill>
                      <a:gsLst>
                        <a:gs pos="2830">
                          <a:schemeClr val="bg2">
                            <a:lumMod val="10000"/>
                          </a:schemeClr>
                        </a:gs>
                        <a:gs pos="16981">
                          <a:schemeClr val="bg2">
                            <a:lumMod val="10000"/>
                          </a:schemeClr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G:150 B:150</a:t>
                </a:r>
                <a:endParaRPr lang="en-US" sz="500">
                  <a:gradFill>
                    <a:gsLst>
                      <a:gs pos="2830">
                        <a:schemeClr val="bg2">
                          <a:lumMod val="10000"/>
                        </a:schemeClr>
                      </a:gs>
                      <a:gs pos="16981">
                        <a:schemeClr val="bg2">
                          <a:lumMod val="10000"/>
                        </a:schemeClr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9" name="TextBox 8"/>
            <p:cNvSpPr txBox="1"/>
            <p:nvPr userDrawn="1"/>
          </p:nvSpPr>
          <p:spPr>
            <a:xfrm rot="5400000">
              <a:off x="12988035" y="260168"/>
              <a:ext cx="843501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Main colors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 rot="5400000">
              <a:off x="11742070" y="4230580"/>
              <a:ext cx="2656496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Secondary colors (use only when</a:t>
              </a:r>
              <a:r>
                <a:rPr lang="en-US" sz="1000" baseline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 necessary)</a:t>
              </a:r>
              <a:endParaRPr lang="en-US" sz="10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pic>
        <p:nvPicPr>
          <p:cNvPr id="21" name="object 3" descr="object 3">
            <a:extLst>
              <a:ext uri="{FF2B5EF4-FFF2-40B4-BE49-F238E27FC236}">
                <a16:creationId xmlns:a16="http://schemas.microsoft.com/office/drawing/2014/main" id="{ED07FE4C-C6B5-2805-54E2-372049C162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49961"/>
            <a:ext cx="12462953" cy="94456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object 10">
            <a:extLst>
              <a:ext uri="{FF2B5EF4-FFF2-40B4-BE49-F238E27FC236}">
                <a16:creationId xmlns:a16="http://schemas.microsoft.com/office/drawing/2014/main" id="{FDAC7605-1A2A-2BC3-3AC8-3BD446317472}"/>
              </a:ext>
            </a:extLst>
          </p:cNvPr>
          <p:cNvSpPr txBox="1"/>
          <p:nvPr userDrawn="1"/>
        </p:nvSpPr>
        <p:spPr>
          <a:xfrm>
            <a:off x="713677" y="6469062"/>
            <a:ext cx="2684147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sz="120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@</a:t>
            </a:r>
            <a:r>
              <a:rPr sz="1200" spc="-65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sz="1200" spc="-5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202</a:t>
            </a:r>
            <a:r>
              <a:rPr lang="en-US" sz="1200" spc="-5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4</a:t>
            </a:r>
            <a:r>
              <a:rPr sz="1200" spc="-65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sz="1200" spc="6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Dynamic</a:t>
            </a:r>
            <a:r>
              <a:rPr sz="1200" spc="-65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sz="1200" spc="4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Communities</a:t>
            </a:r>
          </a:p>
        </p:txBody>
      </p:sp>
      <p:pic>
        <p:nvPicPr>
          <p:cNvPr id="7" name="Picture 6" descr="A blue and orange text&#10;&#10;Description automatically generated">
            <a:extLst>
              <a:ext uri="{FF2B5EF4-FFF2-40B4-BE49-F238E27FC236}">
                <a16:creationId xmlns:a16="http://schemas.microsoft.com/office/drawing/2014/main" id="{FB372D0F-5B06-3E9E-B450-69BD3395118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137" y="111569"/>
            <a:ext cx="2617241" cy="70665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5" r:id="rId1"/>
    <p:sldLayoutId id="2147484314" r:id="rId2"/>
    <p:sldLayoutId id="2147484339" r:id="rId3"/>
    <p:sldLayoutId id="2147484295" r:id="rId4"/>
    <p:sldLayoutId id="2147484340" r:id="rId5"/>
    <p:sldLayoutId id="2147484302" r:id="rId6"/>
    <p:sldLayoutId id="2147484245" r:id="rId7"/>
    <p:sldLayoutId id="2147484297" r:id="rId8"/>
    <p:sldLayoutId id="2147484264" r:id="rId9"/>
    <p:sldLayoutId id="2147484338" r:id="rId10"/>
    <p:sldLayoutId id="2147484263" r:id="rId11"/>
    <p:sldLayoutId id="2147484337" r:id="rId12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0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Poppins" pitchFamily="2" charset="77"/>
          <a:ea typeface="+mn-ea"/>
          <a:cs typeface="Poppins" pitchFamily="2" charset="77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Poppins" pitchFamily="2" charset="77"/>
          <a:ea typeface="+mn-ea"/>
          <a:cs typeface="Poppins" pitchFamily="2" charset="77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Poppins" pitchFamily="2" charset="77"/>
          <a:ea typeface="+mn-ea"/>
          <a:cs typeface="Poppins" pitchFamily="2" charset="77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33" userDrawn="1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40" userDrawn="1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0912" y="186737"/>
            <a:ext cx="5596414" cy="777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912" y="1088038"/>
            <a:ext cx="5596414" cy="307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0912" y="4321926"/>
            <a:ext cx="1450922" cy="2482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4564" y="4321926"/>
            <a:ext cx="1969109" cy="2482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56404" y="4321926"/>
            <a:ext cx="1450922" cy="2482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1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xStyles>
    <p:titleStyle>
      <a:lvl1pPr algn="ctr" defTabSz="621701" rtl="0" eaLnBrk="1" latinLnBrk="0" hangingPunct="1">
        <a:spcBef>
          <a:spcPct val="0"/>
        </a:spcBef>
        <a:buNone/>
        <a:defRPr sz="29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138" indent="-233138" algn="l" defTabSz="621701" rtl="0" eaLnBrk="1" latinLnBrk="0" hangingPunct="1">
        <a:spcBef>
          <a:spcPct val="20000"/>
        </a:spcBef>
        <a:buFont typeface="Arial" pitchFamily="34" charset="0"/>
        <a:buChar char="•"/>
        <a:defRPr sz="2176" kern="1200">
          <a:solidFill>
            <a:schemeClr val="tx1"/>
          </a:solidFill>
          <a:latin typeface="+mn-lt"/>
          <a:ea typeface="+mn-ea"/>
          <a:cs typeface="+mn-cs"/>
        </a:defRPr>
      </a:lvl1pPr>
      <a:lvl2pPr marL="505132" indent="-194281" algn="l" defTabSz="621701" rtl="0" eaLnBrk="1" latinLnBrk="0" hangingPunct="1">
        <a:spcBef>
          <a:spcPct val="20000"/>
        </a:spcBef>
        <a:buFont typeface="Arial" pitchFamily="34" charset="0"/>
        <a:buChar char="–"/>
        <a:defRPr sz="1904" kern="1200">
          <a:solidFill>
            <a:schemeClr val="tx1"/>
          </a:solidFill>
          <a:latin typeface="+mn-lt"/>
          <a:ea typeface="+mn-ea"/>
          <a:cs typeface="+mn-cs"/>
        </a:defRPr>
      </a:lvl2pPr>
      <a:lvl3pPr marL="777126" indent="-155425" algn="l" defTabSz="621701" rtl="0" eaLnBrk="1" latinLnBrk="0" hangingPunct="1">
        <a:spcBef>
          <a:spcPct val="20000"/>
        </a:spcBef>
        <a:buFont typeface="Arial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3pPr>
      <a:lvl4pPr marL="1087976" indent="-155425" algn="l" defTabSz="621701" rtl="0" eaLnBrk="1" latinLnBrk="0" hangingPunct="1">
        <a:spcBef>
          <a:spcPct val="20000"/>
        </a:spcBef>
        <a:buFont typeface="Arial" pitchFamily="34" charset="0"/>
        <a:buChar char="–"/>
        <a:defRPr sz="1360" kern="1200">
          <a:solidFill>
            <a:schemeClr val="tx1"/>
          </a:solidFill>
          <a:latin typeface="+mn-lt"/>
          <a:ea typeface="+mn-ea"/>
          <a:cs typeface="+mn-cs"/>
        </a:defRPr>
      </a:lvl4pPr>
      <a:lvl5pPr marL="1398826" indent="-155425" algn="l" defTabSz="621701" rtl="0" eaLnBrk="1" latinLnBrk="0" hangingPunct="1">
        <a:spcBef>
          <a:spcPct val="20000"/>
        </a:spcBef>
        <a:buFont typeface="Arial" pitchFamily="34" charset="0"/>
        <a:buChar char="»"/>
        <a:defRPr sz="1360" kern="1200">
          <a:solidFill>
            <a:schemeClr val="tx1"/>
          </a:solidFill>
          <a:latin typeface="+mn-lt"/>
          <a:ea typeface="+mn-ea"/>
          <a:cs typeface="+mn-cs"/>
        </a:defRPr>
      </a:lvl5pPr>
      <a:lvl6pPr marL="1709677" indent="-155425" algn="l" defTabSz="621701" rtl="0" eaLnBrk="1" latinLnBrk="0" hangingPunct="1">
        <a:spcBef>
          <a:spcPct val="20000"/>
        </a:spcBef>
        <a:buFont typeface="Arial" pitchFamily="34" charset="0"/>
        <a:buChar char="•"/>
        <a:defRPr sz="1360" kern="1200">
          <a:solidFill>
            <a:schemeClr val="tx1"/>
          </a:solidFill>
          <a:latin typeface="+mn-lt"/>
          <a:ea typeface="+mn-ea"/>
          <a:cs typeface="+mn-cs"/>
        </a:defRPr>
      </a:lvl6pPr>
      <a:lvl7pPr marL="2020527" indent="-155425" algn="l" defTabSz="621701" rtl="0" eaLnBrk="1" latinLnBrk="0" hangingPunct="1">
        <a:spcBef>
          <a:spcPct val="20000"/>
        </a:spcBef>
        <a:buFont typeface="Arial" pitchFamily="34" charset="0"/>
        <a:buChar char="•"/>
        <a:defRPr sz="1360" kern="1200">
          <a:solidFill>
            <a:schemeClr val="tx1"/>
          </a:solidFill>
          <a:latin typeface="+mn-lt"/>
          <a:ea typeface="+mn-ea"/>
          <a:cs typeface="+mn-cs"/>
        </a:defRPr>
      </a:lvl7pPr>
      <a:lvl8pPr marL="2331377" indent="-155425" algn="l" defTabSz="621701" rtl="0" eaLnBrk="1" latinLnBrk="0" hangingPunct="1">
        <a:spcBef>
          <a:spcPct val="20000"/>
        </a:spcBef>
        <a:buFont typeface="Arial" pitchFamily="34" charset="0"/>
        <a:buChar char="•"/>
        <a:defRPr sz="1360" kern="1200">
          <a:solidFill>
            <a:schemeClr val="tx1"/>
          </a:solidFill>
          <a:latin typeface="+mn-lt"/>
          <a:ea typeface="+mn-ea"/>
          <a:cs typeface="+mn-cs"/>
        </a:defRPr>
      </a:lvl8pPr>
      <a:lvl9pPr marL="2642227" indent="-155425" algn="l" defTabSz="621701" rtl="0" eaLnBrk="1" latinLnBrk="0" hangingPunct="1">
        <a:spcBef>
          <a:spcPct val="20000"/>
        </a:spcBef>
        <a:buFont typeface="Arial" pitchFamily="34" charset="0"/>
        <a:buChar char="•"/>
        <a:defRPr sz="1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1701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310850" algn="l" defTabSz="621701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2pPr>
      <a:lvl3pPr marL="621701" algn="l" defTabSz="621701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3pPr>
      <a:lvl4pPr marL="932551" algn="l" defTabSz="621701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4pPr>
      <a:lvl5pPr marL="1243401" algn="l" defTabSz="621701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5pPr>
      <a:lvl6pPr marL="1554251" algn="l" defTabSz="621701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6pPr>
      <a:lvl7pPr marL="1865102" algn="l" defTabSz="621701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7pPr>
      <a:lvl8pPr marL="2175952" algn="l" defTabSz="621701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8pPr>
      <a:lvl9pPr marL="2486802" algn="l" defTabSz="621701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mvp.microsoft.com/en-us/PublicProfile/5003547" TargetMode="External"/><Relationship Id="rId3" Type="http://schemas.openxmlformats.org/officeDocument/2006/relationships/hyperlink" Target="mailto:alex.meyer@delinea.com" TargetMode="External"/><Relationship Id="rId7" Type="http://schemas.openxmlformats.org/officeDocument/2006/relationships/hyperlink" Target="https://www.linkedin.com/in/alex-meyer-b6338837/" TargetMode="External"/><Relationship Id="rId2" Type="http://schemas.openxmlformats.org/officeDocument/2006/relationships/hyperlink" Target="https://delinea.com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ameyer505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://d365fosecurity.com/" TargetMode="External"/><Relationship Id="rId10" Type="http://schemas.openxmlformats.org/officeDocument/2006/relationships/image" Target="../media/image14.png"/><Relationship Id="rId4" Type="http://schemas.openxmlformats.org/officeDocument/2006/relationships/hyperlink" Target="http://d365foblog.com/" TargetMode="Externa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alexdmeyer.com/resources/d365fo-version-metadata/" TargetMode="Externa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github.com/microsoft/ISM-Telemetry-for-Finance-and-Operation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stoneridgesoftware.com/how-to-reset-usage-data-in-dynamics-365-finance-and-operations/" TargetMode="External"/><Relationship Id="rId2" Type="http://schemas.openxmlformats.org/officeDocument/2006/relationships/hyperlink" Target="https://learn.microsoft.com/en-us/previous-versions/dynamicsax-2012/usage-data-form?redirectedfrom=MSD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stoneridgesoftware.com/how-to-reset-usage-data-in-dynamics-365-finance-and-operations/" TargetMode="Externa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s://alexdmeyer.com/resources/d365fo-admin-toolkit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alexdmeyer.com/2024/07/16/comparing-security-between-d365fo-versions/" TargetMode="External"/><Relationship Id="rId2" Type="http://schemas.openxmlformats.org/officeDocument/2006/relationships/hyperlink" Target="https://alexdmeyer.com/2024/03/13/release-of-d365fo-environment-comparison-utility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s://alexdmeyer.com/2022/10/31/overview-of-telemetry-data-in-d365fo/" TargetMode="External"/><Relationship Id="rId13" Type="http://schemas.openxmlformats.org/officeDocument/2006/relationships/hyperlink" Target="https://dynamicspedia.com/2025/02/my-first-look-at-user-security-governance/" TargetMode="External"/><Relationship Id="rId3" Type="http://schemas.openxmlformats.org/officeDocument/2006/relationships/hyperlink" Target="https://dynamics365musings.com/d365-table-browser" TargetMode="External"/><Relationship Id="rId7" Type="http://schemas.openxmlformats.org/officeDocument/2006/relationships/hyperlink" Target="https://learn.microsoft.com/en-us/dynamics365/fin-ops-core/dev-itpro/deployment/run-custom-scripts" TargetMode="External"/><Relationship Id="rId12" Type="http://schemas.openxmlformats.org/officeDocument/2006/relationships/hyperlink" Target="https://alexdmeyer.com/2025/04/29/dynamics-365-finance-supply-chain-license-enforcement-overview/" TargetMode="External"/><Relationship Id="rId2" Type="http://schemas.openxmlformats.org/officeDocument/2006/relationships/hyperlink" Target="https://community.dynamics.com/blogs/post/?postid=850bd713-e91e-4726-b002-20a25639ba9e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ynamics365musings.com/how-to-connect-to-a-test-d365-database" TargetMode="External"/><Relationship Id="rId11" Type="http://schemas.openxmlformats.org/officeDocument/2006/relationships/hyperlink" Target="https://alexdmeyer.com/2021/12/08/determine-where-form-data-is-stored-in-d365fo/" TargetMode="External"/><Relationship Id="rId5" Type="http://schemas.openxmlformats.org/officeDocument/2006/relationships/hyperlink" Target="https://dynamics365musings.com/run-a-d365-job" TargetMode="External"/><Relationship Id="rId10" Type="http://schemas.openxmlformats.org/officeDocument/2006/relationships/hyperlink" Target="https://alexdmeyer.com/2021/01/25/current-state-of-d365fo-user-licensing/" TargetMode="External"/><Relationship Id="rId4" Type="http://schemas.openxmlformats.org/officeDocument/2006/relationships/hyperlink" Target="https://alexdmeyer.com/2020/02/27/how-to-continue-to-use-the-table-browser-functionality-within-d365fo/" TargetMode="External"/><Relationship Id="rId9" Type="http://schemas.openxmlformats.org/officeDocument/2006/relationships/hyperlink" Target="https://alexdmeyer.com/2024/03/13/release-of-d365fo-environment-comparison-utility/" TargetMode="Externa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mvp.microsoft.com/en-us/PublicProfile/5003547" TargetMode="External"/><Relationship Id="rId3" Type="http://schemas.openxmlformats.org/officeDocument/2006/relationships/hyperlink" Target="http://d365foblog.com/" TargetMode="External"/><Relationship Id="rId7" Type="http://schemas.openxmlformats.org/officeDocument/2006/relationships/hyperlink" Target="https://www.linkedin.com/in/alex-meyer-b6338837/" TargetMode="External"/><Relationship Id="rId2" Type="http://schemas.openxmlformats.org/officeDocument/2006/relationships/hyperlink" Target="mailto:alex.meyer@delinea.com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@AlexMeyerGeek" TargetMode="External"/><Relationship Id="rId5" Type="http://schemas.openxmlformats.org/officeDocument/2006/relationships/hyperlink" Target="https://github.com/ameyer505" TargetMode="External"/><Relationship Id="rId4" Type="http://schemas.openxmlformats.org/officeDocument/2006/relationships/hyperlink" Target="http://d365fosecurity.com/" TargetMode="External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orange text&#10;&#10;Description automatically generated">
            <a:extLst>
              <a:ext uri="{FF2B5EF4-FFF2-40B4-BE49-F238E27FC236}">
                <a16:creationId xmlns:a16="http://schemas.microsoft.com/office/drawing/2014/main" id="{5598EDBD-3115-902F-1120-138426BB1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48" y="2049462"/>
            <a:ext cx="10394126" cy="2806416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8CC5E-142D-1350-12D9-9FCE384E4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73323"/>
            <a:ext cx="1590897" cy="1609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96CB7D-1496-5E7F-D778-2FD53AF8D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243785" y="4809149"/>
            <a:ext cx="2179638" cy="2205742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A09551E-2B28-0004-F24E-8438EB3C5630}"/>
              </a:ext>
            </a:extLst>
          </p:cNvPr>
          <p:cNvSpPr/>
          <p:nvPr/>
        </p:nvSpPr>
        <p:spPr bwMode="auto">
          <a:xfrm>
            <a:off x="8982971" y="-14564"/>
            <a:ext cx="3449845" cy="1409700"/>
          </a:xfrm>
          <a:prstGeom prst="roundRect">
            <a:avLst/>
          </a:prstGeom>
          <a:solidFill>
            <a:srgbClr val="1C4499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Innovation. </a:t>
            </a:r>
          </a:p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Education.</a:t>
            </a:r>
          </a:p>
          <a:p>
            <a:pPr algn="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Training.</a:t>
            </a:r>
          </a:p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475766-37DA-B728-FEC1-A4CFDCAA610D}"/>
              </a:ext>
            </a:extLst>
          </p:cNvPr>
          <p:cNvSpPr/>
          <p:nvPr/>
        </p:nvSpPr>
        <p:spPr bwMode="auto">
          <a:xfrm>
            <a:off x="11522075" y="-14564"/>
            <a:ext cx="914400" cy="609600"/>
          </a:xfrm>
          <a:prstGeom prst="rect">
            <a:avLst/>
          </a:prstGeom>
          <a:solidFill>
            <a:srgbClr val="1C4499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" name="Picture 1" descr="A white background with blue and orange text&#10;&#10;Description automatically generated">
            <a:extLst>
              <a:ext uri="{FF2B5EF4-FFF2-40B4-BE49-F238E27FC236}">
                <a16:creationId xmlns:a16="http://schemas.microsoft.com/office/drawing/2014/main" id="{9690135C-FD62-8D87-C5F1-0C4F616B8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8674" y="-9395"/>
            <a:ext cx="12512966" cy="702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4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DBDBD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32059" y="2997567"/>
            <a:ext cx="3668240" cy="4144904"/>
          </a:xfrm>
          <a:custGeom>
            <a:avLst/>
            <a:gdLst/>
            <a:ahLst/>
            <a:cxnLst/>
            <a:rect l="l" t="t" r="r" b="b"/>
            <a:pathLst>
              <a:path w="5394960" h="6096000">
                <a:moveTo>
                  <a:pt x="0" y="0"/>
                </a:moveTo>
                <a:lnTo>
                  <a:pt x="5394960" y="0"/>
                </a:lnTo>
                <a:lnTo>
                  <a:pt x="539496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21701"/>
            <a:endParaRPr lang="en-US" sz="122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9360578" y="-88818"/>
            <a:ext cx="7414742" cy="3086386"/>
          </a:xfrm>
          <a:custGeom>
            <a:avLst/>
            <a:gdLst/>
            <a:ahLst/>
            <a:cxnLst/>
            <a:rect l="l" t="t" r="r" b="b"/>
            <a:pathLst>
              <a:path w="10905022" h="4539215">
                <a:moveTo>
                  <a:pt x="0" y="0"/>
                </a:moveTo>
                <a:lnTo>
                  <a:pt x="10905022" y="0"/>
                </a:lnTo>
                <a:lnTo>
                  <a:pt x="10905022" y="4539215"/>
                </a:lnTo>
                <a:lnTo>
                  <a:pt x="0" y="45392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21701"/>
            <a:endParaRPr lang="en-US" sz="122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5547540" y="6027375"/>
            <a:ext cx="1629903" cy="178465"/>
          </a:xfrm>
          <a:custGeom>
            <a:avLst/>
            <a:gdLst/>
            <a:ahLst/>
            <a:cxnLst/>
            <a:rect l="l" t="t" r="r" b="b"/>
            <a:pathLst>
              <a:path w="2397134" h="262472">
                <a:moveTo>
                  <a:pt x="0" y="0"/>
                </a:moveTo>
                <a:lnTo>
                  <a:pt x="2397134" y="0"/>
                </a:lnTo>
                <a:lnTo>
                  <a:pt x="2397134" y="262471"/>
                </a:lnTo>
                <a:lnTo>
                  <a:pt x="0" y="2624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56184"/>
            </a:stretch>
          </a:blipFill>
        </p:spPr>
        <p:txBody>
          <a:bodyPr/>
          <a:lstStyle/>
          <a:p>
            <a:pPr defTabSz="621701"/>
            <a:endParaRPr lang="en-US" sz="122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7379789" y="6027375"/>
            <a:ext cx="1629903" cy="178465"/>
          </a:xfrm>
          <a:custGeom>
            <a:avLst/>
            <a:gdLst/>
            <a:ahLst/>
            <a:cxnLst/>
            <a:rect l="l" t="t" r="r" b="b"/>
            <a:pathLst>
              <a:path w="2397134" h="262472">
                <a:moveTo>
                  <a:pt x="0" y="0"/>
                </a:moveTo>
                <a:lnTo>
                  <a:pt x="2397134" y="0"/>
                </a:lnTo>
                <a:lnTo>
                  <a:pt x="2397134" y="262471"/>
                </a:lnTo>
                <a:lnTo>
                  <a:pt x="0" y="2624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56184"/>
            </a:stretch>
          </a:blipFill>
        </p:spPr>
        <p:txBody>
          <a:bodyPr/>
          <a:lstStyle/>
          <a:p>
            <a:pPr defTabSz="621701"/>
            <a:endParaRPr lang="en-US" sz="122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9166704" y="6034284"/>
            <a:ext cx="1629903" cy="178465"/>
          </a:xfrm>
          <a:custGeom>
            <a:avLst/>
            <a:gdLst/>
            <a:ahLst/>
            <a:cxnLst/>
            <a:rect l="l" t="t" r="r" b="b"/>
            <a:pathLst>
              <a:path w="2397134" h="262472">
                <a:moveTo>
                  <a:pt x="0" y="0"/>
                </a:moveTo>
                <a:lnTo>
                  <a:pt x="2397134" y="0"/>
                </a:lnTo>
                <a:lnTo>
                  <a:pt x="2397134" y="262471"/>
                </a:lnTo>
                <a:lnTo>
                  <a:pt x="0" y="2624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56184"/>
            </a:stretch>
          </a:blipFill>
        </p:spPr>
        <p:txBody>
          <a:bodyPr/>
          <a:lstStyle/>
          <a:p>
            <a:pPr defTabSz="621701"/>
            <a:endParaRPr lang="en-US" sz="122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935766" y="6034284"/>
            <a:ext cx="710268" cy="175011"/>
          </a:xfrm>
          <a:custGeom>
            <a:avLst/>
            <a:gdLst/>
            <a:ahLst/>
            <a:cxnLst/>
            <a:rect l="l" t="t" r="r" b="b"/>
            <a:pathLst>
              <a:path w="1044606" h="257392">
                <a:moveTo>
                  <a:pt x="0" y="0"/>
                </a:moveTo>
                <a:lnTo>
                  <a:pt x="1044606" y="0"/>
                </a:lnTo>
                <a:lnTo>
                  <a:pt x="1044606" y="257391"/>
                </a:lnTo>
                <a:lnTo>
                  <a:pt x="0" y="2573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9477" b="-263213"/>
            </a:stretch>
          </a:blipFill>
        </p:spPr>
        <p:txBody>
          <a:bodyPr/>
          <a:lstStyle/>
          <a:p>
            <a:pPr defTabSz="621701"/>
            <a:endParaRPr lang="en-US" sz="122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33050" y="305611"/>
            <a:ext cx="3932197" cy="1017980"/>
          </a:xfrm>
          <a:custGeom>
            <a:avLst/>
            <a:gdLst/>
            <a:ahLst/>
            <a:cxnLst/>
            <a:rect l="l" t="t" r="r" b="b"/>
            <a:pathLst>
              <a:path w="5783168" h="1497165">
                <a:moveTo>
                  <a:pt x="0" y="0"/>
                </a:moveTo>
                <a:lnTo>
                  <a:pt x="5783168" y="0"/>
                </a:lnTo>
                <a:lnTo>
                  <a:pt x="5783168" y="1497166"/>
                </a:lnTo>
                <a:lnTo>
                  <a:pt x="0" y="14971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916" b="-1916"/>
            </a:stretch>
          </a:blipFill>
        </p:spPr>
        <p:txBody>
          <a:bodyPr/>
          <a:lstStyle/>
          <a:p>
            <a:pPr defTabSz="621701"/>
            <a:endParaRPr lang="en-US" sz="122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15712" y="492238"/>
            <a:ext cx="2572662" cy="9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21701">
              <a:lnSpc>
                <a:spcPts val="2511"/>
              </a:lnSpc>
            </a:pPr>
            <a:r>
              <a:rPr lang="en-US" sz="1793" b="1" spc="62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INNOVATION.</a:t>
            </a:r>
          </a:p>
          <a:p>
            <a:pPr algn="r" defTabSz="621701">
              <a:lnSpc>
                <a:spcPts val="2511"/>
              </a:lnSpc>
            </a:pPr>
            <a:r>
              <a:rPr lang="en-US" sz="1793" b="1" spc="62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EDUCATION.</a:t>
            </a:r>
          </a:p>
          <a:p>
            <a:pPr algn="r" defTabSz="621701">
              <a:lnSpc>
                <a:spcPts val="2511"/>
              </a:lnSpc>
            </a:pPr>
            <a:r>
              <a:rPr lang="en-US" sz="1793" b="1" spc="62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TRAINING.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725325" y="6034284"/>
            <a:ext cx="710268" cy="175011"/>
          </a:xfrm>
          <a:custGeom>
            <a:avLst/>
            <a:gdLst/>
            <a:ahLst/>
            <a:cxnLst/>
            <a:rect l="l" t="t" r="r" b="b"/>
            <a:pathLst>
              <a:path w="1044606" h="257392">
                <a:moveTo>
                  <a:pt x="0" y="0"/>
                </a:moveTo>
                <a:lnTo>
                  <a:pt x="1044606" y="0"/>
                </a:lnTo>
                <a:lnTo>
                  <a:pt x="1044606" y="257391"/>
                </a:lnTo>
                <a:lnTo>
                  <a:pt x="0" y="2573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9477" b="-263213"/>
            </a:stretch>
          </a:blipFill>
        </p:spPr>
        <p:txBody>
          <a:bodyPr/>
          <a:lstStyle/>
          <a:p>
            <a:pPr defTabSz="621701"/>
            <a:endParaRPr lang="en-US" sz="122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168891" y="1968701"/>
            <a:ext cx="3419334" cy="1616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21701">
              <a:lnSpc>
                <a:spcPts val="13845"/>
              </a:lnSpc>
              <a:spcBef>
                <a:spcPct val="0"/>
              </a:spcBef>
            </a:pPr>
            <a:r>
              <a:rPr lang="en-US" sz="9889" i="1" spc="-296">
                <a:solidFill>
                  <a:srgbClr val="F6941D"/>
                </a:solidFill>
                <a:latin typeface="Noto Serif Display ExtraCondensed Italics"/>
                <a:ea typeface="Noto Serif Display ExtraCondensed Italics"/>
                <a:cs typeface="Noto Serif Display ExtraCondensed Italics"/>
                <a:sym typeface="Noto Serif Display ExtraCondensed Italics"/>
              </a:rPr>
              <a:t>Hello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66793" y="3758875"/>
            <a:ext cx="10768800" cy="1367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21701">
              <a:lnSpc>
                <a:spcPts val="10987"/>
              </a:lnSpc>
            </a:pPr>
            <a:r>
              <a:rPr lang="en-US" sz="9156" dirty="0">
                <a:solidFill>
                  <a:srgbClr val="1C449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Minneapolis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0D7D3C-3F44-4102-A4C6-7B4BDC8FBE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6600" i="0" u="none" strike="noStrike" cap="none" dirty="0">
                <a:solidFill>
                  <a:srgbClr val="1E275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Tips and Tricks for Securing and Administering D365FO</a:t>
            </a:r>
            <a:endParaRPr lang="en-US" sz="6600" dirty="0">
              <a:solidFill>
                <a:schemeClr val="tx1"/>
              </a:solidFill>
              <a:latin typeface="+mn-lt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03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0;p3">
            <a:extLst>
              <a:ext uri="{FF2B5EF4-FFF2-40B4-BE49-F238E27FC236}">
                <a16:creationId xmlns:a16="http://schemas.microsoft.com/office/drawing/2014/main" id="{0CE62306-D6E9-6A3C-79A2-C34FA9C8AB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677" y="244405"/>
            <a:ext cx="3315398" cy="712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91425" rIns="146300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275C"/>
              </a:buClr>
              <a:buSzPts val="4400"/>
              <a:buFont typeface="Quattrocento Sans"/>
              <a:buNone/>
            </a:pPr>
            <a:r>
              <a:rPr lang="en-US" dirty="0"/>
              <a:t>Alex Meyer</a:t>
            </a:r>
            <a:endParaRPr dirty="0"/>
          </a:p>
        </p:txBody>
      </p:sp>
      <p:sp>
        <p:nvSpPr>
          <p:cNvPr id="5" name="Google Shape;111;p3">
            <a:extLst>
              <a:ext uri="{FF2B5EF4-FFF2-40B4-BE49-F238E27FC236}">
                <a16:creationId xmlns:a16="http://schemas.microsoft.com/office/drawing/2014/main" id="{FFFA209B-FDD1-4BB9-36F7-FC4056CDEBEA}"/>
              </a:ext>
            </a:extLst>
          </p:cNvPr>
          <p:cNvSpPr txBox="1">
            <a:spLocks/>
          </p:cNvSpPr>
          <p:nvPr/>
        </p:nvSpPr>
        <p:spPr>
          <a:xfrm>
            <a:off x="713677" y="956654"/>
            <a:ext cx="5504560" cy="496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91425" rIns="146300" bIns="91425" anchor="t" anchorCtr="0">
            <a:noAutofit/>
          </a:bodyPr>
          <a:lstStyle>
            <a:lvl1pPr marL="342900" marR="0" indent="-3429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3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Poppins" pitchFamily="2" charset="77"/>
                <a:ea typeface="+mn-ea"/>
                <a:cs typeface="Poppins" pitchFamily="2" charset="77"/>
              </a:defRPr>
            </a:lvl1pPr>
            <a:lvl2pPr marL="584200" marR="0" indent="-2413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Poppins" pitchFamily="2" charset="77"/>
                <a:ea typeface="+mn-ea"/>
                <a:cs typeface="Poppins" pitchFamily="2" charset="77"/>
              </a:defRPr>
            </a:lvl2pPr>
            <a:lvl3pPr marL="8001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Poppins" pitchFamily="2" charset="77"/>
                <a:ea typeface="+mn-ea"/>
                <a:cs typeface="Poppins" pitchFamily="2" charset="77"/>
              </a:defRPr>
            </a:lvl3pPr>
            <a:lvl4pPr marL="10287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Segoe UI" panose="020B0502040204020203" pitchFamily="34" charset="0"/>
              </a:defRPr>
            </a:lvl4pPr>
            <a:lvl5pPr marL="12573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Segoe UI" panose="020B0502040204020203" pitchFamily="34" charset="0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000000"/>
              </a:buClr>
              <a:buSzPts val="1620"/>
              <a:buFont typeface="Arial" pitchFamily="34" charset="0"/>
              <a:buNone/>
            </a:pPr>
            <a:r>
              <a:rPr lang="en-US" sz="1800"/>
              <a:t>Principal Software Development Engineer</a:t>
            </a:r>
            <a:endParaRPr lang="en-US"/>
          </a:p>
          <a:p>
            <a:pPr marL="0" indent="0">
              <a:spcBef>
                <a:spcPts val="360"/>
              </a:spcBef>
              <a:buClr>
                <a:srgbClr val="000000"/>
              </a:buClr>
              <a:buSzPts val="1620"/>
              <a:buFont typeface="Arial" pitchFamily="34" charset="0"/>
              <a:buNone/>
            </a:pPr>
            <a:r>
              <a:rPr lang="en-US" sz="1800" u="sng">
                <a:solidFill>
                  <a:schemeClr val="hlink"/>
                </a:solidFill>
                <a:hlinkClick r:id="rId2"/>
              </a:rPr>
              <a:t>Delinea</a:t>
            </a:r>
            <a:endParaRPr lang="en-US" sz="1800"/>
          </a:p>
          <a:p>
            <a:pPr marL="0" indent="0">
              <a:spcBef>
                <a:spcPts val="360"/>
              </a:spcBef>
              <a:buClr>
                <a:srgbClr val="000000"/>
              </a:buClr>
              <a:buSzPts val="1620"/>
              <a:buFont typeface="Arial" pitchFamily="34" charset="0"/>
              <a:buNone/>
            </a:pPr>
            <a:endParaRPr lang="en-US" sz="1800"/>
          </a:p>
          <a:p>
            <a:pPr marL="0" indent="0">
              <a:spcBef>
                <a:spcPts val="1224"/>
              </a:spcBef>
              <a:buClr>
                <a:srgbClr val="3F454F"/>
              </a:buClr>
              <a:buSzPts val="1080"/>
              <a:buFont typeface="Arial" pitchFamily="34" charset="0"/>
              <a:buNone/>
            </a:pPr>
            <a:r>
              <a:rPr lang="en-US" sz="1200">
                <a:solidFill>
                  <a:srgbClr val="3F454F"/>
                </a:solidFill>
              </a:rPr>
              <a:t>Email: </a:t>
            </a:r>
            <a:r>
              <a:rPr lang="en-US" sz="1200" u="sng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alex.meyer@delinea.com</a:t>
            </a:r>
            <a:endParaRPr lang="en-US" sz="1200">
              <a:solidFill>
                <a:srgbClr val="002060"/>
              </a:solidFill>
            </a:endParaRPr>
          </a:p>
          <a:p>
            <a:pPr marL="0" indent="0">
              <a:spcBef>
                <a:spcPts val="1224"/>
              </a:spcBef>
              <a:buClr>
                <a:srgbClr val="3F454F"/>
              </a:buClr>
              <a:buSzPts val="1080"/>
              <a:buFont typeface="Arial" pitchFamily="34" charset="0"/>
              <a:buNone/>
            </a:pPr>
            <a:r>
              <a:rPr lang="en-US" sz="1200">
                <a:solidFill>
                  <a:srgbClr val="3F454F"/>
                </a:solidFill>
              </a:rPr>
              <a:t>Blog: </a:t>
            </a:r>
            <a:r>
              <a:rPr lang="en-US" sz="1200" u="sng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http://d365foblog.com</a:t>
            </a:r>
            <a:endParaRPr lang="en-US" sz="1200">
              <a:solidFill>
                <a:srgbClr val="3F454F"/>
              </a:solidFill>
            </a:endParaRPr>
          </a:p>
          <a:p>
            <a:pPr marL="0" indent="0">
              <a:spcBef>
                <a:spcPts val="1224"/>
              </a:spcBef>
              <a:buClr>
                <a:srgbClr val="3F454F"/>
              </a:buClr>
              <a:buSzPts val="1080"/>
              <a:buFont typeface="Arial" pitchFamily="34" charset="0"/>
              <a:buNone/>
            </a:pPr>
            <a:r>
              <a:rPr lang="en-US" sz="1200">
                <a:solidFill>
                  <a:srgbClr val="3F454F"/>
                </a:solidFill>
              </a:rPr>
              <a:t>Security Class: </a:t>
            </a:r>
            <a:r>
              <a:rPr lang="en-US" sz="1200" u="sng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http://d365fosecurity.com</a:t>
            </a:r>
            <a:endParaRPr lang="en-US" sz="1200">
              <a:solidFill>
                <a:srgbClr val="3F454F"/>
              </a:solidFill>
            </a:endParaRPr>
          </a:p>
          <a:p>
            <a:pPr marL="0" indent="0">
              <a:spcBef>
                <a:spcPts val="1224"/>
              </a:spcBef>
              <a:buClr>
                <a:srgbClr val="000000"/>
              </a:buClr>
              <a:buSzPts val="1080"/>
              <a:buFont typeface="Arial" pitchFamily="34" charset="0"/>
              <a:buNone/>
            </a:pPr>
            <a:r>
              <a:rPr lang="en-US" sz="1200"/>
              <a:t>GitHub: </a:t>
            </a:r>
            <a:r>
              <a:rPr lang="en-US" sz="1200" u="sng">
                <a:solidFill>
                  <a:schemeClr val="hlink"/>
                </a:solidFill>
                <a:hlinkClick r:id="rId6"/>
              </a:rPr>
              <a:t>https://github.com/ameyer505</a:t>
            </a:r>
            <a:endParaRPr lang="en-US" sz="1200" u="sng">
              <a:solidFill>
                <a:schemeClr val="hlink"/>
              </a:solidFill>
            </a:endParaRPr>
          </a:p>
          <a:p>
            <a:pPr marL="0" indent="0">
              <a:spcBef>
                <a:spcPts val="1224"/>
              </a:spcBef>
              <a:buClr>
                <a:srgbClr val="000000"/>
              </a:buClr>
              <a:buSzPts val="1080"/>
              <a:buFont typeface="Arial" pitchFamily="34" charset="0"/>
              <a:buNone/>
            </a:pPr>
            <a:r>
              <a:rPr lang="en-US" sz="1200"/>
              <a:t>YouTube: </a:t>
            </a:r>
          </a:p>
          <a:p>
            <a:pPr marL="0" indent="0">
              <a:spcBef>
                <a:spcPts val="1224"/>
              </a:spcBef>
              <a:buClr>
                <a:srgbClr val="0095C8"/>
              </a:buClr>
              <a:buSzPts val="1080"/>
              <a:buFont typeface="Arial" pitchFamily="34" charset="0"/>
              <a:buNone/>
            </a:pPr>
            <a:r>
              <a:rPr lang="en-US" sz="1200" u="sng">
                <a:solidFill>
                  <a:srgbClr val="0095C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r>
              <a:rPr lang="en-US" sz="1200">
                <a:solidFill>
                  <a:srgbClr val="3F454F"/>
                </a:solidFill>
              </a:rPr>
              <a:t> | </a:t>
            </a:r>
            <a:r>
              <a:rPr lang="en-US" sz="1200" u="sng">
                <a:solidFill>
                  <a:srgbClr val="00206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MVP Profile</a:t>
            </a:r>
            <a:endParaRPr lang="en-US" sz="1200">
              <a:solidFill>
                <a:srgbClr val="3F454F"/>
              </a:solidFill>
            </a:endParaRPr>
          </a:p>
          <a:p>
            <a:pPr marL="0" indent="0">
              <a:spcBef>
                <a:spcPts val="1224"/>
              </a:spcBef>
              <a:buClr>
                <a:srgbClr val="000000"/>
              </a:buClr>
              <a:buSzPts val="1080"/>
              <a:buFont typeface="Arial" pitchFamily="34" charset="0"/>
              <a:buNone/>
            </a:pPr>
            <a:endParaRPr lang="en-US" sz="1200">
              <a:solidFill>
                <a:srgbClr val="3F454F"/>
              </a:solidFill>
            </a:endParaRPr>
          </a:p>
          <a:p>
            <a:pPr marL="0" indent="0">
              <a:spcBef>
                <a:spcPts val="1224"/>
              </a:spcBef>
              <a:buClr>
                <a:srgbClr val="3F454F"/>
              </a:buClr>
              <a:buSzPts val="1080"/>
              <a:buFont typeface="Arial" pitchFamily="34" charset="0"/>
              <a:buNone/>
            </a:pPr>
            <a:r>
              <a:rPr lang="en-US" sz="1200">
                <a:solidFill>
                  <a:srgbClr val="3F454F"/>
                </a:solidFill>
              </a:rPr>
              <a:t>Background:</a:t>
            </a:r>
            <a:endParaRPr lang="en-US" sz="1200"/>
          </a:p>
          <a:p>
            <a:pPr>
              <a:spcBef>
                <a:spcPts val="1224"/>
              </a:spcBef>
              <a:buClr>
                <a:srgbClr val="3F454F"/>
              </a:buClr>
              <a:buSzPts val="1080"/>
              <a:buFont typeface="Arial"/>
              <a:buChar char="•"/>
            </a:pPr>
            <a:r>
              <a:rPr lang="en-US" sz="1200">
                <a:solidFill>
                  <a:srgbClr val="3F454F"/>
                </a:solidFill>
              </a:rPr>
              <a:t>Awarded Microsoft MVP in Business Applications since 2019</a:t>
            </a:r>
          </a:p>
          <a:p>
            <a:pPr>
              <a:spcBef>
                <a:spcPts val="1224"/>
              </a:spcBef>
              <a:buClr>
                <a:srgbClr val="3F454F"/>
              </a:buClr>
              <a:buSzPts val="1080"/>
              <a:buFont typeface="Arial"/>
              <a:buChar char="•"/>
            </a:pPr>
            <a:r>
              <a:rPr lang="en-US" sz="1200">
                <a:solidFill>
                  <a:srgbClr val="3F454F"/>
                </a:solidFill>
              </a:rPr>
              <a:t>Been working with AX since 2013</a:t>
            </a:r>
            <a:endParaRPr lang="en-US"/>
          </a:p>
          <a:p>
            <a:pPr>
              <a:spcBef>
                <a:spcPts val="1224"/>
              </a:spcBef>
              <a:buClr>
                <a:srgbClr val="3F454F"/>
              </a:buClr>
              <a:buSzPts val="1080"/>
              <a:buFont typeface="Arial"/>
              <a:buChar char="•"/>
            </a:pPr>
            <a:r>
              <a:rPr lang="en-US" sz="1200">
                <a:solidFill>
                  <a:srgbClr val="3F454F"/>
                </a:solidFill>
              </a:rPr>
              <a:t>Been working with D365FO since 2016</a:t>
            </a:r>
            <a:endParaRPr lang="en-US"/>
          </a:p>
          <a:p>
            <a:pPr>
              <a:spcBef>
                <a:spcPts val="1224"/>
              </a:spcBef>
              <a:buClr>
                <a:srgbClr val="3F454F"/>
              </a:buClr>
              <a:buSzPts val="1080"/>
              <a:buFont typeface="Arial"/>
              <a:buChar char="•"/>
            </a:pPr>
            <a:r>
              <a:rPr lang="en-US" sz="1200">
                <a:solidFill>
                  <a:srgbClr val="3F454F"/>
                </a:solidFill>
              </a:rPr>
              <a:t>Have spoken at Summit (US &amp; Europe), Focus, and local chapters around AX/D365FO security and have done webinars around native controls in both versions</a:t>
            </a:r>
            <a:endParaRPr lang="en-US"/>
          </a:p>
          <a:p>
            <a:pPr marL="0" indent="0">
              <a:spcBef>
                <a:spcPts val="360"/>
              </a:spcBef>
              <a:buClr>
                <a:srgbClr val="000000"/>
              </a:buClr>
              <a:buSzPts val="1620"/>
              <a:buFont typeface="Arial" pitchFamily="34" charset="0"/>
              <a:buNone/>
            </a:pPr>
            <a:endParaRPr lang="en-US" sz="1800" dirty="0"/>
          </a:p>
        </p:txBody>
      </p:sp>
      <p:pic>
        <p:nvPicPr>
          <p:cNvPr id="7" name="Google Shape;112;p3" descr="Qr code&#10;&#10;Description automatically generated">
            <a:extLst>
              <a:ext uri="{FF2B5EF4-FFF2-40B4-BE49-F238E27FC236}">
                <a16:creationId xmlns:a16="http://schemas.microsoft.com/office/drawing/2014/main" id="{D9867336-D65D-9543-EDC0-2D9D9B15D4E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422295" y="1271510"/>
            <a:ext cx="1616528" cy="1616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13;p3">
            <a:extLst>
              <a:ext uri="{FF2B5EF4-FFF2-40B4-BE49-F238E27FC236}">
                <a16:creationId xmlns:a16="http://schemas.microsoft.com/office/drawing/2014/main" id="{2E715042-D5A3-9EB1-09EE-0CD24CB8338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857068" y="1271510"/>
            <a:ext cx="3464054" cy="434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14;p3" descr="A blue and white rectangular sign with white text&#10;&#10;Description automatically generated">
            <a:extLst>
              <a:ext uri="{FF2B5EF4-FFF2-40B4-BE49-F238E27FC236}">
                <a16:creationId xmlns:a16="http://schemas.microsoft.com/office/drawing/2014/main" id="{63493843-57C6-706A-3E1A-6B06DBC3734B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636898" y="3738325"/>
            <a:ext cx="1190562" cy="1882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927617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33E29E-D8B6-40B2-8AD4-237CEB8B9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latin typeface="+mn-lt"/>
                <a:cs typeface="Poppins" pitchFamily="2" charset="77"/>
              </a:rPr>
              <a:t>Session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706FF3-4088-45A1-B03E-3F45C98C12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>
                <a:latin typeface="+mn-lt"/>
                <a:cs typeface="Poppins" pitchFamily="2" charset="77"/>
              </a:rPr>
              <a:t>What will you learn today?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Understand the core functions for administering and securing D365FO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latin typeface="+mn-lt"/>
                <a:cs typeface="Poppins" pitchFamily="2" charset="77"/>
              </a:rPr>
              <a:t>User security and licensing overview </a:t>
            </a:r>
            <a:r>
              <a:rPr lang="en-US" dirty="0"/>
              <a:t>/ enforcement</a:t>
            </a:r>
            <a:endParaRPr lang="en-US" sz="4000" dirty="0">
              <a:latin typeface="+mn-lt"/>
              <a:cs typeface="Poppins" pitchFamily="2" charset="77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Tips &amp; tricks</a:t>
            </a:r>
            <a:endParaRPr lang="en-US" sz="4000" dirty="0">
              <a:latin typeface="+mn-lt"/>
              <a:cs typeface="Poppins" pitchFamily="2" charset="77"/>
            </a:endParaRPr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7674499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33E29E-D8B6-40B2-8AD4-237CEB8B9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>
                <a:cs typeface="Poppins" pitchFamily="2" charset="77"/>
              </a:rPr>
              <a:t>Session Agenda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706FF3-4088-45A1-B03E-3F45C98C12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numCol="2"/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Assigning User Security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Assigning legal entity access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Export / Import User and Role Assignments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Determine Security Required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User Licensing / Enforcement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Telemetry Data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Usage data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Error logging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Custom logging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Tips &amp; Tricks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User Options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JIT Access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Execute X++ in Prod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Table Browser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Usage Data / </a:t>
            </a:r>
            <a:r>
              <a:rPr lang="en-US" sz="2400" dirty="0" err="1"/>
              <a:t>Personalizations</a:t>
            </a:r>
            <a:endParaRPr lang="en-US" sz="2400" dirty="0"/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Debug URL</a:t>
            </a:r>
          </a:p>
        </p:txBody>
      </p:sp>
    </p:spTree>
    <p:extLst>
      <p:ext uri="{BB962C8B-B14F-4D97-AF65-F5344CB8AC3E}">
        <p14:creationId xmlns:p14="http://schemas.microsoft.com/office/powerpoint/2010/main" val="169518937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C2AF80-954D-466A-92B1-D356511EB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125662"/>
            <a:ext cx="11316728" cy="2286000"/>
          </a:xfrm>
        </p:spPr>
        <p:txBody>
          <a:bodyPr/>
          <a:lstStyle/>
          <a:p>
            <a:r>
              <a:rPr lang="en-US" sz="8000" dirty="0">
                <a:latin typeface="+mn-lt"/>
              </a:rPr>
              <a:t>Assigning</a:t>
            </a:r>
            <a:r>
              <a:rPr lang="en-US" sz="8000" dirty="0"/>
              <a:t> User Security</a:t>
            </a:r>
            <a:endParaRPr lang="en-US" sz="8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627755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7B9AC-1152-8815-E15D-D69439915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0A236-4A33-6EE1-3142-B53B5919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Assign Roles to User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8D69C-6351-21D4-A318-788BB986F9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oogle Shape;144;p8">
            <a:extLst>
              <a:ext uri="{FF2B5EF4-FFF2-40B4-BE49-F238E27FC236}">
                <a16:creationId xmlns:a16="http://schemas.microsoft.com/office/drawing/2014/main" id="{A99FBB45-1253-8750-6DC3-331464F2A9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807" y="2239488"/>
            <a:ext cx="3124636" cy="339137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6;p8">
            <a:extLst>
              <a:ext uri="{FF2B5EF4-FFF2-40B4-BE49-F238E27FC236}">
                <a16:creationId xmlns:a16="http://schemas.microsoft.com/office/drawing/2014/main" id="{89BC538E-C67D-9327-E347-902D6606BB5F}"/>
              </a:ext>
            </a:extLst>
          </p:cNvPr>
          <p:cNvSpPr/>
          <p:nvPr/>
        </p:nvSpPr>
        <p:spPr>
          <a:xfrm>
            <a:off x="4789659" y="3613110"/>
            <a:ext cx="1533348" cy="77893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71717"/>
          </a:solidFill>
          <a:ln w="9525" cap="flat" cmpd="sng">
            <a:solidFill>
              <a:srgbClr val="1717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46300" rIns="182875" bIns="1463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522705-9967-DA30-9223-90F6B375E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345" y="1121837"/>
            <a:ext cx="3600953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6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C4F3-417D-4355-BD52-354271687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13" y="280256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Assign Org Restriction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D6968-D6A4-478E-A299-6182F09C9F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995" y="1148509"/>
            <a:ext cx="10972484" cy="4191000"/>
          </a:xfrm>
        </p:spPr>
        <p:txBody>
          <a:bodyPr/>
          <a:lstStyle/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By default, when you assign a role to a user it is assigned without any organization restriction</a:t>
            </a:r>
          </a:p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Once applied, the user only has this role’s access within the organizations assigned</a:t>
            </a:r>
          </a:p>
        </p:txBody>
      </p:sp>
      <p:pic>
        <p:nvPicPr>
          <p:cNvPr id="4" name="Google Shape;152;p9">
            <a:extLst>
              <a:ext uri="{FF2B5EF4-FFF2-40B4-BE49-F238E27FC236}">
                <a16:creationId xmlns:a16="http://schemas.microsoft.com/office/drawing/2014/main" id="{B950DB37-CB52-DF5D-1B17-D1AFA496EC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1959" y="2866018"/>
            <a:ext cx="3915321" cy="33627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3;p9">
            <a:extLst>
              <a:ext uri="{FF2B5EF4-FFF2-40B4-BE49-F238E27FC236}">
                <a16:creationId xmlns:a16="http://schemas.microsoft.com/office/drawing/2014/main" id="{131CE9B4-85AA-B0AA-DD08-DAE52C18D4C6}"/>
              </a:ext>
            </a:extLst>
          </p:cNvPr>
          <p:cNvSpPr/>
          <p:nvPr/>
        </p:nvSpPr>
        <p:spPr>
          <a:xfrm>
            <a:off x="4751807" y="4157948"/>
            <a:ext cx="1533348" cy="77893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71717"/>
          </a:solidFill>
          <a:ln w="9525" cap="flat" cmpd="sng">
            <a:solidFill>
              <a:srgbClr val="1717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46300" rIns="182875" bIns="1463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6" name="Google Shape;154;p9">
            <a:extLst>
              <a:ext uri="{FF2B5EF4-FFF2-40B4-BE49-F238E27FC236}">
                <a16:creationId xmlns:a16="http://schemas.microsoft.com/office/drawing/2014/main" id="{9EC589B5-4744-DA93-3EA0-D5497A010F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6593" y="2369950"/>
            <a:ext cx="5306165" cy="2124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55;p9">
            <a:extLst>
              <a:ext uri="{FF2B5EF4-FFF2-40B4-BE49-F238E27FC236}">
                <a16:creationId xmlns:a16="http://schemas.microsoft.com/office/drawing/2014/main" id="{EE5CEBC0-76A2-DB49-79F1-E487130001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70213" y="5172089"/>
            <a:ext cx="6535062" cy="1552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179696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3C7C1-4ACB-89A8-A1DE-A455DFA36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51780-306D-EA26-0C8D-0427B73C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Organization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Hierachy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6407D-21ED-6659-F1C4-0C67B681BE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Allows for mass assignment of organization restrictions to user role assignments based on defined structure</a:t>
            </a:r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oogle Shape;162;p10">
            <a:extLst>
              <a:ext uri="{FF2B5EF4-FFF2-40B4-BE49-F238E27FC236}">
                <a16:creationId xmlns:a16="http://schemas.microsoft.com/office/drawing/2014/main" id="{846C1935-E374-4130-5879-103F1CAFEF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6759" y="2854339"/>
            <a:ext cx="4353533" cy="2324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3;p10">
            <a:extLst>
              <a:ext uri="{FF2B5EF4-FFF2-40B4-BE49-F238E27FC236}">
                <a16:creationId xmlns:a16="http://schemas.microsoft.com/office/drawing/2014/main" id="{DC44A076-F85E-7CC2-0365-277FEF611F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9469" y="2554259"/>
            <a:ext cx="5496692" cy="292458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53;p9">
            <a:extLst>
              <a:ext uri="{FF2B5EF4-FFF2-40B4-BE49-F238E27FC236}">
                <a16:creationId xmlns:a16="http://schemas.microsoft.com/office/drawing/2014/main" id="{F3FE664E-AA6C-5194-3E78-42A57CD3A07E}"/>
              </a:ext>
            </a:extLst>
          </p:cNvPr>
          <p:cNvSpPr/>
          <p:nvPr/>
        </p:nvSpPr>
        <p:spPr>
          <a:xfrm>
            <a:off x="4986032" y="3745357"/>
            <a:ext cx="1067697" cy="54238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71717"/>
          </a:solidFill>
          <a:ln w="9525" cap="flat" cmpd="sng">
            <a:solidFill>
              <a:srgbClr val="1717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46300" rIns="182875" bIns="1463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48589523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9ACEC-B171-9EDA-4767-20E6BB2A4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832A6-5F35-80BF-BFD4-131F8BE2D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Organization Hierarchy</a:t>
            </a:r>
          </a:p>
        </p:txBody>
      </p:sp>
      <p:pic>
        <p:nvPicPr>
          <p:cNvPr id="4" name="Google Shape;169;p11">
            <a:extLst>
              <a:ext uri="{FF2B5EF4-FFF2-40B4-BE49-F238E27FC236}">
                <a16:creationId xmlns:a16="http://schemas.microsoft.com/office/drawing/2014/main" id="{CFDF47A9-C7A8-66E6-72BA-988AAA0952F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70656" y="1381638"/>
            <a:ext cx="8895162" cy="192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0;p11">
            <a:extLst>
              <a:ext uri="{FF2B5EF4-FFF2-40B4-BE49-F238E27FC236}">
                <a16:creationId xmlns:a16="http://schemas.microsoft.com/office/drawing/2014/main" id="{D9A5C497-58F8-433B-38C9-3E58289454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9764" y="3497262"/>
            <a:ext cx="7095238" cy="2943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140013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9E3CB-6810-73E2-48AC-D7841F6D2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9CA221-6A32-35B1-4D47-004089400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125662"/>
            <a:ext cx="11316728" cy="2286000"/>
          </a:xfrm>
        </p:spPr>
        <p:txBody>
          <a:bodyPr/>
          <a:lstStyle/>
          <a:p>
            <a:r>
              <a:rPr lang="en-US" sz="6600" dirty="0">
                <a:latin typeface="+mn-lt"/>
              </a:rPr>
              <a:t>Export / Import User &amp; Role Assignments</a:t>
            </a:r>
          </a:p>
        </p:txBody>
      </p:sp>
    </p:spTree>
    <p:extLst>
      <p:ext uri="{BB962C8B-B14F-4D97-AF65-F5344CB8AC3E}">
        <p14:creationId xmlns:p14="http://schemas.microsoft.com/office/powerpoint/2010/main" val="15352605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1550F-9CD9-2F04-C1B3-EB2C03779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F0BF1-78E2-B677-0F02-702738077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Data Management Framework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2A3C0-30B1-50D3-D62F-8A3E908C8B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153" y="1551921"/>
            <a:ext cx="10972484" cy="4191000"/>
          </a:xfrm>
        </p:spPr>
        <p:txBody>
          <a:bodyPr/>
          <a:lstStyle/>
          <a:p>
            <a:pPr marL="617220" indent="-457200">
              <a:spcBef>
                <a:spcPts val="0"/>
              </a:spcBef>
            </a:pPr>
            <a:r>
              <a:rPr lang="en-US" sz="3200" dirty="0"/>
              <a:t>Allows for exporting / importing data from a D365FO environment</a:t>
            </a:r>
          </a:p>
          <a:p>
            <a:pPr marL="617220" indent="-457200">
              <a:spcBef>
                <a:spcPts val="0"/>
              </a:spcBef>
            </a:pPr>
            <a:endParaRPr lang="en-US" sz="3200" dirty="0"/>
          </a:p>
          <a:p>
            <a:pPr marL="617220" indent="-457200">
              <a:spcBef>
                <a:spcPts val="0"/>
              </a:spcBef>
            </a:pPr>
            <a:r>
              <a:rPr lang="en-US" sz="3200" dirty="0"/>
              <a:t>Utilizes data entities:</a:t>
            </a:r>
          </a:p>
          <a:p>
            <a:pPr marL="953770" lvl="1" indent="-457200">
              <a:spcBef>
                <a:spcPts val="0"/>
              </a:spcBef>
            </a:pPr>
            <a:r>
              <a:rPr lang="en-US" sz="3200" dirty="0"/>
              <a:t>Users -&gt; </a:t>
            </a:r>
            <a:r>
              <a:rPr lang="en-US" sz="3200" dirty="0" err="1"/>
              <a:t>SystemUserEntity</a:t>
            </a:r>
            <a:endParaRPr lang="en-US" sz="3200" dirty="0"/>
          </a:p>
          <a:p>
            <a:pPr marL="953770" lvl="1" indent="-457200">
              <a:spcBef>
                <a:spcPts val="0"/>
              </a:spcBef>
            </a:pPr>
            <a:r>
              <a:rPr lang="en-US" sz="3200" dirty="0"/>
              <a:t>User Roles -&gt; </a:t>
            </a:r>
            <a:r>
              <a:rPr lang="en-US" sz="3200" dirty="0" err="1"/>
              <a:t>SystemSecurityUserRoleAssociationEntity</a:t>
            </a:r>
            <a:endParaRPr lang="en-US" sz="3200" dirty="0"/>
          </a:p>
          <a:p>
            <a:pPr marL="953770" lvl="1" indent="-457200">
              <a:spcBef>
                <a:spcPts val="0"/>
              </a:spcBef>
            </a:pPr>
            <a:r>
              <a:rPr lang="en-US" sz="3200" dirty="0"/>
              <a:t>User Role Organizations -&gt; </a:t>
            </a:r>
            <a:r>
              <a:rPr lang="en-US" sz="3200" dirty="0" err="1"/>
              <a:t>SystemSecurityUserRoleOrganizationEntity</a:t>
            </a:r>
            <a:endParaRPr lang="en-US" sz="3200" dirty="0"/>
          </a:p>
          <a:p>
            <a:endParaRPr lang="en-US" sz="320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9691674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F200A-9919-9091-DDE1-CF37F9EC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E4B9B-2DC8-2405-81FF-8B4B8B6E3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882" y="290583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Data Management Project Setup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E8248E-5EF2-665F-140F-C82CFAED3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360" y="2883537"/>
            <a:ext cx="10972800" cy="1695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818B23-2AB1-E152-3685-03AFA7C67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786" y="1002832"/>
            <a:ext cx="11240901" cy="1736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F5C2C-5110-01D1-8288-3F3BE35EA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00" y="4722958"/>
            <a:ext cx="11009436" cy="204836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891ADD-B3EB-5D98-A262-0730441271CC}"/>
              </a:ext>
            </a:extLst>
          </p:cNvPr>
          <p:cNvCxnSpPr>
            <a:cxnSpLocks/>
          </p:cNvCxnSpPr>
          <p:nvPr/>
        </p:nvCxnSpPr>
        <p:spPr>
          <a:xfrm>
            <a:off x="-18477" y="2869571"/>
            <a:ext cx="12436475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9177B3-1423-17D6-A813-CB9FA30124F9}"/>
              </a:ext>
            </a:extLst>
          </p:cNvPr>
          <p:cNvCxnSpPr>
            <a:cxnSpLocks/>
          </p:cNvCxnSpPr>
          <p:nvPr/>
        </p:nvCxnSpPr>
        <p:spPr>
          <a:xfrm>
            <a:off x="-18477" y="4579185"/>
            <a:ext cx="12436475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2311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144B5-E4AB-CA2A-45CC-69AC5067A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963D-20BC-0676-DAC0-15050F73F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647" y="218866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Data Entities Metadata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37BDBA-B6C7-A289-30C1-346A2DDDD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4" y="1171258"/>
            <a:ext cx="4292491" cy="4754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A0C3A3-9771-C789-2FD3-379981791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419" y="2252733"/>
            <a:ext cx="7218763" cy="35648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0CD1BD-ABA1-9F2D-53C7-5353DD30184D}"/>
              </a:ext>
            </a:extLst>
          </p:cNvPr>
          <p:cNvSpPr txBox="1"/>
          <p:nvPr/>
        </p:nvSpPr>
        <p:spPr>
          <a:xfrm>
            <a:off x="5239396" y="1277992"/>
            <a:ext cx="6549192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hlinkClick r:id="rId5"/>
              </a:rPr>
              <a:t>D365 Version Metadata</a:t>
            </a:r>
            <a:endParaRPr lang="en-US" sz="24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149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4A0AC-191B-8F33-541B-8CA0CC09E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7ACA55-BF41-3B55-CB22-5A7EA6E2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125662"/>
            <a:ext cx="11316728" cy="2286000"/>
          </a:xfrm>
        </p:spPr>
        <p:txBody>
          <a:bodyPr/>
          <a:lstStyle/>
          <a:p>
            <a:r>
              <a:rPr lang="en-US" sz="6600" dirty="0">
                <a:latin typeface="+mn-lt"/>
              </a:rPr>
              <a:t>Determine User Security Required</a:t>
            </a:r>
          </a:p>
        </p:txBody>
      </p:sp>
    </p:spTree>
    <p:extLst>
      <p:ext uri="{BB962C8B-B14F-4D97-AF65-F5344CB8AC3E}">
        <p14:creationId xmlns:p14="http://schemas.microsoft.com/office/powerpoint/2010/main" val="240014779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840A0-CD3B-5598-DD09-565384B9F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F27A0-193F-D3D6-62B3-0E58788A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</a:rPr>
              <a:t>Determine Menu Item via URL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BF1AFE-0F06-CCCD-BCB0-4DA910CB7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662" y="1549008"/>
            <a:ext cx="8323150" cy="423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6558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B57A2-03C8-7831-61D2-DE5B7DC4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0587-22A3-B1D2-A44B-FA96DF756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Form -&gt; Security Diagnostics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54746-8C62-523E-C20C-6DA51B755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0975" y="1477962"/>
            <a:ext cx="3610479" cy="4477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75313E-246C-018B-2491-44D18A00C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30" y="2863211"/>
            <a:ext cx="6752620" cy="185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77907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21BE8-D562-6A60-EA49-30B2A2A7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63708-37D9-AF54-744E-27B039D2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Form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4DE31-1976-BE41-DDBA-DBF2FC37A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8EC1C3-823B-597C-E3DD-F76DA5132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07" y="1477962"/>
            <a:ext cx="5237442" cy="45236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C73B20-1337-00A3-B11B-BD0B6FC2E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010" y="2081053"/>
            <a:ext cx="1724266" cy="3658111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73345F22-26BE-37CF-575D-D7F3C2FB0DB0}"/>
              </a:ext>
            </a:extLst>
          </p:cNvPr>
          <p:cNvSpPr/>
          <p:nvPr/>
        </p:nvSpPr>
        <p:spPr>
          <a:xfrm>
            <a:off x="6218237" y="3497262"/>
            <a:ext cx="1497106" cy="9771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9961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07AE6-7152-36CD-4BE9-38C89C0FF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C8CFF4-651F-11BB-75AD-741E5C1B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125662"/>
            <a:ext cx="11316728" cy="2286000"/>
          </a:xfrm>
        </p:spPr>
        <p:txBody>
          <a:bodyPr/>
          <a:lstStyle/>
          <a:p>
            <a:r>
              <a:rPr lang="en-US" sz="6600" dirty="0">
                <a:latin typeface="+mn-lt"/>
              </a:rPr>
              <a:t>Telemetry Data</a:t>
            </a:r>
          </a:p>
        </p:txBody>
      </p:sp>
    </p:spTree>
    <p:extLst>
      <p:ext uri="{BB962C8B-B14F-4D97-AF65-F5344CB8AC3E}">
        <p14:creationId xmlns:p14="http://schemas.microsoft.com/office/powerpoint/2010/main" val="402800975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8CCF2-DF53-87C8-F636-EEF1D6E00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A9B33-D7AA-A936-8F90-7E274A79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Setup &amp; Configuration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4E869-BB8C-2BCA-6C1F-85A244E65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GA in 10.44 – Preview feature in prior versions</a:t>
            </a:r>
          </a:p>
        </p:txBody>
      </p:sp>
      <p:pic>
        <p:nvPicPr>
          <p:cNvPr id="5" name="Google Shape;177;p7">
            <a:extLst>
              <a:ext uri="{FF2B5EF4-FFF2-40B4-BE49-F238E27FC236}">
                <a16:creationId xmlns:a16="http://schemas.microsoft.com/office/drawing/2014/main" id="{8A346F04-AD8A-8A14-4557-28160B578DA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7394" y="3149319"/>
            <a:ext cx="11441686" cy="1504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481931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DDE5A-36FD-DDB8-38A6-E05D99FE4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A62E0-0122-93B8-362A-68B6A3BF7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Parameter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2FDB0-9B18-BDC9-660C-8E14DB6283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System Administration -&gt; Setup -&gt; Monitoring and telemetry parameters</a:t>
            </a:r>
          </a:p>
          <a:p>
            <a:pPr marL="0" indent="0">
              <a:buNone/>
            </a:pP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66788D-F510-C75F-44A4-0B1F030BC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072" y="2904665"/>
            <a:ext cx="5182323" cy="18576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BBBDD8-8C1C-3D2F-6FBD-4F1628766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4857549"/>
            <a:ext cx="12436475" cy="167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3339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0CA11-82F2-874B-AE93-440555355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80821-562B-D088-5516-2A7B5A2AA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995" y="370671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Page View Events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4B97BB-9390-3930-B984-1ABA80BF0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535" y="1018858"/>
            <a:ext cx="8213404" cy="545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1059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340F4-D807-58F2-505D-4FD7B1328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5CFE1-E603-270D-D233-A44BB2CBA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Exception Events</a:t>
            </a:r>
          </a:p>
        </p:txBody>
      </p:sp>
      <p:pic>
        <p:nvPicPr>
          <p:cNvPr id="4" name="Google Shape;269;p18">
            <a:extLst>
              <a:ext uri="{FF2B5EF4-FFF2-40B4-BE49-F238E27FC236}">
                <a16:creationId xmlns:a16="http://schemas.microsoft.com/office/drawing/2014/main" id="{1F0911A8-FB19-0780-6D56-D3DB6030EBB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60071" y="1595360"/>
            <a:ext cx="3933621" cy="354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71;p18">
            <a:extLst>
              <a:ext uri="{FF2B5EF4-FFF2-40B4-BE49-F238E27FC236}">
                <a16:creationId xmlns:a16="http://schemas.microsoft.com/office/drawing/2014/main" id="{0AEB1C1E-F6EE-05BB-497B-C3D72ACBAC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3361" y="2683310"/>
            <a:ext cx="4585746" cy="1733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8506256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F9320-C660-156F-96F5-6E0741B8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5E31B-6464-A032-CF8F-B7E8FD86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395177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Exception Events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18D339-08B1-5234-A26D-39EF39B0C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519" y="1107426"/>
            <a:ext cx="9745435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9268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B3552-9BD8-AF8B-08C5-5A95D54A9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26F49-CDDF-FE5F-6541-5C6D1C763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Custom Telemetry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4AF0-519C-951F-258D-FC8C2CA66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Scenario – Want to log when a user opens a sales order</a:t>
            </a:r>
          </a:p>
        </p:txBody>
      </p:sp>
      <p:pic>
        <p:nvPicPr>
          <p:cNvPr id="4" name="Google Shape;289;p21">
            <a:extLst>
              <a:ext uri="{FF2B5EF4-FFF2-40B4-BE49-F238E27FC236}">
                <a16:creationId xmlns:a16="http://schemas.microsoft.com/office/drawing/2014/main" id="{89701D41-7B16-A6E9-E808-E5FD2E46E2A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8242" y="2963839"/>
            <a:ext cx="5505451" cy="3086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90;p21">
            <a:extLst>
              <a:ext uri="{FF2B5EF4-FFF2-40B4-BE49-F238E27FC236}">
                <a16:creationId xmlns:a16="http://schemas.microsoft.com/office/drawing/2014/main" id="{A569AC73-32D3-DC84-0CF2-DE89C1F391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1442" y="2430160"/>
            <a:ext cx="5115639" cy="4153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5132070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BF602-E16C-08E0-7AA1-71784CF27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0D0E-B184-E8AD-3E4C-94120013F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Custom Telemetry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9A103-BB0D-23F2-BDFE-232C1E341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oogle Shape;316;p24">
            <a:extLst>
              <a:ext uri="{FF2B5EF4-FFF2-40B4-BE49-F238E27FC236}">
                <a16:creationId xmlns:a16="http://schemas.microsoft.com/office/drawing/2014/main" id="{CFB2E39C-B64B-4F51-CCAA-DEB1C471FD5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1452" y="4463676"/>
            <a:ext cx="7196934" cy="1299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18;p24">
            <a:extLst>
              <a:ext uri="{FF2B5EF4-FFF2-40B4-BE49-F238E27FC236}">
                <a16:creationId xmlns:a16="http://schemas.microsoft.com/office/drawing/2014/main" id="{62B97885-E536-6807-DD14-C83350A0E1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74231" y="1693972"/>
            <a:ext cx="8688012" cy="26387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7242705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8A5C-E9F7-AB2B-EF85-5515E0D16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B1A0-37F8-2EE4-2247-FEAB18FE3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314339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Custom Telemetry Events</a:t>
            </a:r>
          </a:p>
        </p:txBody>
      </p:sp>
      <p:pic>
        <p:nvPicPr>
          <p:cNvPr id="4" name="Google Shape;324;p25">
            <a:extLst>
              <a:ext uri="{FF2B5EF4-FFF2-40B4-BE49-F238E27FC236}">
                <a16:creationId xmlns:a16="http://schemas.microsoft.com/office/drawing/2014/main" id="{5DF934CF-7EF2-9D19-A217-BC3E46BF1A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1756" y="1135063"/>
            <a:ext cx="9792913" cy="2696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25;p25">
            <a:extLst>
              <a:ext uri="{FF2B5EF4-FFF2-40B4-BE49-F238E27FC236}">
                <a16:creationId xmlns:a16="http://schemas.microsoft.com/office/drawing/2014/main" id="{0A824054-CDCA-17C2-AE49-7484490E39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6532" y="4064204"/>
            <a:ext cx="8023359" cy="27510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056102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8954A-5311-73CF-70C8-8B21A713B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FE7D2-6982-EA56-90B1-8594A45B5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ISM Telemetry for FinOps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9870D-D1FC-C655-910A-133290092C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  <a:hlinkClick r:id="rId2"/>
              </a:rPr>
              <a:t>GitHub Link 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674659-F2A5-9159-78F5-0AE2A372D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269" y="2594443"/>
            <a:ext cx="5944430" cy="2648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A88990-67C7-ED73-1E7F-3BC6B2F7A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0" y="3361312"/>
            <a:ext cx="4972744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57317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018EC-6B82-AAC3-0C82-E0402FEEC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7A98-3C2C-E132-CB1B-CC3B6E71E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59" y="247744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Custom Telemetry Events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CDF782-93D4-A7AE-E02C-A282C1A93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679" y="765713"/>
            <a:ext cx="4410691" cy="6020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236EB0-F5FA-2547-A205-A1AB9B02B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991" y="3621454"/>
            <a:ext cx="5315692" cy="27816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31758F-EBAF-F33E-CD4C-4A6272F7D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7" y="881360"/>
            <a:ext cx="7770381" cy="260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11010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46086-97F3-FC76-F88E-17095754E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CD68-3003-491F-6C6E-D7BC6E88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995" y="245502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</a:rPr>
              <a:t>Azure Data Explorer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CE589A-D024-889B-BFBA-427B61BA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431" y="957751"/>
            <a:ext cx="6330224" cy="56139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CDDABD-9FCF-11A8-2EA1-D10E794A2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709" y="3327573"/>
            <a:ext cx="2445065" cy="3421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4C927F-B9FC-6FBF-0FF2-055BD0222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419" y="894998"/>
            <a:ext cx="5239646" cy="24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59858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7E7D6-7500-6FF8-09EA-8D22D7DD9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DC9337-DC95-5B5F-7B83-CC4B21B8C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125662"/>
            <a:ext cx="11316728" cy="2286000"/>
          </a:xfrm>
        </p:spPr>
        <p:txBody>
          <a:bodyPr/>
          <a:lstStyle/>
          <a:p>
            <a:r>
              <a:rPr lang="en-US" sz="6600" dirty="0">
                <a:latin typeface="+mn-lt"/>
              </a:rPr>
              <a:t>User Licensing</a:t>
            </a:r>
          </a:p>
        </p:txBody>
      </p:sp>
    </p:spTree>
    <p:extLst>
      <p:ext uri="{BB962C8B-B14F-4D97-AF65-F5344CB8AC3E}">
        <p14:creationId xmlns:p14="http://schemas.microsoft.com/office/powerpoint/2010/main" val="2429468516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E76C7-F6A4-620B-0375-F4A4C25D2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598DC-3337-DE04-CB9D-3FAF6A6DC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Security Tied to Licensing</a:t>
            </a:r>
          </a:p>
        </p:txBody>
      </p:sp>
      <p:pic>
        <p:nvPicPr>
          <p:cNvPr id="4" name="Google Shape;192;p15">
            <a:extLst>
              <a:ext uri="{FF2B5EF4-FFF2-40B4-BE49-F238E27FC236}">
                <a16:creationId xmlns:a16="http://schemas.microsoft.com/office/drawing/2014/main" id="{921D2411-7D09-1EDB-8187-D0289E8D523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11255" y="2400209"/>
            <a:ext cx="6348010" cy="205757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93;p15">
            <a:extLst>
              <a:ext uri="{FF2B5EF4-FFF2-40B4-BE49-F238E27FC236}">
                <a16:creationId xmlns:a16="http://schemas.microsoft.com/office/drawing/2014/main" id="{2ABDF5C9-C124-AF07-7D57-6A0E3FEE09FD}"/>
              </a:ext>
            </a:extLst>
          </p:cNvPr>
          <p:cNvSpPr txBox="1"/>
          <p:nvPr/>
        </p:nvSpPr>
        <p:spPr>
          <a:xfrm>
            <a:off x="450460" y="3044279"/>
            <a:ext cx="2353585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Security</a:t>
            </a:r>
            <a:endParaRPr dirty="0"/>
          </a:p>
        </p:txBody>
      </p:sp>
      <p:sp>
        <p:nvSpPr>
          <p:cNvPr id="6" name="Google Shape;194;p15">
            <a:extLst>
              <a:ext uri="{FF2B5EF4-FFF2-40B4-BE49-F238E27FC236}">
                <a16:creationId xmlns:a16="http://schemas.microsoft.com/office/drawing/2014/main" id="{F1ADDA9B-91FB-29D7-1C37-9C2769010448}"/>
              </a:ext>
            </a:extLst>
          </p:cNvPr>
          <p:cNvSpPr txBox="1"/>
          <p:nvPr/>
        </p:nvSpPr>
        <p:spPr>
          <a:xfrm>
            <a:off x="9366475" y="3044278"/>
            <a:ext cx="261954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Licensing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7300863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F7DDB-2581-967B-9EDB-1F5131A0C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AC263-C821-0682-9F8C-02B2B3D73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User Licensing in D365FO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35853-10BD-D868-D6EE-B03576A441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Based on what a user is assigned, not what a user consumes / utilizes</a:t>
            </a: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Three different license types: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Operations (Finance, Supply Chain Management, Retail, Talent)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Activity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Team Member</a:t>
            </a: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Two different licensing methodologies currently used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Entry Point Based Licensing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Privilege Based Licensing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92049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18F69-AFFA-CBB7-FA2A-B474547C5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8BC0-2290-31D2-302B-6F85D657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 Model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938BF-56F0-1F1E-3ABD-4AC8E0EFB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oogle Shape;206;p1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C371CE0-2607-13FB-F518-270A29B27C1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0437" y="1750524"/>
            <a:ext cx="10515600" cy="40268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2573422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DDC10-C0DF-C5BD-201E-9CE86C6CA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A3D49-9DE2-9754-7512-B663E2AFF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Entry Point Based Licensing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D3D0D3-63A6-34A6-5629-53E4AFB179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153" y="1668462"/>
            <a:ext cx="6609941" cy="4191000"/>
          </a:xfrm>
        </p:spPr>
        <p:txBody>
          <a:bodyPr/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Based on access to entry points (menu items </a:t>
            </a:r>
            <a:r>
              <a:rPr lang="en-US" sz="2800" dirty="0" err="1"/>
              <a:t>etc</a:t>
            </a:r>
            <a:r>
              <a:rPr lang="en-US" sz="2800" dirty="0"/>
              <a:t>)</a:t>
            </a: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Each entry point has two parameters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dirty="0"/>
              <a:t>Maintain User License – used if access is Created, Update, Delete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dirty="0"/>
              <a:t>View User License – used if access if Read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It only takes one access at a higher license level for the user/role to require that higher license level</a:t>
            </a:r>
            <a:endParaRPr lang="en-US" dirty="0"/>
          </a:p>
          <a:p>
            <a:pPr marL="342900" lvl="0" indent="-1828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None/>
            </a:pPr>
            <a:endParaRPr lang="en-US" dirty="0"/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oogle Shape;213;p1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90ACA73A-C5DD-D1E8-59B1-097926543AF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92831" y="1121837"/>
            <a:ext cx="2324674" cy="5167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4656120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434D6-B637-449E-0662-2A24E8CBF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3BE0-0C83-FAEB-0D78-869200F6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Privilege Based Licensing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B9B01-EFB5-56D4-A3C9-A9A101DF7A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dirty="0"/>
              <a:t>Categorizes ‘Operations’ license into SKUs: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Finance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Supply Chain Management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Retail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/>
              <a:t>Project Operations</a:t>
            </a:r>
            <a:endParaRPr lang="en-US" dirty="0"/>
          </a:p>
          <a:p>
            <a:pPr marL="342900" lvl="0" indent="-1828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None/>
            </a:pP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dirty="0"/>
              <a:t>Based on which privileges a user is assigned</a:t>
            </a:r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92667525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E92A0-88B5-FB31-F8E9-D4C661072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BB8D8-3E04-DBAA-5E72-0D6CE86F9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Privilege Based Licensing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01589-5F4A-7D98-4763-50CCB01F81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153" y="1668462"/>
            <a:ext cx="5041118" cy="4191000"/>
          </a:xfrm>
        </p:spPr>
        <p:txBody>
          <a:bodyPr/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Microsoft has designated certain privileges to require a particular license type</a:t>
            </a: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Associations can be found in the </a:t>
            </a:r>
            <a:r>
              <a:rPr lang="en-US" sz="2000" dirty="0" err="1"/>
              <a:t>LicensingServicePlansPrivilege</a:t>
            </a:r>
            <a:r>
              <a:rPr lang="en-US" sz="2000" dirty="0"/>
              <a:t> table</a:t>
            </a: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If user is assigned a privilege with </a:t>
            </a:r>
            <a:r>
              <a:rPr lang="en-US" sz="2000" dirty="0" err="1"/>
              <a:t>IsUnique</a:t>
            </a:r>
            <a:r>
              <a:rPr lang="en-US" sz="2000" dirty="0"/>
              <a:t> = 1 then that license is required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If multiple licenses are required will follow a base/attach model</a:t>
            </a: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2000" dirty="0"/>
              <a:t>If </a:t>
            </a:r>
            <a:r>
              <a:rPr lang="en-US" sz="2000" dirty="0" err="1"/>
              <a:t>IsUnique</a:t>
            </a:r>
            <a:r>
              <a:rPr lang="en-US" sz="2000" dirty="0"/>
              <a:t> = 0 then </a:t>
            </a:r>
            <a:r>
              <a:rPr lang="en-US" sz="2000" b="1" dirty="0"/>
              <a:t>any </a:t>
            </a:r>
            <a:r>
              <a:rPr lang="en-US" sz="2000" dirty="0"/>
              <a:t>license listed will satisfy license requirement</a:t>
            </a:r>
            <a:endParaRPr lang="en-US" dirty="0"/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Google Shape;226;p20" descr="A picture containing text, table&#10;&#10;Description automatically generated">
            <a:extLst>
              <a:ext uri="{FF2B5EF4-FFF2-40B4-BE49-F238E27FC236}">
                <a16:creationId xmlns:a16="http://schemas.microsoft.com/office/drawing/2014/main" id="{3101679C-19D4-FDC0-BA43-DE32553D6D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46572" y="1668462"/>
            <a:ext cx="4857750" cy="3889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7378739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A1F80-F5C4-6AE0-CA21-70ED3ECA9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6E29E-46AA-587A-A0D8-A3552B62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User Licensing Methodology</a:t>
            </a:r>
          </a:p>
        </p:txBody>
      </p:sp>
      <p:pic>
        <p:nvPicPr>
          <p:cNvPr id="4" name="Google Shape;232;p21" descr="A diagram of a document&#10;&#10;Description automatically generated">
            <a:extLst>
              <a:ext uri="{FF2B5EF4-FFF2-40B4-BE49-F238E27FC236}">
                <a16:creationId xmlns:a16="http://schemas.microsoft.com/office/drawing/2014/main" id="{4028BD48-B6F9-1ACC-6324-C57BF9EBCE8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51914" y="1477962"/>
            <a:ext cx="6932645" cy="5105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319035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D84A0-A6A5-C827-2CE7-F010DA57C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9C360-8DD2-21D9-A5A2-52BC518A2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License Enforcement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E09AC-149E-7ECA-7C86-4D784810E3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strike="sngStrike" dirty="0">
                <a:latin typeface="Poppins" pitchFamily="2" charset="77"/>
                <a:cs typeface="Poppins" pitchFamily="2" charset="77"/>
              </a:rPr>
              <a:t>April 30</a:t>
            </a:r>
            <a:r>
              <a:rPr lang="en-US" sz="3600" strike="sngStrike" baseline="30000" dirty="0">
                <a:latin typeface="Poppins" pitchFamily="2" charset="77"/>
                <a:cs typeface="Poppins" pitchFamily="2" charset="77"/>
              </a:rPr>
              <a:t>th</a:t>
            </a:r>
            <a:r>
              <a:rPr lang="en-US" sz="3600" strike="sngStrike" baseline="30000" dirty="0">
                <a:latin typeface="Poppins" pitchFamily="2" charset="77"/>
              </a:rPr>
              <a:t>  </a:t>
            </a:r>
            <a:r>
              <a:rPr lang="en-US" sz="3600" dirty="0">
                <a:latin typeface="Poppins" pitchFamily="2" charset="77"/>
                <a:cs typeface="Poppins" pitchFamily="2" charset="77"/>
              </a:rPr>
              <a:t>May 15</a:t>
            </a:r>
            <a:r>
              <a:rPr lang="en-US" sz="3600" baseline="30000" dirty="0">
                <a:latin typeface="Poppins" pitchFamily="2" charset="77"/>
                <a:cs typeface="Poppins" pitchFamily="2" charset="77"/>
              </a:rPr>
              <a:t>th</a:t>
            </a:r>
            <a:r>
              <a:rPr lang="en-US" sz="3600" dirty="0">
                <a:latin typeface="Poppins" pitchFamily="2" charset="77"/>
                <a:cs typeface="Poppins" pitchFamily="2" charset="77"/>
              </a:rPr>
              <a:t> 2025 - soft enforcement</a:t>
            </a:r>
          </a:p>
          <a:p>
            <a:r>
              <a:rPr lang="en-US" sz="3600" dirty="0">
                <a:latin typeface="Poppins" pitchFamily="2" charset="77"/>
              </a:rPr>
              <a:t>Aug 30</a:t>
            </a:r>
            <a:r>
              <a:rPr lang="en-US" sz="3600" baseline="30000" dirty="0">
                <a:latin typeface="Poppins" pitchFamily="2" charset="77"/>
              </a:rPr>
              <a:t>th</a:t>
            </a:r>
            <a:r>
              <a:rPr lang="en-US" sz="3600" dirty="0">
                <a:latin typeface="Poppins" pitchFamily="2" charset="77"/>
              </a:rPr>
              <a:t> 2025 – hard enforcement</a:t>
            </a:r>
            <a:endParaRPr lang="en-US" sz="36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A20ADC-C349-929D-F79F-25D4CF4C9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729" y="3497262"/>
            <a:ext cx="10267016" cy="20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84985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88E4B-5668-8E29-2BD6-D4842CF9C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CBA89-2F12-E4E1-1F10-738DEF647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Power Platform Admin Center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64ACB-1F48-2B43-3022-9E7D72ACF5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Source of Truth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F9C7160-5DFB-2D4E-6A49-4D0460FC3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514" y="2314094"/>
            <a:ext cx="6309445" cy="433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14621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E29E6-7BAA-2E19-3F46-D0E58E95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Security Governance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C413F1-EA29-E819-D8DE-38F7F0DA5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987" y="1475837"/>
            <a:ext cx="857250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73645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03FA9-6687-AA11-B31A-DC6070CED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B041C-7D37-6623-FD7E-695CB7AB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125662"/>
            <a:ext cx="11316728" cy="2286000"/>
          </a:xfrm>
        </p:spPr>
        <p:txBody>
          <a:bodyPr/>
          <a:lstStyle/>
          <a:p>
            <a:r>
              <a:rPr lang="en-US" sz="6600" dirty="0">
                <a:latin typeface="+mn-lt"/>
              </a:rPr>
              <a:t>Tips &amp; Tricks</a:t>
            </a:r>
          </a:p>
        </p:txBody>
      </p:sp>
    </p:spTree>
    <p:extLst>
      <p:ext uri="{BB962C8B-B14F-4D97-AF65-F5344CB8AC3E}">
        <p14:creationId xmlns:p14="http://schemas.microsoft.com/office/powerpoint/2010/main" val="1136000598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542BF-FA46-5F67-91F2-97244EC46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F18F3-D682-E1A4-AD44-82DBF010C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351487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User Options</a:t>
            </a:r>
          </a:p>
        </p:txBody>
      </p:sp>
      <p:pic>
        <p:nvPicPr>
          <p:cNvPr id="4" name="Google Shape;246;p23">
            <a:extLst>
              <a:ext uri="{FF2B5EF4-FFF2-40B4-BE49-F238E27FC236}">
                <a16:creationId xmlns:a16="http://schemas.microsoft.com/office/drawing/2014/main" id="{B7914B4D-5F4C-7E62-0C29-2DB4A63693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8353" y="1171258"/>
            <a:ext cx="7643132" cy="50321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9956609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9364D-C9BA-0F7D-FBF2-F1B28CE28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FC008-A1CB-125D-7511-184E956DB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Navigation Breadcrumbs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BFD38-B242-9992-6F8F-018D4B9EBB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System Administration -&gt; Setup -&gt; </a:t>
            </a:r>
          </a:p>
          <a:p>
            <a:pPr marL="0" indent="0">
              <a:buNone/>
            </a:pPr>
            <a:r>
              <a:rPr lang="en-US" dirty="0">
                <a:latin typeface="Poppins" pitchFamily="2" charset="77"/>
                <a:cs typeface="Poppins" pitchFamily="2" charset="77"/>
              </a:rPr>
              <a:t>Client Performance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26F259-54E2-5221-DBB4-091F96151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599" y="3959034"/>
            <a:ext cx="2029108" cy="10288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B993A8-0386-4390-15DA-82FFCD391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707" y="4987878"/>
            <a:ext cx="4887007" cy="676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D6962B-04D2-1A97-39C7-3FE28C4BA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153" y="3763962"/>
            <a:ext cx="4934639" cy="6287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6291B1-5E2B-3711-3A28-ED770A366BD6}"/>
              </a:ext>
            </a:extLst>
          </p:cNvPr>
          <p:cNvSpPr txBox="1"/>
          <p:nvPr/>
        </p:nvSpPr>
        <p:spPr>
          <a:xfrm>
            <a:off x="6669741" y="3254815"/>
            <a:ext cx="1246944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Before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6F2D44-BC46-E1A9-AB7D-2339F65CD256}"/>
              </a:ext>
            </a:extLst>
          </p:cNvPr>
          <p:cNvSpPr txBox="1"/>
          <p:nvPr/>
        </p:nvSpPr>
        <p:spPr>
          <a:xfrm>
            <a:off x="6773551" y="4473456"/>
            <a:ext cx="1039323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271685513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D29D6-DD1F-4EF0-58EC-975164E6E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56A8B-45DF-236B-4C54-D70352B30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Usage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A9245-33BE-3762-2E95-A7829915C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153" y="1668462"/>
            <a:ext cx="4404623" cy="4191000"/>
          </a:xfrm>
        </p:spPr>
        <p:txBody>
          <a:bodyPr/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3200" u="sng" dirty="0">
                <a:solidFill>
                  <a:schemeClr val="hlink"/>
                </a:solidFill>
                <a:hlinkClick r:id="rId2"/>
              </a:rPr>
              <a:t>Usage Data Overview</a:t>
            </a:r>
            <a:endParaRPr lang="en-US" sz="3200" dirty="0"/>
          </a:p>
          <a:p>
            <a:pPr marL="342900" lvl="0" indent="-1828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None/>
            </a:pPr>
            <a:endParaRPr lang="en-US" sz="3200"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3200" u="sng" dirty="0">
                <a:solidFill>
                  <a:schemeClr val="hlink"/>
                </a:solidFill>
                <a:hlinkClick r:id="rId3"/>
              </a:rPr>
              <a:t>Resetting usage data can help in certain scenarios </a:t>
            </a:r>
            <a:endParaRPr lang="en-US" sz="3200" dirty="0"/>
          </a:p>
          <a:p>
            <a:endParaRPr lang="en-US" sz="32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oogle Shape;253;p24">
            <a:extLst>
              <a:ext uri="{FF2B5EF4-FFF2-40B4-BE49-F238E27FC236}">
                <a16:creationId xmlns:a16="http://schemas.microsoft.com/office/drawing/2014/main" id="{7551DC98-A39D-4CB9-F88D-22C90AD930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8274" y="1315331"/>
            <a:ext cx="6360637" cy="4363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5963452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75498-5B5A-E087-A649-83F616E8E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F0081-6C32-D2E8-4A6E-FA47CEE59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User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Personalizations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D2205-7B08-D6F3-971C-AA3B7EEEA7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153" y="1668462"/>
            <a:ext cx="4727353" cy="4191000"/>
          </a:xfrm>
        </p:spPr>
        <p:txBody>
          <a:bodyPr/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3200" dirty="0"/>
              <a:t>Can be useful when troubleshooting data issues, specifically if a user cannot see a certain field</a:t>
            </a:r>
          </a:p>
          <a:p>
            <a:pPr marL="342900" lvl="0" indent="-1828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None/>
            </a:pPr>
            <a:endParaRPr lang="en-US" sz="3200"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3200" u="sng" dirty="0">
                <a:solidFill>
                  <a:schemeClr val="hlink"/>
                </a:solidFill>
                <a:hlinkClick r:id="rId2"/>
              </a:rPr>
              <a:t>Can reset individual or all </a:t>
            </a:r>
            <a:r>
              <a:rPr lang="en-US" sz="3200" u="sng" dirty="0" err="1">
                <a:solidFill>
                  <a:schemeClr val="hlink"/>
                </a:solidFill>
                <a:hlinkClick r:id="rId2"/>
              </a:rPr>
              <a:t>personalizations</a:t>
            </a:r>
            <a:endParaRPr lang="en-US" sz="3200" dirty="0"/>
          </a:p>
          <a:p>
            <a:endParaRPr lang="en-US" sz="32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oogle Shape;260;p25">
            <a:extLst>
              <a:ext uri="{FF2B5EF4-FFF2-40B4-BE49-F238E27FC236}">
                <a16:creationId xmlns:a16="http://schemas.microsoft.com/office/drawing/2014/main" id="{7941C888-D479-F81E-A4B9-2761273E29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6970" y="1477962"/>
            <a:ext cx="4529086" cy="4556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751201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D4040-3C51-CAC6-F6F7-CC9ADDE8F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CBFB-B274-9046-C0F3-C2720E887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D365FO Admin Toolkit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5B8087-9C3E-EEC8-B14F-8425422166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838" y="1477962"/>
            <a:ext cx="6134812" cy="4191000"/>
          </a:xfrm>
        </p:spPr>
        <p:txBody>
          <a:bodyPr/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None/>
            </a:pPr>
            <a:r>
              <a:rPr lang="en-US" sz="2400" u="sng" dirty="0">
                <a:solidFill>
                  <a:schemeClr val="hlink"/>
                </a:solidFill>
                <a:hlinkClick r:id="rId2"/>
              </a:rPr>
              <a:t>More info here!</a:t>
            </a:r>
            <a:endParaRPr lang="en-US" sz="2400" dirty="0"/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None/>
            </a:pPr>
            <a:endParaRPr lang="en-US" sz="2400" dirty="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Features include: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User self-service assignment / revoking of </a:t>
            </a:r>
            <a:r>
              <a:rPr lang="en-US" sz="2400" dirty="0" err="1"/>
              <a:t>SysAdmin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Auto deprovisioning of </a:t>
            </a:r>
            <a:r>
              <a:rPr lang="en-US" sz="2400" dirty="0" err="1"/>
              <a:t>SysAdmin</a:t>
            </a:r>
            <a:r>
              <a:rPr lang="en-US" sz="2400" dirty="0"/>
              <a:t> role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 err="1"/>
              <a:t>SysAdmin</a:t>
            </a:r>
            <a:r>
              <a:rPr lang="en-US" sz="2400" dirty="0"/>
              <a:t> assignment logging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Export / Compare System Configurations</a:t>
            </a:r>
            <a:endParaRPr lang="en-US" dirty="0"/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Auto-disable users 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Auto role assignment for Entra ID groups</a:t>
            </a:r>
            <a:endParaRPr lang="en-US" dirty="0"/>
          </a:p>
          <a:p>
            <a:pPr marL="342900" lvl="0" indent="-1828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None/>
            </a:pPr>
            <a:endParaRPr lang="en-US" dirty="0"/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oogle Shape;270;p26">
            <a:extLst>
              <a:ext uri="{FF2B5EF4-FFF2-40B4-BE49-F238E27FC236}">
                <a16:creationId xmlns:a16="http://schemas.microsoft.com/office/drawing/2014/main" id="{0D6F7371-D4B8-6E97-6194-578E9CED3C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7495" y="452958"/>
            <a:ext cx="2171700" cy="425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71;p26">
            <a:extLst>
              <a:ext uri="{FF2B5EF4-FFF2-40B4-BE49-F238E27FC236}">
                <a16:creationId xmlns:a16="http://schemas.microsoft.com/office/drawing/2014/main" id="{3E766760-FEC4-3D34-D918-187B17AF915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7995" y="4796357"/>
            <a:ext cx="6384377" cy="1745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0120634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C831C-3CEC-CB68-7D73-5B6CA0FC0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DC155-B598-2449-54AD-1AFBE4A75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D365FO </a:t>
            </a:r>
            <a:br>
              <a:rPr lang="en-US" dirty="0"/>
            </a:br>
            <a:r>
              <a:rPr lang="en-US" dirty="0"/>
              <a:t>Environment Configurations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D69B1-65E2-12F7-EEC7-C6D79020B8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Free tool (part of D365FO Admin Toolkit)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Ability to compare: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Users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User Roles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User Role Organizations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dirty="0"/>
              <a:t>Security</a:t>
            </a:r>
          </a:p>
          <a:p>
            <a:pPr marL="584200" lvl="1" indent="-10414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None/>
            </a:pPr>
            <a:endParaRPr lang="en-US" sz="2400"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400" dirty="0"/>
              <a:t>More info on process here!</a:t>
            </a:r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u="sng" dirty="0">
                <a:solidFill>
                  <a:schemeClr val="hlink"/>
                </a:solidFill>
                <a:hlinkClick r:id="rId2"/>
              </a:rPr>
              <a:t>Release of D365FO Environment Comparison Utility</a:t>
            </a:r>
            <a:endParaRPr lang="en-US" sz="2400" dirty="0"/>
          </a:p>
          <a:p>
            <a:pPr marL="584200" lvl="1" indent="-2413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160"/>
              <a:buChar char="•"/>
            </a:pPr>
            <a:r>
              <a:rPr lang="en-US" sz="2400" u="sng" dirty="0">
                <a:solidFill>
                  <a:schemeClr val="hlink"/>
                </a:solidFill>
                <a:hlinkClick r:id="rId3"/>
              </a:rPr>
              <a:t>Comparing D365FO Security Between Versions</a:t>
            </a:r>
            <a:endParaRPr lang="en-US" sz="2400" dirty="0"/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oogle Shape;278;p27">
            <a:extLst>
              <a:ext uri="{FF2B5EF4-FFF2-40B4-BE49-F238E27FC236}">
                <a16:creationId xmlns:a16="http://schemas.microsoft.com/office/drawing/2014/main" id="{182375A2-F9C9-9338-320D-591BB78FAD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05490" y="1668462"/>
            <a:ext cx="4486364" cy="3272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3537500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F2496-E55A-36D6-8F96-BE025AE9D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5700B-1ED8-B622-FF2D-2CEB56D6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Debug Parameter in URL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95608F-8F77-F15F-EBF8-07A8ABF4C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064" y="1477962"/>
            <a:ext cx="9872569" cy="506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37613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D35A-8C45-8DAF-A0F8-E1599B9D9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5AD6E-2C56-AC3D-EE49-228DC7E8A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Table Browser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D3414D-6327-6454-4E4C-F5835B7359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&lt;D365FOUrl&gt;/?mi=</a:t>
            </a:r>
            <a:r>
              <a:rPr lang="en-US" sz="2000" dirty="0" err="1"/>
              <a:t>SysTableBrowser&amp;tablename</a:t>
            </a:r>
            <a:r>
              <a:rPr lang="en-US" sz="2000" dirty="0"/>
              <a:t>=&lt;</a:t>
            </a:r>
            <a:r>
              <a:rPr lang="en-US" sz="2000" dirty="0" err="1"/>
              <a:t>tablename</a:t>
            </a:r>
            <a:r>
              <a:rPr lang="en-US" sz="2000" dirty="0"/>
              <a:t>&gt;&amp;</a:t>
            </a:r>
            <a:r>
              <a:rPr lang="en-US" sz="2000" dirty="0" err="1"/>
              <a:t>cmp</a:t>
            </a:r>
            <a:r>
              <a:rPr lang="en-US" sz="2000" dirty="0"/>
              <a:t>=&lt;</a:t>
            </a:r>
            <a:r>
              <a:rPr lang="en-US" sz="2000" dirty="0" err="1"/>
              <a:t>companyId</a:t>
            </a:r>
            <a:r>
              <a:rPr lang="en-US" sz="2000" dirty="0"/>
              <a:t>&gt;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8FDC3-8A3B-E74F-1247-3E3A29434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92" y="2477907"/>
            <a:ext cx="11212490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65953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1EF59-C3AC-4BE6-0EF1-F7569ACB5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2A07-68CE-2936-1166-432F0A0F3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Table Browser – Visual Studio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D93FD2B-2209-8F66-D847-C72777759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62" y="1597585"/>
            <a:ext cx="333375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422917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C7BBB-A161-45FB-C35A-3327EF73A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0903A-FC9C-0A9F-7CAC-44C9D0075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Browser – Chrome Extension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A7B813A-5598-B151-3898-C716DFDEF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765" y="1798242"/>
            <a:ext cx="7871012" cy="139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A44CA8F3-65FE-D5E0-F852-2A79EFA08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585" y="3794871"/>
            <a:ext cx="39147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4A0EE76-A5B5-E147-35CE-CB902E1C7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531" y="3880596"/>
            <a:ext cx="3886200" cy="196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887253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3612D-4F05-53A5-50E4-28931AC84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0A22F-F633-C59E-2248-FEC72EEB2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 in Time (JIT) Access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8F3AE-972D-72B9-B1F9-392DB9D130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EBD3359-55F9-BB38-36DF-1A263862D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23" y="2183463"/>
            <a:ext cx="5721724" cy="33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ACA01D9F-1D3F-03A5-DDEF-017064612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050" y="2439592"/>
            <a:ext cx="5604275" cy="205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3E4A2F48-CE5C-38C0-2435-888DF2CE8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200" y="4667244"/>
            <a:ext cx="6191037" cy="51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6660A8-9140-A8FF-B07F-03EDA1266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050" y="1477962"/>
            <a:ext cx="6191036" cy="86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642701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3C065-6B10-A508-452C-D19D87BD2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405A-CA17-E399-32B9-53A4DCF12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JIT Access – SQL Server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05A41-76E7-23D4-0283-3754C56AAF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AB228C8-6109-E495-9BBD-E687CE947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48" y="1899049"/>
            <a:ext cx="2924175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5F241095-99E8-A64C-4247-5CDF04448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471" y="2165222"/>
            <a:ext cx="3283728" cy="216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FB552FF4-D7F2-1E8D-E631-7D213BFCB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438" y="1853448"/>
            <a:ext cx="2426354" cy="301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CDCC94D-2D31-F2BC-25CB-2B2C1EED4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094" y="1853448"/>
            <a:ext cx="2426354" cy="302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027937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BF0CB-9D38-8430-2BB6-D89A1A7F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9262D-32F1-02B4-870D-EB34F9F55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JIT Access – Firewall Rule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BA7C6-3DDB-7D0D-2A91-3D94B88F4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8D65B8B-7EE0-E8DD-5C85-AE53FB871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024" y="1668462"/>
            <a:ext cx="615315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FD28FD-709C-EB74-6A1E-33E32B80E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33" y="1904662"/>
            <a:ext cx="4218859" cy="3631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D63C97-FC32-A0CC-B50D-7F5376080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526" y="4109980"/>
            <a:ext cx="2673587" cy="24413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D7EAB7-B293-6A6C-51F0-A321464E4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255" y="4481741"/>
            <a:ext cx="4911175" cy="169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04070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A4BB7-BA83-7688-E5B5-7DD5F2CB5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7A6B-2B3A-40B3-D0CA-6E8D62539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Execute X++ Code in Prod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8B336-D4A4-D7FC-07C2-B76E447FBC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System Administration -&gt; Periodic Tasks</a:t>
            </a:r>
          </a:p>
          <a:p>
            <a:pPr marL="68580" indent="0">
              <a:buNone/>
            </a:pPr>
            <a:r>
              <a:rPr lang="en-US" sz="2800" dirty="0"/>
              <a:t>-&gt; Database -&gt; Custom Scripts</a:t>
            </a:r>
          </a:p>
          <a:p>
            <a:endParaRPr lang="en-US" sz="28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533629-48FC-F6D8-2532-526CA8916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85" y="2736444"/>
            <a:ext cx="7382905" cy="3153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45448D-B987-C9C0-8187-227ED07F1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515" y="1831443"/>
            <a:ext cx="2667372" cy="40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37016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2B50F-655D-1CA5-E07B-C423A4039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D4EDD-B5C1-5C9A-D66D-96DB932E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X++ Code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A72D6-81B0-57C3-E66A-6868F90D05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153" y="1668462"/>
            <a:ext cx="6860953" cy="4191000"/>
          </a:xfrm>
        </p:spPr>
        <p:txBody>
          <a:bodyPr/>
          <a:lstStyle/>
          <a:p>
            <a:r>
              <a:rPr lang="en-US" sz="2400" dirty="0"/>
              <a:t>Must have public static void main(</a:t>
            </a:r>
            <a:r>
              <a:rPr lang="en-US" sz="2400" dirty="0" err="1"/>
              <a:t>Args</a:t>
            </a:r>
            <a:r>
              <a:rPr lang="en-US" sz="2400" dirty="0"/>
              <a:t> _</a:t>
            </a:r>
            <a:r>
              <a:rPr lang="en-US" sz="2400" dirty="0" err="1"/>
              <a:t>args</a:t>
            </a:r>
            <a:r>
              <a:rPr lang="en-US" sz="2400" dirty="0"/>
              <a:t>)</a:t>
            </a:r>
          </a:p>
          <a:p>
            <a:r>
              <a:rPr lang="en-US" sz="2400" dirty="0"/>
              <a:t>Must not cause any exceptions</a:t>
            </a:r>
          </a:p>
          <a:p>
            <a:r>
              <a:rPr lang="en-US" sz="2400" dirty="0"/>
              <a:t>Best practices:</a:t>
            </a:r>
          </a:p>
          <a:p>
            <a:pPr lvl="1"/>
            <a:r>
              <a:rPr lang="en-US" sz="2400" dirty="0"/>
              <a:t>Assert company context</a:t>
            </a:r>
          </a:p>
          <a:p>
            <a:pPr lvl="1"/>
            <a:r>
              <a:rPr lang="en-US" sz="2400" dirty="0"/>
              <a:t>Assert number of impacted records</a:t>
            </a:r>
          </a:p>
          <a:p>
            <a:pPr lvl="1"/>
            <a:r>
              <a:rPr lang="en-US" sz="2400" dirty="0"/>
              <a:t>Use unique model names for each script</a:t>
            </a:r>
          </a:p>
          <a:p>
            <a:pPr lvl="1"/>
            <a:r>
              <a:rPr lang="en-US" sz="2400" dirty="0"/>
              <a:t>Explicitly handle transaction scope</a:t>
            </a:r>
          </a:p>
          <a:p>
            <a:pPr lvl="1"/>
            <a:r>
              <a:rPr lang="en-US" sz="2400" dirty="0"/>
              <a:t>TEST</a:t>
            </a:r>
          </a:p>
          <a:p>
            <a:endParaRPr lang="en-US" sz="2400" dirty="0"/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360396-62BE-3913-41BB-C41E3CA5D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809" y="1668462"/>
            <a:ext cx="4544279" cy="482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96806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A62C6-3CD6-32E3-DE4F-78FE4A368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E6654-EC48-C98B-B5D2-5867CB080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Approve Script Execution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F90F8-DF14-86A0-E606-27B1FB6509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>
                <a:latin typeface="Poppins" pitchFamily="2" charset="77"/>
                <a:cs typeface="Poppins" pitchFamily="2" charset="77"/>
              </a:rPr>
              <a:t>Each script must have an approver before executing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5EA7780-861C-C975-2A93-107BB44D5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37" y="2324566"/>
            <a:ext cx="67056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C70766-5219-6976-3567-2C985C9AE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974" y="4242171"/>
            <a:ext cx="64865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029182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E2038-AD11-5CC6-C4BF-BFE4ABF3C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6EDEF-7156-42D3-9F76-66C6DB9DD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Test and Execute Script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727B81F-EE00-C228-D36C-86B2C5C98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86" y="1690062"/>
            <a:ext cx="4095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BB26C3-922C-F64B-1582-9A861A8F1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86" y="3497262"/>
            <a:ext cx="4010025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Script details page.">
            <a:extLst>
              <a:ext uri="{FF2B5EF4-FFF2-40B4-BE49-F238E27FC236}">
                <a16:creationId xmlns:a16="http://schemas.microsoft.com/office/drawing/2014/main" id="{A3A27E92-4A60-4AE4-9E1D-8B6337188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461" y="1440199"/>
            <a:ext cx="6858000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700934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B2770-E786-6775-3345-B6C276B14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CC562-5B0A-0D5A-3923-3B3300A98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317478"/>
            <a:ext cx="10972484" cy="712249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8F60F-87CD-BC6D-5981-923C3275BD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995" y="1029727"/>
            <a:ext cx="10972484" cy="4191000"/>
          </a:xfrm>
        </p:spPr>
        <p:txBody>
          <a:bodyPr/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u="sng" dirty="0">
                <a:solidFill>
                  <a:schemeClr val="hlink"/>
                </a:solidFill>
                <a:hlinkClick r:id="rId2"/>
              </a:rPr>
              <a:t>Storing queries in URL</a:t>
            </a:r>
            <a:endParaRPr lang="en-US" sz="2800" u="sng" dirty="0">
              <a:solidFill>
                <a:schemeClr val="hlink"/>
              </a:solidFill>
            </a:endParaRPr>
          </a:p>
          <a:p>
            <a:pPr marL="342900" indent="-342900">
              <a:spcBef>
                <a:spcPts val="0"/>
              </a:spcBef>
            </a:pPr>
            <a:r>
              <a:rPr lang="en-US" sz="2800" u="sng" dirty="0">
                <a:solidFill>
                  <a:schemeClr val="hlin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The D365 Table Browser</a:t>
            </a:r>
            <a:endParaRPr lang="en-US" sz="2800" u="sng" dirty="0">
              <a:solidFill>
                <a:schemeClr val="hlink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4"/>
              </a:rPr>
              <a:t>How To Continue to Use the Table Browser Functionality</a:t>
            </a:r>
            <a:endParaRPr lang="en-US" sz="2800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5"/>
              </a:rPr>
              <a:t>How to Run a D365 Job in Production</a:t>
            </a:r>
            <a:endParaRPr lang="en-US" sz="2800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6"/>
              </a:rPr>
              <a:t>Connect to a Test D365FO Database</a:t>
            </a:r>
            <a:endParaRPr lang="en-US" sz="2800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7"/>
              </a:rPr>
              <a:t>Run Custom X++ Scripts with Zero Downtime</a:t>
            </a:r>
            <a:endParaRPr lang="en-US" sz="2800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8"/>
              </a:rPr>
              <a:t>Overview of Telemetry Data in D365FO</a:t>
            </a:r>
            <a:endParaRPr lang="en-US" sz="2800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9"/>
              </a:rPr>
              <a:t>Release of D365FO Environment Comparison Utility</a:t>
            </a:r>
            <a:endParaRPr lang="en-US" sz="2800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10"/>
              </a:rPr>
              <a:t>Current State of D365FO User Licensing</a:t>
            </a:r>
            <a:endParaRPr lang="en-US" sz="2800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11"/>
              </a:rPr>
              <a:t>Determine Where Form Data is Stored in D365FO</a:t>
            </a:r>
            <a:endParaRPr lang="en-US" sz="2800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12"/>
              </a:rPr>
              <a:t>D365FSC License Enforcement Overview</a:t>
            </a:r>
            <a:endParaRPr lang="en-US" sz="2800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0"/>
              <a:buChar char="•"/>
            </a:pPr>
            <a:r>
              <a:rPr lang="en-US" sz="2800" dirty="0">
                <a:hlinkClick r:id="rId13"/>
              </a:rPr>
              <a:t>First Look at User Security Governance Feature</a:t>
            </a:r>
            <a:endParaRPr lang="en-US" sz="2800" dirty="0"/>
          </a:p>
          <a:p>
            <a:endParaRPr lang="en-US" sz="280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5800657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1BE8C-9F0B-6823-7EC2-C39EB99C2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952CB-9419-13C9-D712-6B8C8FB59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</a:rPr>
              <a:t>Questions?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Google Shape;297;p29">
            <a:extLst>
              <a:ext uri="{FF2B5EF4-FFF2-40B4-BE49-F238E27FC236}">
                <a16:creationId xmlns:a16="http://schemas.microsoft.com/office/drawing/2014/main" id="{6CE697DF-82B2-67FE-E2FF-F834A4B77EE7}"/>
              </a:ext>
            </a:extLst>
          </p:cNvPr>
          <p:cNvSpPr txBox="1">
            <a:spLocks/>
          </p:cNvSpPr>
          <p:nvPr/>
        </p:nvSpPr>
        <p:spPr>
          <a:xfrm>
            <a:off x="4699439" y="1485712"/>
            <a:ext cx="5394820" cy="4035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91425" rIns="146300" bIns="91425" anchor="t" anchorCtr="0">
            <a:noAutofit/>
          </a:bodyPr>
          <a:lstStyle>
            <a:lvl1pPr marL="342900" marR="0" indent="-3429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3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Poppins" pitchFamily="2" charset="77"/>
                <a:ea typeface="+mn-ea"/>
                <a:cs typeface="Poppins" pitchFamily="2" charset="77"/>
              </a:defRPr>
            </a:lvl1pPr>
            <a:lvl2pPr marL="584200" marR="0" indent="-2413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Poppins" pitchFamily="2" charset="77"/>
                <a:ea typeface="+mn-ea"/>
                <a:cs typeface="Poppins" pitchFamily="2" charset="77"/>
              </a:defRPr>
            </a:lvl2pPr>
            <a:lvl3pPr marL="8001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Poppins" pitchFamily="2" charset="77"/>
                <a:ea typeface="+mn-ea"/>
                <a:cs typeface="Poppins" pitchFamily="2" charset="77"/>
              </a:defRPr>
            </a:lvl3pPr>
            <a:lvl4pPr marL="10287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Segoe UI" panose="020B0502040204020203" pitchFamily="34" charset="0"/>
              </a:defRPr>
            </a:lvl4pPr>
            <a:lvl5pPr marL="12573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Segoe UI" panose="020B0502040204020203" pitchFamily="34" charset="0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000000"/>
              </a:buClr>
              <a:buSzPts val="2520"/>
              <a:buFont typeface="Arial" pitchFamily="34" charset="0"/>
              <a:buNone/>
            </a:pPr>
            <a:r>
              <a:rPr lang="en-US" dirty="0"/>
              <a:t>Alex Meyer</a:t>
            </a:r>
          </a:p>
          <a:p>
            <a:pPr marL="0" indent="0">
              <a:spcBef>
                <a:spcPts val="1224"/>
              </a:spcBef>
              <a:buClr>
                <a:srgbClr val="3F454F"/>
              </a:buClr>
              <a:buSzPts val="1260"/>
              <a:buFont typeface="Arial" pitchFamily="34" charset="0"/>
              <a:buNone/>
            </a:pPr>
            <a:r>
              <a:rPr lang="en-US" sz="1400" dirty="0">
                <a:solidFill>
                  <a:srgbClr val="3F454F"/>
                </a:solidFill>
              </a:rPr>
              <a:t>Email: </a:t>
            </a:r>
            <a:r>
              <a:rPr lang="en-US" sz="1400" u="sng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alex.meyer@delinea.com</a:t>
            </a:r>
            <a:endParaRPr lang="en-US" sz="1400" dirty="0">
              <a:solidFill>
                <a:srgbClr val="002060"/>
              </a:solidFill>
            </a:endParaRPr>
          </a:p>
          <a:p>
            <a:pPr marL="0" indent="0">
              <a:spcBef>
                <a:spcPts val="1224"/>
              </a:spcBef>
              <a:buClr>
                <a:srgbClr val="3F454F"/>
              </a:buClr>
              <a:buSzPts val="1260"/>
              <a:buFont typeface="Arial" pitchFamily="34" charset="0"/>
              <a:buNone/>
            </a:pPr>
            <a:r>
              <a:rPr lang="en-US" sz="1400" dirty="0">
                <a:solidFill>
                  <a:srgbClr val="3F454F"/>
                </a:solidFill>
              </a:rPr>
              <a:t>Blog: </a:t>
            </a:r>
            <a:r>
              <a:rPr lang="en-US" sz="1400" u="sng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http://d365foblog.com</a:t>
            </a:r>
            <a:endParaRPr lang="en-US" sz="1400" dirty="0">
              <a:solidFill>
                <a:srgbClr val="3F454F"/>
              </a:solidFill>
            </a:endParaRPr>
          </a:p>
          <a:p>
            <a:pPr marL="0" indent="0">
              <a:spcBef>
                <a:spcPts val="1224"/>
              </a:spcBef>
              <a:buClr>
                <a:srgbClr val="3F454F"/>
              </a:buClr>
              <a:buSzPts val="1260"/>
              <a:buFont typeface="Arial" pitchFamily="34" charset="0"/>
              <a:buNone/>
            </a:pPr>
            <a:r>
              <a:rPr lang="en-US" sz="1400" dirty="0">
                <a:solidFill>
                  <a:srgbClr val="3F454F"/>
                </a:solidFill>
              </a:rPr>
              <a:t>Security Class: </a:t>
            </a:r>
            <a:r>
              <a:rPr lang="en-US" sz="1400" u="sng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http://d365fosecurity.com</a:t>
            </a:r>
            <a:endParaRPr lang="en-US" sz="1400" dirty="0">
              <a:solidFill>
                <a:srgbClr val="3F454F"/>
              </a:solidFill>
            </a:endParaRPr>
          </a:p>
          <a:p>
            <a:pPr marL="0" indent="0">
              <a:spcBef>
                <a:spcPts val="1224"/>
              </a:spcBef>
              <a:buClr>
                <a:srgbClr val="000000"/>
              </a:buClr>
              <a:buSzPts val="1260"/>
              <a:buFont typeface="Arial" pitchFamily="34" charset="0"/>
              <a:buNone/>
            </a:pPr>
            <a:r>
              <a:rPr lang="en-US" sz="1400" dirty="0"/>
              <a:t>GitHub: </a:t>
            </a:r>
            <a:r>
              <a:rPr lang="en-US" sz="1400" u="sng" dirty="0">
                <a:solidFill>
                  <a:schemeClr val="hlink"/>
                </a:solidFill>
                <a:hlinkClick r:id="rId5"/>
              </a:rPr>
              <a:t>https://github.com/ameyer505</a:t>
            </a:r>
            <a:endParaRPr lang="en-US" sz="1400" dirty="0"/>
          </a:p>
          <a:p>
            <a:pPr marL="0" indent="0">
              <a:spcBef>
                <a:spcPts val="1224"/>
              </a:spcBef>
              <a:buClr>
                <a:srgbClr val="0095C8"/>
              </a:buClr>
              <a:buSzPts val="1260"/>
              <a:buFont typeface="Arial" pitchFamily="34" charset="0"/>
              <a:buNone/>
            </a:pPr>
            <a:r>
              <a:rPr lang="en-US" sz="1400" dirty="0"/>
              <a:t>YouTube: </a:t>
            </a:r>
            <a:r>
              <a:rPr lang="en-US" sz="1400" dirty="0">
                <a:hlinkClick r:id="rId6"/>
              </a:rPr>
              <a:t>https://www.youtube.com/@AlexMeyerGeek</a:t>
            </a:r>
            <a:endParaRPr lang="en-US" sz="1400" dirty="0"/>
          </a:p>
          <a:p>
            <a:pPr marL="0" indent="0">
              <a:spcBef>
                <a:spcPts val="1224"/>
              </a:spcBef>
              <a:buClr>
                <a:srgbClr val="0095C8"/>
              </a:buClr>
              <a:buSzPts val="1260"/>
              <a:buFont typeface="Arial" pitchFamily="34" charset="0"/>
              <a:buNone/>
            </a:pPr>
            <a:r>
              <a:rPr lang="en-US" sz="1400" u="sng" dirty="0">
                <a:solidFill>
                  <a:srgbClr val="0095C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r>
              <a:rPr lang="en-US" sz="1400" dirty="0">
                <a:solidFill>
                  <a:srgbClr val="3F454F"/>
                </a:solidFill>
              </a:rPr>
              <a:t> | </a:t>
            </a:r>
            <a:r>
              <a:rPr lang="en-US" sz="1400" u="sng" dirty="0">
                <a:solidFill>
                  <a:srgbClr val="00206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MVP Profile</a:t>
            </a:r>
            <a:endParaRPr lang="en-US" sz="1400" dirty="0">
              <a:solidFill>
                <a:srgbClr val="3F454F"/>
              </a:solidFill>
            </a:endParaRPr>
          </a:p>
          <a:p>
            <a:pPr marL="0" indent="0">
              <a:spcBef>
                <a:spcPts val="560"/>
              </a:spcBef>
              <a:buClr>
                <a:srgbClr val="000000"/>
              </a:buClr>
              <a:buSzPts val="2520"/>
              <a:buFont typeface="Arial" pitchFamily="34" charset="0"/>
              <a:buNone/>
            </a:pPr>
            <a:endParaRPr lang="en-US" dirty="0"/>
          </a:p>
        </p:txBody>
      </p:sp>
      <p:pic>
        <p:nvPicPr>
          <p:cNvPr id="5" name="Google Shape;298;p29" descr="Qr code&#10;&#10;Description automatically generated">
            <a:extLst>
              <a:ext uri="{FF2B5EF4-FFF2-40B4-BE49-F238E27FC236}">
                <a16:creationId xmlns:a16="http://schemas.microsoft.com/office/drawing/2014/main" id="{EB1D3D36-25FD-2C97-5213-A21007F3D7E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09973" y="4359640"/>
            <a:ext cx="1616528" cy="1616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426972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rimary with bullets">
  <a:themeElements>
    <a:clrScheme name="SummitPhx">
      <a:dk1>
        <a:srgbClr val="3F454F"/>
      </a:dk1>
      <a:lt1>
        <a:srgbClr val="FFFFFF"/>
      </a:lt1>
      <a:dk2>
        <a:srgbClr val="84BD00"/>
      </a:dk2>
      <a:lt2>
        <a:srgbClr val="EAEAEA"/>
      </a:lt2>
      <a:accent1>
        <a:srgbClr val="0095C8"/>
      </a:accent1>
      <a:accent2>
        <a:srgbClr val="001E60"/>
      </a:accent2>
      <a:accent3>
        <a:srgbClr val="E4002B"/>
      </a:accent3>
      <a:accent4>
        <a:srgbClr val="FFB81C"/>
      </a:accent4>
      <a:accent5>
        <a:srgbClr val="3D1B52"/>
      </a:accent5>
      <a:accent6>
        <a:srgbClr val="F2C818"/>
      </a:accent6>
      <a:hlink>
        <a:srgbClr val="0095C8"/>
      </a:hlink>
      <a:folHlink>
        <a:srgbClr val="84BD00"/>
      </a:folHlink>
    </a:clrScheme>
    <a:fontScheme name="Custom 6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CUG-NAVUG Summit 2018 speaker template.pptx" id="{E4180D32-CB38-412B-90E4-C6A367F14268}" vid="{5ABA93EF-FCBD-4FE3-891E-C6F4305AB830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241CFF6E1864895DCD7ADE29FC1C7" ma:contentTypeVersion="18" ma:contentTypeDescription="Create a new document." ma:contentTypeScope="" ma:versionID="18c11557fac8510406916505c59aacae">
  <xsd:schema xmlns:xsd="http://www.w3.org/2001/XMLSchema" xmlns:xs="http://www.w3.org/2001/XMLSchema" xmlns:p="http://schemas.microsoft.com/office/2006/metadata/properties" xmlns:ns2="29d2a015-485a-400d-b290-ecf68f6652cf" xmlns:ns3="40060f56-dd67-4c74-97f4-8d4b2087e08e" targetNamespace="http://schemas.microsoft.com/office/2006/metadata/properties" ma:root="true" ma:fieldsID="bba247b69ceff1d6cdfdebac7a276114" ns2:_="" ns3:_="">
    <xsd:import namespace="29d2a015-485a-400d-b290-ecf68f6652cf"/>
    <xsd:import namespace="40060f56-dd67-4c74-97f4-8d4b2087e0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d2a015-485a-400d-b290-ecf68f6652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d8785f9-e54f-4c32-bd3d-94d1ae40bb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060f56-dd67-4c74-97f4-8d4b2087e08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353a670-f4ec-49b7-9238-821180cc4ce8}" ma:internalName="TaxCatchAll" ma:showField="CatchAllData" ma:web="40060f56-dd67-4c74-97f4-8d4b2087e0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d2a015-485a-400d-b290-ecf68f6652cf">
      <Terms xmlns="http://schemas.microsoft.com/office/infopath/2007/PartnerControls"/>
    </lcf76f155ced4ddcb4097134ff3c332f>
    <TaxCatchAll xmlns="40060f56-dd67-4c74-97f4-8d4b2087e08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1BC9B3-9B74-4FDC-867F-AB577B6EE931}">
  <ds:schemaRefs>
    <ds:schemaRef ds:uri="29d2a015-485a-400d-b290-ecf68f6652cf"/>
    <ds:schemaRef ds:uri="40060f56-dd67-4c74-97f4-8d4b2087e08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990F116-B58F-4255-B05B-DA3808E0E5C6}">
  <ds:schemaRefs>
    <ds:schemaRef ds:uri="http://purl.org/dc/dcmitype/"/>
    <ds:schemaRef ds:uri="http://schemas.microsoft.com/office/2006/documentManagement/types"/>
    <ds:schemaRef ds:uri="http://www.w3.org/XML/1998/namespace"/>
    <ds:schemaRef ds:uri="http://purl.org/dc/terms/"/>
    <ds:schemaRef ds:uri="29d2a015-485a-400d-b290-ecf68f6652cf"/>
    <ds:schemaRef ds:uri="http://schemas.microsoft.com/office/infopath/2007/PartnerControls"/>
    <ds:schemaRef ds:uri="40060f56-dd67-4c74-97f4-8d4b2087e08e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6983</TotalTime>
  <Words>1176</Words>
  <Application>Microsoft Office PowerPoint</Application>
  <PresentationFormat>Custom</PresentationFormat>
  <Paragraphs>234</Paragraphs>
  <Slides>62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77" baseType="lpstr">
      <vt:lpstr>Arial</vt:lpstr>
      <vt:lpstr>Calibri</vt:lpstr>
      <vt:lpstr>Consolas</vt:lpstr>
      <vt:lpstr>League Spartan</vt:lpstr>
      <vt:lpstr>Mont Bold</vt:lpstr>
      <vt:lpstr>Noto Serif Display ExtraCondensed Italics</vt:lpstr>
      <vt:lpstr>Open Sans Light</vt:lpstr>
      <vt:lpstr>Poppins</vt:lpstr>
      <vt:lpstr>Quattrocento Sans</vt:lpstr>
      <vt:lpstr>segoe ui</vt:lpstr>
      <vt:lpstr>segoe ui</vt:lpstr>
      <vt:lpstr>segoe ui black</vt:lpstr>
      <vt:lpstr>Wingdings</vt:lpstr>
      <vt:lpstr>primary with bullets</vt:lpstr>
      <vt:lpstr>1_Office Theme</vt:lpstr>
      <vt:lpstr>PowerPoint Presentation</vt:lpstr>
      <vt:lpstr>PowerPoint Presentation</vt:lpstr>
      <vt:lpstr>PowerPoint Presentation</vt:lpstr>
      <vt:lpstr>Alex Meyer</vt:lpstr>
      <vt:lpstr>Session Objectives</vt:lpstr>
      <vt:lpstr>Session Agenda</vt:lpstr>
      <vt:lpstr>Assigning User Security</vt:lpstr>
      <vt:lpstr>Assign Roles to User</vt:lpstr>
      <vt:lpstr>Assign Org Restriction</vt:lpstr>
      <vt:lpstr>Organization Hierachy</vt:lpstr>
      <vt:lpstr>Organization Hierarchy</vt:lpstr>
      <vt:lpstr>Export / Import User &amp; Role Assignments</vt:lpstr>
      <vt:lpstr>Data Management Framework</vt:lpstr>
      <vt:lpstr>Data Management Project Setup</vt:lpstr>
      <vt:lpstr>Data Entities Metadata</vt:lpstr>
      <vt:lpstr>Determine User Security Required</vt:lpstr>
      <vt:lpstr>Determine Menu Item via URL</vt:lpstr>
      <vt:lpstr>Form -&gt; Security Diagnostics</vt:lpstr>
      <vt:lpstr>Form Information</vt:lpstr>
      <vt:lpstr>Telemetry Data</vt:lpstr>
      <vt:lpstr>Setup &amp; Configuration</vt:lpstr>
      <vt:lpstr>Parameter Setup</vt:lpstr>
      <vt:lpstr>Page View Events</vt:lpstr>
      <vt:lpstr>Exception Events</vt:lpstr>
      <vt:lpstr>Exception Events</vt:lpstr>
      <vt:lpstr>Custom Telemetry Events</vt:lpstr>
      <vt:lpstr>Custom Telemetry Events</vt:lpstr>
      <vt:lpstr>Custom Telemetry Events</vt:lpstr>
      <vt:lpstr>ISM Telemetry for FinOps</vt:lpstr>
      <vt:lpstr>Custom Telemetry Events</vt:lpstr>
      <vt:lpstr>Azure Data Explorer</vt:lpstr>
      <vt:lpstr>User Licensing</vt:lpstr>
      <vt:lpstr>Security Tied to Licensing</vt:lpstr>
      <vt:lpstr>User Licensing in D365FO</vt:lpstr>
      <vt:lpstr>Licensing Model</vt:lpstr>
      <vt:lpstr>Entry Point Based Licensing</vt:lpstr>
      <vt:lpstr>Privilege Based Licensing</vt:lpstr>
      <vt:lpstr>Privilege Based Licensing</vt:lpstr>
      <vt:lpstr>User Licensing Methodology</vt:lpstr>
      <vt:lpstr>License Enforcement</vt:lpstr>
      <vt:lpstr>Power Platform Admin Center</vt:lpstr>
      <vt:lpstr>User Security Governance</vt:lpstr>
      <vt:lpstr>Tips &amp; Tricks</vt:lpstr>
      <vt:lpstr>User Options</vt:lpstr>
      <vt:lpstr>Navigation Breadcrumbs</vt:lpstr>
      <vt:lpstr>Usage Data</vt:lpstr>
      <vt:lpstr>User Personalizations</vt:lpstr>
      <vt:lpstr>D365FO Admin Toolkit</vt:lpstr>
      <vt:lpstr>Compare D365FO  Environment Configurations</vt:lpstr>
      <vt:lpstr>Debug Parameter in URL</vt:lpstr>
      <vt:lpstr>Table Browser</vt:lpstr>
      <vt:lpstr>Table Browser – Visual Studio</vt:lpstr>
      <vt:lpstr>Table Browser – Chrome Extension</vt:lpstr>
      <vt:lpstr>Just in Time (JIT) Access</vt:lpstr>
      <vt:lpstr>JIT Access – SQL Server</vt:lpstr>
      <vt:lpstr>JIT Access – Firewall Rule</vt:lpstr>
      <vt:lpstr>Execute X++ Code in Prod</vt:lpstr>
      <vt:lpstr>Create X++ Code</vt:lpstr>
      <vt:lpstr>Approve Script Execution</vt:lpstr>
      <vt:lpstr>Test and Execute Script</vt:lpstr>
      <vt:lpstr>Resources</vt:lpstr>
      <vt:lpstr>Questions?</vt:lpstr>
    </vt:vector>
  </TitlesOfParts>
  <Manager/>
  <Company>Dynamic Communities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subject>Cross UG Summit 2017</dc:subject>
  <dc:creator>Ty Hagerott</dc:creator>
  <cp:keywords>Dynamic Communities</cp:keywords>
  <dc:description>Template: Mitchell Derrey; Silver Fox Productions_x000d_
Formatting: _x000d_
Audience Type:</dc:description>
  <cp:lastModifiedBy>Alex Meyer</cp:lastModifiedBy>
  <cp:revision>24</cp:revision>
  <dcterms:created xsi:type="dcterms:W3CDTF">2018-06-21T13:40:22Z</dcterms:created>
  <dcterms:modified xsi:type="dcterms:W3CDTF">2025-05-01T13:55:36Z</dcterms:modified>
  <cp:category>Dynamic Communities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0x010100595241CFF6E1864895DCD7ADE29FC1C7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MediaServiceImageTags">
    <vt:lpwstr/>
  </property>
</Properties>
</file>