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5"/>
  </p:notesMasterIdLst>
  <p:sldIdLst>
    <p:sldId id="256" r:id="rId5"/>
    <p:sldId id="273" r:id="rId6"/>
    <p:sldId id="282" r:id="rId7"/>
    <p:sldId id="258" r:id="rId8"/>
    <p:sldId id="257" r:id="rId9"/>
    <p:sldId id="259" r:id="rId10"/>
    <p:sldId id="260" r:id="rId11"/>
    <p:sldId id="283" r:id="rId12"/>
    <p:sldId id="284" r:id="rId13"/>
    <p:sldId id="285" r:id="rId14"/>
    <p:sldId id="286" r:id="rId15"/>
    <p:sldId id="287" r:id="rId16"/>
    <p:sldId id="288" r:id="rId17"/>
    <p:sldId id="265" r:id="rId18"/>
    <p:sldId id="267" r:id="rId19"/>
    <p:sldId id="269" r:id="rId20"/>
    <p:sldId id="271" r:id="rId21"/>
    <p:sldId id="290" r:id="rId22"/>
    <p:sldId id="291" r:id="rId23"/>
    <p:sldId id="292" r:id="rId24"/>
    <p:sldId id="293" r:id="rId25"/>
    <p:sldId id="294" r:id="rId26"/>
    <p:sldId id="295" r:id="rId27"/>
    <p:sldId id="296" r:id="rId28"/>
    <p:sldId id="297" r:id="rId29"/>
    <p:sldId id="289"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25" r:id="rId47"/>
    <p:sldId id="314" r:id="rId48"/>
    <p:sldId id="322" r:id="rId49"/>
    <p:sldId id="323" r:id="rId50"/>
    <p:sldId id="315" r:id="rId51"/>
    <p:sldId id="316" r:id="rId52"/>
    <p:sldId id="317" r:id="rId53"/>
    <p:sldId id="324"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4598"/>
    <a:srgbClr val="9C3C9A"/>
    <a:srgbClr val="F9ED4E"/>
    <a:srgbClr val="42ABE3"/>
    <a:srgbClr val="ED3F7B"/>
    <a:srgbClr val="57B5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441" autoAdjust="0"/>
  </p:normalViewPr>
  <p:slideViewPr>
    <p:cSldViewPr snapToGrid="0">
      <p:cViewPr varScale="1">
        <p:scale>
          <a:sx n="95" d="100"/>
          <a:sy n="95" d="100"/>
        </p:scale>
        <p:origin x="4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Meyer" userId="944a8d448f8788e6" providerId="LiveId" clId="{C4CDDC3E-4DED-4143-81A3-869A5327F260}"/>
    <pc:docChg chg="custSel modSld">
      <pc:chgData name="Alex Meyer" userId="944a8d448f8788e6" providerId="LiveId" clId="{C4CDDC3E-4DED-4143-81A3-869A5327F260}" dt="2024-05-14T17:22:54.019" v="4" actId="1076"/>
      <pc:docMkLst>
        <pc:docMk/>
      </pc:docMkLst>
      <pc:sldChg chg="addSp delSp modSp mod">
        <pc:chgData name="Alex Meyer" userId="944a8d448f8788e6" providerId="LiveId" clId="{C4CDDC3E-4DED-4143-81A3-869A5327F260}" dt="2024-05-14T17:22:54.019" v="4" actId="1076"/>
        <pc:sldMkLst>
          <pc:docMk/>
          <pc:sldMk cId="695356082" sldId="322"/>
        </pc:sldMkLst>
        <pc:picChg chg="add mod">
          <ac:chgData name="Alex Meyer" userId="944a8d448f8788e6" providerId="LiveId" clId="{C4CDDC3E-4DED-4143-81A3-869A5327F260}" dt="2024-05-14T17:22:54.019" v="4" actId="1076"/>
          <ac:picMkLst>
            <pc:docMk/>
            <pc:sldMk cId="695356082" sldId="322"/>
            <ac:picMk id="6" creationId="{6C3FB72B-ADD3-A67C-9B6F-02709838D221}"/>
          </ac:picMkLst>
        </pc:picChg>
        <pc:picChg chg="del">
          <ac:chgData name="Alex Meyer" userId="944a8d448f8788e6" providerId="LiveId" clId="{C4CDDC3E-4DED-4143-81A3-869A5327F260}" dt="2024-05-14T17:14:32.063" v="0" actId="478"/>
          <ac:picMkLst>
            <pc:docMk/>
            <pc:sldMk cId="695356082" sldId="322"/>
            <ac:picMk id="7" creationId="{C407BCA0-63AE-3FEA-B9AC-7A56A59E32C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82099-6477-4DF2-8528-3CB9CB79BEB1}" type="datetimeFigureOut">
              <a:rPr lang="en-US" smtClean="0"/>
              <a:t>5/14/2024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22EAA-E374-40D3-B4AC-4CBE19110998}" type="slidenum">
              <a:rPr lang="en-US" smtClean="0"/>
              <a:t>‹#›</a:t>
            </a:fld>
            <a:endParaRPr lang="en-US"/>
          </a:p>
        </p:txBody>
      </p:sp>
    </p:spTree>
    <p:extLst>
      <p:ext uri="{BB962C8B-B14F-4D97-AF65-F5344CB8AC3E}">
        <p14:creationId xmlns:p14="http://schemas.microsoft.com/office/powerpoint/2010/main" val="1961152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box – Allows you to switch between roles, duties, and privileges</a:t>
            </a:r>
          </a:p>
          <a:p>
            <a:r>
              <a:rPr lang="en-US" dirty="0"/>
              <a:t>Blue box – Has a number of different options for performing against the currently selected role/duty/privilege </a:t>
            </a:r>
          </a:p>
          <a:p>
            <a:pPr lvl="1"/>
            <a:r>
              <a:rPr lang="en-US" dirty="0"/>
              <a:t>Undo/Redo – undo/redo customizations applied to this security layer</a:t>
            </a:r>
          </a:p>
          <a:p>
            <a:pPr lvl="1"/>
            <a:r>
              <a:rPr lang="en-US" dirty="0"/>
              <a:t>Create new – create a new security layer</a:t>
            </a:r>
          </a:p>
          <a:p>
            <a:pPr lvl="1"/>
            <a:r>
              <a:rPr lang="en-US" dirty="0"/>
              <a:t>Show all levels – by default D365FO will only show 4 levels of fly-outs in the navigation, this option will force it to show a horizontal scroll bar to fit all fly-out levels</a:t>
            </a:r>
          </a:p>
          <a:p>
            <a:pPr lvl="1"/>
            <a:r>
              <a:rPr lang="en-US" dirty="0"/>
              <a:t>Delete – remove the current security layer</a:t>
            </a:r>
          </a:p>
          <a:p>
            <a:pPr lvl="1"/>
            <a:r>
              <a:rPr lang="en-US" dirty="0"/>
              <a:t>Duplicate – create a clone of the currently selected security layer, allows you to give it a new name</a:t>
            </a:r>
          </a:p>
          <a:p>
            <a:pPr lvl="1"/>
            <a:r>
              <a:rPr lang="en-US" dirty="0"/>
              <a:t>Copy – copies the current security</a:t>
            </a:r>
          </a:p>
          <a:p>
            <a:pPr lvl="1"/>
            <a:r>
              <a:rPr lang="en-US" dirty="0"/>
              <a:t>View Permissions – shows an entire hierarchy of security for the currently selected security layer</a:t>
            </a:r>
          </a:p>
          <a:p>
            <a:pPr lvl="1"/>
            <a:r>
              <a:rPr lang="en-US" dirty="0"/>
              <a:t>Audit Trail – shows the history of all changes made to an object either from user interface or through AOT</a:t>
            </a:r>
          </a:p>
          <a:p>
            <a:r>
              <a:rPr lang="en-US" dirty="0"/>
              <a:t>Red box – listing of all current objects in selected security layer</a:t>
            </a:r>
          </a:p>
          <a:p>
            <a:r>
              <a:rPr lang="en-US" dirty="0"/>
              <a:t>Pink box – shows details about currently selected security layer object including Description and AOT name</a:t>
            </a:r>
          </a:p>
          <a:p>
            <a:r>
              <a:rPr lang="en-US" dirty="0"/>
              <a:t>Purple box – shows all of objects that are either assigned to this security layer or that this security layer is assigned to, the plus icon (+) designates that there are objects already there. So in this case this role has duties, privileges, and tables assigned to it but does not have any sub roles or parent roles.</a:t>
            </a:r>
          </a:p>
          <a:p>
            <a:r>
              <a:rPr lang="en-US" dirty="0"/>
              <a:t>Light blue – all changes made in the user interface must be ‘published’ before they go live, this object lists all of the changes that are not currently published yet</a:t>
            </a:r>
          </a:p>
          <a:p>
            <a:endParaRPr lang="en-US" dirty="0"/>
          </a:p>
        </p:txBody>
      </p:sp>
      <p:sp>
        <p:nvSpPr>
          <p:cNvPr id="4" name="Slide Number Placeholder 3"/>
          <p:cNvSpPr>
            <a:spLocks noGrp="1"/>
          </p:cNvSpPr>
          <p:nvPr>
            <p:ph type="sldNum" sz="quarter" idx="5"/>
          </p:nvPr>
        </p:nvSpPr>
        <p:spPr/>
        <p:txBody>
          <a:bodyPr/>
          <a:lstStyle/>
          <a:p>
            <a:fld id="{22322EAA-E374-40D3-B4AC-4CBE19110998}" type="slidenum">
              <a:rPr lang="en-US" smtClean="0"/>
              <a:t>12</a:t>
            </a:fld>
            <a:endParaRPr lang="en-US"/>
          </a:p>
        </p:txBody>
      </p:sp>
    </p:spTree>
    <p:extLst>
      <p:ext uri="{BB962C8B-B14F-4D97-AF65-F5344CB8AC3E}">
        <p14:creationId xmlns:p14="http://schemas.microsoft.com/office/powerpoint/2010/main" val="3544223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If you create/customize</a:t>
            </a:r>
            <a:r>
              <a:rPr lang="en-US" baseline="0" dirty="0"/>
              <a:t> a role, duty, or privilege in the UI, a ‘security delta’ is created in database</a:t>
            </a:r>
          </a:p>
          <a:p>
            <a:pPr marL="388712" lvl="1" indent="-171450">
              <a:buFontTx/>
              <a:buChar char="-"/>
            </a:pPr>
            <a:r>
              <a:rPr lang="en-US" dirty="0"/>
              <a:t>Roles -&gt; </a:t>
            </a:r>
            <a:r>
              <a:rPr lang="en-US" dirty="0" err="1"/>
              <a:t>SecurityRoleCustomizeDiskObject</a:t>
            </a:r>
            <a:endParaRPr lang="en-US" dirty="0"/>
          </a:p>
          <a:p>
            <a:pPr marL="388712" lvl="1" indent="-171450">
              <a:buFontTx/>
              <a:buChar char="-"/>
            </a:pPr>
            <a:r>
              <a:rPr lang="en-US" dirty="0"/>
              <a:t>Duties -&gt; </a:t>
            </a:r>
            <a:r>
              <a:rPr lang="en-US" dirty="0" err="1"/>
              <a:t>SecurityDutyCustomizeDiskObject</a:t>
            </a:r>
            <a:endParaRPr lang="en-US" dirty="0"/>
          </a:p>
          <a:p>
            <a:pPr marL="388712" lvl="1" indent="-171450">
              <a:buFontTx/>
              <a:buChar char="-"/>
            </a:pPr>
            <a:r>
              <a:rPr lang="en-US" dirty="0"/>
              <a:t>Privileges -&gt; </a:t>
            </a:r>
            <a:r>
              <a:rPr lang="en-US" dirty="0" err="1"/>
              <a:t>SecurityPrivilegeCustomizeDiskObject</a:t>
            </a:r>
            <a:r>
              <a:rPr lang="en-US" baseline="0" dirty="0"/>
              <a:t> </a:t>
            </a:r>
          </a:p>
          <a:p>
            <a:pPr marL="171450" indent="-171450">
              <a:buFontTx/>
              <a:buChar char="-"/>
            </a:pPr>
            <a:r>
              <a:rPr lang="en-US" baseline="0" dirty="0"/>
              <a:t>Customizations done in the UI are not ‘development artifacts’ (code) in that they do not exist in the design time</a:t>
            </a:r>
          </a:p>
          <a:p>
            <a:pPr marL="0" indent="0">
              <a:buFontTx/>
              <a:buNone/>
            </a:pPr>
            <a:r>
              <a:rPr lang="en-US" baseline="0" dirty="0"/>
              <a:t>- This is a big deal because if you want to move roles between environments (dev/test -&gt; prod) you need your security to be in the design time(code) to be able to create a deployable package to move</a:t>
            </a:r>
          </a:p>
          <a:p>
            <a:endParaRPr lang="en-US" baseline="0" dirty="0"/>
          </a:p>
          <a:p>
            <a:r>
              <a:rPr lang="en-US" baseline="0" dirty="0"/>
              <a:t>- Best advice, is to create all role, duties, and privileges in your design time environment (Visual Studio) so all of your security changes are captured and can be applied to other environments.</a:t>
            </a:r>
          </a:p>
          <a:p>
            <a:endParaRPr lang="en-US" dirty="0"/>
          </a:p>
        </p:txBody>
      </p:sp>
      <p:sp>
        <p:nvSpPr>
          <p:cNvPr id="4" name="Slide Number Placeholder 3"/>
          <p:cNvSpPr>
            <a:spLocks noGrp="1"/>
          </p:cNvSpPr>
          <p:nvPr>
            <p:ph type="sldNum" sz="quarter" idx="5"/>
          </p:nvPr>
        </p:nvSpPr>
        <p:spPr/>
        <p:txBody>
          <a:bodyPr/>
          <a:lstStyle/>
          <a:p>
            <a:fld id="{22322EAA-E374-40D3-B4AC-4CBE19110998}" type="slidenum">
              <a:rPr lang="en-US" smtClean="0"/>
              <a:t>15</a:t>
            </a:fld>
            <a:endParaRPr lang="en-US"/>
          </a:p>
        </p:txBody>
      </p:sp>
    </p:spTree>
    <p:extLst>
      <p:ext uri="{BB962C8B-B14F-4D97-AF65-F5344CB8AC3E}">
        <p14:creationId xmlns:p14="http://schemas.microsoft.com/office/powerpoint/2010/main" val="1022211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https://alexdmeyer.com/2023/11/06/hidden-feature-flag-changing-how-user-licensing-is-performed-in-d365fo/</a:t>
            </a:r>
          </a:p>
          <a:p>
            <a:endParaRPr lang="en-US" dirty="0"/>
          </a:p>
        </p:txBody>
      </p:sp>
      <p:sp>
        <p:nvSpPr>
          <p:cNvPr id="4" name="Slide Number Placeholder 3"/>
          <p:cNvSpPr>
            <a:spLocks noGrp="1"/>
          </p:cNvSpPr>
          <p:nvPr>
            <p:ph type="sldNum" sz="quarter" idx="5"/>
          </p:nvPr>
        </p:nvSpPr>
        <p:spPr/>
        <p:txBody>
          <a:bodyPr/>
          <a:lstStyle/>
          <a:p>
            <a:fld id="{22322EAA-E374-40D3-B4AC-4CBE19110998}" type="slidenum">
              <a:rPr lang="en-US" smtClean="0"/>
              <a:t>32</a:t>
            </a:fld>
            <a:endParaRPr lang="en-US"/>
          </a:p>
        </p:txBody>
      </p:sp>
    </p:spTree>
    <p:extLst>
      <p:ext uri="{BB962C8B-B14F-4D97-AF65-F5344CB8AC3E}">
        <p14:creationId xmlns:p14="http://schemas.microsoft.com/office/powerpoint/2010/main" val="1162110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Administration -&gt; Security -&gt; Security Configuration -&gt; Go to a Role/Duty/Privilege -&gt; View Permissions</a:t>
            </a:r>
          </a:p>
          <a:p>
            <a:endParaRPr lang="en-US" dirty="0"/>
          </a:p>
          <a:p>
            <a:r>
              <a:rPr lang="en-US" dirty="0"/>
              <a:t>An entry marked as ‘Operations’ requires the user to be assigned any base license</a:t>
            </a:r>
          </a:p>
          <a:p>
            <a:endParaRPr lang="en-US" dirty="0"/>
          </a:p>
        </p:txBody>
      </p:sp>
      <p:sp>
        <p:nvSpPr>
          <p:cNvPr id="4" name="Slide Number Placeholder 3"/>
          <p:cNvSpPr>
            <a:spLocks noGrp="1"/>
          </p:cNvSpPr>
          <p:nvPr>
            <p:ph type="sldNum" sz="quarter" idx="5"/>
          </p:nvPr>
        </p:nvSpPr>
        <p:spPr/>
        <p:txBody>
          <a:bodyPr/>
          <a:lstStyle/>
          <a:p>
            <a:fld id="{22322EAA-E374-40D3-B4AC-4CBE19110998}" type="slidenum">
              <a:rPr lang="en-US" smtClean="0"/>
              <a:t>38</a:t>
            </a:fld>
            <a:endParaRPr lang="en-US"/>
          </a:p>
        </p:txBody>
      </p:sp>
    </p:spTree>
    <p:extLst>
      <p:ext uri="{BB962C8B-B14F-4D97-AF65-F5344CB8AC3E}">
        <p14:creationId xmlns:p14="http://schemas.microsoft.com/office/powerpoint/2010/main" val="253965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Administration -&gt; Users -&gt; Users -&gt; Select a User -&gt; Assign Roles</a:t>
            </a:r>
          </a:p>
          <a:p>
            <a:endParaRPr lang="en-US" dirty="0"/>
          </a:p>
          <a:p>
            <a:r>
              <a:rPr lang="en-US" dirty="0"/>
              <a:t>A role marked as ‘Operations’ requires the user to be assigned any base license</a:t>
            </a:r>
          </a:p>
          <a:p>
            <a:endParaRPr lang="en-US" dirty="0"/>
          </a:p>
        </p:txBody>
      </p:sp>
      <p:sp>
        <p:nvSpPr>
          <p:cNvPr id="4" name="Slide Number Placeholder 3"/>
          <p:cNvSpPr>
            <a:spLocks noGrp="1"/>
          </p:cNvSpPr>
          <p:nvPr>
            <p:ph type="sldNum" sz="quarter" idx="5"/>
          </p:nvPr>
        </p:nvSpPr>
        <p:spPr/>
        <p:txBody>
          <a:bodyPr/>
          <a:lstStyle/>
          <a:p>
            <a:fld id="{22322EAA-E374-40D3-B4AC-4CBE19110998}" type="slidenum">
              <a:rPr lang="en-US" smtClean="0"/>
              <a:t>39</a:t>
            </a:fld>
            <a:endParaRPr lang="en-US"/>
          </a:p>
        </p:txBody>
      </p:sp>
    </p:spTree>
    <p:extLst>
      <p:ext uri="{BB962C8B-B14F-4D97-AF65-F5344CB8AC3E}">
        <p14:creationId xmlns:p14="http://schemas.microsoft.com/office/powerpoint/2010/main" val="2602842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the User License Counts and User License Counts History show the same data:</a:t>
            </a:r>
          </a:p>
          <a:p>
            <a:pPr marL="171450" indent="-171450">
              <a:buFontTx/>
              <a:buChar char="-"/>
            </a:pPr>
            <a:r>
              <a:rPr lang="en-US" dirty="0"/>
              <a:t>User</a:t>
            </a:r>
          </a:p>
          <a:p>
            <a:pPr marL="171450" indent="-171450">
              <a:buFontTx/>
              <a:buChar char="-"/>
            </a:pPr>
            <a:r>
              <a:rPr lang="en-US" dirty="0"/>
              <a:t>Role</a:t>
            </a:r>
          </a:p>
          <a:p>
            <a:pPr marL="171450" indent="-171450">
              <a:buFontTx/>
              <a:buChar char="-"/>
            </a:pPr>
            <a:r>
              <a:rPr lang="en-US" dirty="0"/>
              <a:t>License</a:t>
            </a:r>
          </a:p>
          <a:p>
            <a:pPr marL="171450" indent="-171450">
              <a:buFontTx/>
              <a:buChar char="-"/>
            </a:pPr>
            <a:endParaRPr lang="en-US" dirty="0"/>
          </a:p>
          <a:p>
            <a:pPr marL="171450" indent="-171450">
              <a:buFontTx/>
              <a:buChar char="-"/>
            </a:pPr>
            <a:r>
              <a:rPr lang="en-US" dirty="0"/>
              <a:t>The User License Counts report will show the licenses consumed on a particular day, the history report will allow you to see the historical consumption of licenses </a:t>
            </a:r>
          </a:p>
          <a:p>
            <a:endParaRPr lang="en-US" dirty="0"/>
          </a:p>
          <a:p>
            <a:endParaRPr lang="en-US" dirty="0"/>
          </a:p>
        </p:txBody>
      </p:sp>
      <p:sp>
        <p:nvSpPr>
          <p:cNvPr id="4" name="Slide Number Placeholder 3"/>
          <p:cNvSpPr>
            <a:spLocks noGrp="1"/>
          </p:cNvSpPr>
          <p:nvPr>
            <p:ph type="sldNum" sz="quarter" idx="5"/>
          </p:nvPr>
        </p:nvSpPr>
        <p:spPr/>
        <p:txBody>
          <a:bodyPr/>
          <a:lstStyle/>
          <a:p>
            <a:fld id="{22322EAA-E374-40D3-B4AC-4CBE19110998}" type="slidenum">
              <a:rPr lang="en-US" smtClean="0"/>
              <a:t>41</a:t>
            </a:fld>
            <a:endParaRPr lang="en-US"/>
          </a:p>
        </p:txBody>
      </p:sp>
    </p:spTree>
    <p:extLst>
      <p:ext uri="{BB962C8B-B14F-4D97-AF65-F5344CB8AC3E}">
        <p14:creationId xmlns:p14="http://schemas.microsoft.com/office/powerpoint/2010/main" val="3424049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System Administration -&gt; Inquiries -&gt; License Reports -&gt; User License Estimator</a:t>
            </a:r>
          </a:p>
        </p:txBody>
      </p:sp>
      <p:sp>
        <p:nvSpPr>
          <p:cNvPr id="4" name="Slide Number Placeholder 3"/>
          <p:cNvSpPr>
            <a:spLocks noGrp="1"/>
          </p:cNvSpPr>
          <p:nvPr>
            <p:ph type="sldNum" sz="quarter" idx="5"/>
          </p:nvPr>
        </p:nvSpPr>
        <p:spPr/>
        <p:txBody>
          <a:bodyPr/>
          <a:lstStyle/>
          <a:p>
            <a:fld id="{22322EAA-E374-40D3-B4AC-4CBE19110998}" type="slidenum">
              <a:rPr lang="en-US" smtClean="0"/>
              <a:t>42</a:t>
            </a:fld>
            <a:endParaRPr lang="en-US"/>
          </a:p>
        </p:txBody>
      </p:sp>
    </p:spTree>
    <p:extLst>
      <p:ext uri="{BB962C8B-B14F-4D97-AF65-F5344CB8AC3E}">
        <p14:creationId xmlns:p14="http://schemas.microsoft.com/office/powerpoint/2010/main" val="1647251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https://alexdmeyer.com/2024/04/15/microsoft-updates-dynamics-365-license-pricing-to-take-effect-october-1st-2024/</a:t>
            </a:r>
          </a:p>
        </p:txBody>
      </p:sp>
      <p:sp>
        <p:nvSpPr>
          <p:cNvPr id="4" name="Slide Number Placeholder 3"/>
          <p:cNvSpPr>
            <a:spLocks noGrp="1"/>
          </p:cNvSpPr>
          <p:nvPr>
            <p:ph type="sldNum" sz="quarter" idx="5"/>
          </p:nvPr>
        </p:nvSpPr>
        <p:spPr/>
        <p:txBody>
          <a:bodyPr/>
          <a:lstStyle/>
          <a:p>
            <a:fld id="{22322EAA-E374-40D3-B4AC-4CBE19110998}" type="slidenum">
              <a:rPr lang="en-US" smtClean="0"/>
              <a:t>43</a:t>
            </a:fld>
            <a:endParaRPr lang="en-US"/>
          </a:p>
        </p:txBody>
      </p:sp>
    </p:spTree>
    <p:extLst>
      <p:ext uri="{BB962C8B-B14F-4D97-AF65-F5344CB8AC3E}">
        <p14:creationId xmlns:p14="http://schemas.microsoft.com/office/powerpoint/2010/main" val="26246766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0" name="Picture 19" descr="A colorful sky with sun rays&#10;&#10;Description automatically generated">
            <a:extLst>
              <a:ext uri="{FF2B5EF4-FFF2-40B4-BE49-F238E27FC236}">
                <a16:creationId xmlns:a16="http://schemas.microsoft.com/office/drawing/2014/main" id="{99C90E30-71E2-545C-979C-DF8E9C754ED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8" name="Picture 27" descr="A light shining through a black background&#10;&#10;Description automatically generated">
            <a:extLst>
              <a:ext uri="{FF2B5EF4-FFF2-40B4-BE49-F238E27FC236}">
                <a16:creationId xmlns:a16="http://schemas.microsoft.com/office/drawing/2014/main" id="{B1C055AF-8FDA-82E3-CE5B-843785FF60C0}"/>
              </a:ext>
            </a:extLst>
          </p:cNvPr>
          <p:cNvPicPr>
            <a:picLocks noChangeAspect="1"/>
          </p:cNvPicPr>
          <p:nvPr userDrawn="1"/>
        </p:nvPicPr>
        <p:blipFill>
          <a:blip r:embed="rId3">
            <a:alphaModFix amt="70000"/>
          </a:blip>
          <a:stretch>
            <a:fillRect/>
          </a:stretch>
        </p:blipFill>
        <p:spPr>
          <a:xfrm>
            <a:off x="-1292441" y="0"/>
            <a:ext cx="6858000" cy="6858000"/>
          </a:xfrm>
          <a:prstGeom prst="rect">
            <a:avLst/>
          </a:prstGeom>
        </p:spPr>
      </p:pic>
      <p:pic>
        <p:nvPicPr>
          <p:cNvPr id="24" name="Picture 23" descr="A white clouds in the sky&#10;&#10;Description automatically generated">
            <a:extLst>
              <a:ext uri="{FF2B5EF4-FFF2-40B4-BE49-F238E27FC236}">
                <a16:creationId xmlns:a16="http://schemas.microsoft.com/office/drawing/2014/main" id="{F2E6A61B-BE42-7645-F60F-67ECD6A49729}"/>
              </a:ext>
            </a:extLst>
          </p:cNvPr>
          <p:cNvPicPr>
            <a:picLocks noChangeAspect="1"/>
          </p:cNvPicPr>
          <p:nvPr userDrawn="1"/>
        </p:nvPicPr>
        <p:blipFill rotWithShape="1">
          <a:blip r:embed="rId4"/>
          <a:srcRect b="48135"/>
          <a:stretch/>
        </p:blipFill>
        <p:spPr>
          <a:xfrm rot="10800000">
            <a:off x="-2" y="-1"/>
            <a:ext cx="12210747" cy="1783587"/>
          </a:xfrm>
          <a:prstGeom prst="rect">
            <a:avLst/>
          </a:prstGeom>
          <a:effectLst>
            <a:outerShdw blurRad="508000" dist="25400" dir="5400000" algn="ctr" rotWithShape="0">
              <a:srgbClr val="000000">
                <a:alpha val="86000"/>
              </a:srgbClr>
            </a:outerShdw>
          </a:effectLst>
        </p:spPr>
      </p:pic>
      <p:pic>
        <p:nvPicPr>
          <p:cNvPr id="22" name="Picture 21" descr="A black background with a black square&#10;&#10;Description automatically generated with medium confidence">
            <a:extLst>
              <a:ext uri="{FF2B5EF4-FFF2-40B4-BE49-F238E27FC236}">
                <a16:creationId xmlns:a16="http://schemas.microsoft.com/office/drawing/2014/main" id="{3050EC8C-BE81-E68D-8968-F0B03CEBBD56}"/>
              </a:ext>
            </a:extLst>
          </p:cNvPr>
          <p:cNvPicPr>
            <a:picLocks noChangeAspect="1"/>
          </p:cNvPicPr>
          <p:nvPr userDrawn="1"/>
        </p:nvPicPr>
        <p:blipFill rotWithShape="1">
          <a:blip r:embed="rId5"/>
          <a:srcRect l="9764"/>
          <a:stretch/>
        </p:blipFill>
        <p:spPr>
          <a:xfrm>
            <a:off x="0" y="1955625"/>
            <a:ext cx="5004812" cy="4902375"/>
          </a:xfrm>
          <a:prstGeom prst="rect">
            <a:avLst/>
          </a:prstGeom>
        </p:spPr>
      </p:pic>
      <p:pic>
        <p:nvPicPr>
          <p:cNvPr id="26" name="Picture 25" descr="A black background with a black square&#10;&#10;Description automatically generated with medium confidence">
            <a:extLst>
              <a:ext uri="{FF2B5EF4-FFF2-40B4-BE49-F238E27FC236}">
                <a16:creationId xmlns:a16="http://schemas.microsoft.com/office/drawing/2014/main" id="{591AEA3D-4EEB-58FE-5FFD-14D1A2F7F721}"/>
              </a:ext>
            </a:extLst>
          </p:cNvPr>
          <p:cNvPicPr>
            <a:picLocks noChangeAspect="1"/>
          </p:cNvPicPr>
          <p:nvPr userDrawn="1"/>
        </p:nvPicPr>
        <p:blipFill rotWithShape="1">
          <a:blip r:embed="rId6"/>
          <a:srcRect l="5370" t="18630" r="1288" b="56641"/>
          <a:stretch/>
        </p:blipFill>
        <p:spPr>
          <a:xfrm>
            <a:off x="0" y="4696286"/>
            <a:ext cx="12192000" cy="2161713"/>
          </a:xfrm>
          <a:prstGeom prst="rect">
            <a:avLst/>
          </a:prstGeom>
        </p:spPr>
      </p:pic>
      <p:pic>
        <p:nvPicPr>
          <p:cNvPr id="10" name="Picture 9" descr="A colorful logo with a star and mountains in the background&#10;&#10;Description automatically generated">
            <a:extLst>
              <a:ext uri="{FF2B5EF4-FFF2-40B4-BE49-F238E27FC236}">
                <a16:creationId xmlns:a16="http://schemas.microsoft.com/office/drawing/2014/main" id="{36DAA499-5676-6696-58DC-303B71592EB4}"/>
              </a:ext>
            </a:extLst>
          </p:cNvPr>
          <p:cNvPicPr>
            <a:picLocks noChangeAspect="1"/>
          </p:cNvPicPr>
          <p:nvPr userDrawn="1"/>
        </p:nvPicPr>
        <p:blipFill>
          <a:blip r:embed="rId7"/>
          <a:stretch>
            <a:fillRect/>
          </a:stretch>
        </p:blipFill>
        <p:spPr>
          <a:xfrm>
            <a:off x="5783703" y="987868"/>
            <a:ext cx="5114075" cy="4882263"/>
          </a:xfrm>
          <a:prstGeom prst="rect">
            <a:avLst/>
          </a:prstGeom>
          <a:effectLst>
            <a:outerShdw blurRad="279400" dist="279400" dir="2400000" algn="tl" rotWithShape="0">
              <a:schemeClr val="tx1">
                <a:alpha val="78126"/>
              </a:schemeClr>
            </a:outerShdw>
          </a:effectLst>
        </p:spPr>
      </p:pic>
      <p:sp>
        <p:nvSpPr>
          <p:cNvPr id="30" name="TextBox 29">
            <a:extLst>
              <a:ext uri="{FF2B5EF4-FFF2-40B4-BE49-F238E27FC236}">
                <a16:creationId xmlns:a16="http://schemas.microsoft.com/office/drawing/2014/main" id="{F078AA70-7D39-A0AD-B473-BB4909286EF8}"/>
              </a:ext>
            </a:extLst>
          </p:cNvPr>
          <p:cNvSpPr txBox="1"/>
          <p:nvPr userDrawn="1"/>
        </p:nvSpPr>
        <p:spPr>
          <a:xfrm>
            <a:off x="130449" y="6396334"/>
            <a:ext cx="2164375"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sng" err="1">
                <a:solidFill>
                  <a:schemeClr val="bg1"/>
                </a:solidFill>
                <a:latin typeface="Open Sans ExtraBold" pitchFamily="2" charset="0"/>
                <a:ea typeface="Open Sans ExtraBold" pitchFamily="2" charset="0"/>
                <a:cs typeface="Open Sans ExtraBold" pitchFamily="2" charset="0"/>
              </a:rPr>
              <a:t>live.dynamicscon.com</a:t>
            </a:r>
            <a:endParaRPr lang="en-US" sz="1400" b="1" i="0" u="sng">
              <a:solidFill>
                <a:schemeClr val="bg1"/>
              </a:solidFill>
              <a:latin typeface="Open Sans ExtraBold" pitchFamily="2" charset="0"/>
              <a:ea typeface="Open Sans ExtraBold" pitchFamily="2" charset="0"/>
              <a:cs typeface="Open Sans ExtraBold" pitchFamily="2" charset="0"/>
            </a:endParaRPr>
          </a:p>
        </p:txBody>
      </p:sp>
    </p:spTree>
    <p:extLst>
      <p:ext uri="{BB962C8B-B14F-4D97-AF65-F5344CB8AC3E}">
        <p14:creationId xmlns:p14="http://schemas.microsoft.com/office/powerpoint/2010/main" val="1161346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Subtitle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b="65232"/>
          <a:stretch/>
        </p:blipFill>
        <p:spPr>
          <a:xfrm flipH="1">
            <a:off x="-2" y="4083728"/>
            <a:ext cx="12212353" cy="2841740"/>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
        <p:nvSpPr>
          <p:cNvPr id="33" name="Title 30">
            <a:extLst>
              <a:ext uri="{FF2B5EF4-FFF2-40B4-BE49-F238E27FC236}">
                <a16:creationId xmlns:a16="http://schemas.microsoft.com/office/drawing/2014/main" id="{6E2CAD8B-9084-93C5-DA43-D068F63F59F2}"/>
              </a:ext>
            </a:extLst>
          </p:cNvPr>
          <p:cNvSpPr>
            <a:spLocks noGrp="1"/>
          </p:cNvSpPr>
          <p:nvPr>
            <p:ph type="title" hasCustomPrompt="1"/>
          </p:nvPr>
        </p:nvSpPr>
        <p:spPr>
          <a:xfrm>
            <a:off x="831850" y="2024023"/>
            <a:ext cx="10515600" cy="1325563"/>
          </a:xfrm>
        </p:spPr>
        <p:txBody>
          <a:bodyPr>
            <a:noAutofit/>
          </a:bodyPr>
          <a:lstStyle>
            <a:lvl1pPr algn="ctr">
              <a:defRPr sz="72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34" name="Text Placeholder 2">
            <a:extLst>
              <a:ext uri="{FF2B5EF4-FFF2-40B4-BE49-F238E27FC236}">
                <a16:creationId xmlns:a16="http://schemas.microsoft.com/office/drawing/2014/main" id="{0C255823-34B0-82BB-64B9-9D42D5978726}"/>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chemeClr val="tx1"/>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spTree>
    <p:extLst>
      <p:ext uri="{BB962C8B-B14F-4D97-AF65-F5344CB8AC3E}">
        <p14:creationId xmlns:p14="http://schemas.microsoft.com/office/powerpoint/2010/main" val="3932903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9F0EECD-13EE-B3CD-8844-93A3F18DFF8C}"/>
              </a:ext>
            </a:extLst>
          </p:cNvPr>
          <p:cNvSpPr>
            <a:spLocks noGrp="1"/>
          </p:cNvSpPr>
          <p:nvPr>
            <p:ph idx="1"/>
          </p:nvPr>
        </p:nvSpPr>
        <p:spPr>
          <a:xfrm>
            <a:off x="394315" y="1701889"/>
            <a:ext cx="11381889" cy="4663400"/>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b="65232"/>
          <a:stretch/>
        </p:blipFill>
        <p:spPr>
          <a:xfrm flipH="1">
            <a:off x="-2" y="4083728"/>
            <a:ext cx="12212353" cy="2841740"/>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
        <p:nvSpPr>
          <p:cNvPr id="4" name="Title 1">
            <a:extLst>
              <a:ext uri="{FF2B5EF4-FFF2-40B4-BE49-F238E27FC236}">
                <a16:creationId xmlns:a16="http://schemas.microsoft.com/office/drawing/2014/main" id="{0483A14F-66C8-FB46-4740-84A27707E9F2}"/>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Tree>
    <p:extLst>
      <p:ext uri="{BB962C8B-B14F-4D97-AF65-F5344CB8AC3E}">
        <p14:creationId xmlns:p14="http://schemas.microsoft.com/office/powerpoint/2010/main" val="4136380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6CE0041E-6172-C84A-82A3-D9E1D48CD819}"/>
              </a:ext>
            </a:extLst>
          </p:cNvPr>
          <p:cNvSpPr>
            <a:spLocks noGrp="1"/>
          </p:cNvSpPr>
          <p:nvPr>
            <p:ph sz="half" idx="1"/>
          </p:nvPr>
        </p:nvSpPr>
        <p:spPr>
          <a:xfrm>
            <a:off x="394316" y="1701889"/>
            <a:ext cx="5625484" cy="4475074"/>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0A24A32F-ACBE-7584-01A7-F4EC4A60FB8D}"/>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2">
            <a:extLst>
              <a:ext uri="{FF2B5EF4-FFF2-40B4-BE49-F238E27FC236}">
                <a16:creationId xmlns:a16="http://schemas.microsoft.com/office/drawing/2014/main" id="{43B68418-F90F-8EBD-B8D1-38D3CE6BCEFE}"/>
              </a:ext>
            </a:extLst>
          </p:cNvPr>
          <p:cNvSpPr>
            <a:spLocks noGrp="1"/>
          </p:cNvSpPr>
          <p:nvPr>
            <p:ph sz="half" idx="10"/>
          </p:nvPr>
        </p:nvSpPr>
        <p:spPr>
          <a:xfrm>
            <a:off x="6150721" y="1699994"/>
            <a:ext cx="5625484" cy="4475074"/>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b="65232"/>
          <a:stretch/>
        </p:blipFill>
        <p:spPr>
          <a:xfrm flipH="1">
            <a:off x="-2" y="4083728"/>
            <a:ext cx="12212353" cy="2841740"/>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3178468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Images, and Text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E4027A23-C922-65C0-D339-31DDEB8F30F8}"/>
              </a:ext>
            </a:extLst>
          </p:cNvPr>
          <p:cNvSpPr>
            <a:spLocks noGrp="1"/>
          </p:cNvSpPr>
          <p:nvPr>
            <p:ph idx="10" hasCustomPrompt="1"/>
          </p:nvPr>
        </p:nvSpPr>
        <p:spPr>
          <a:xfrm>
            <a:off x="394316" y="4302901"/>
            <a:ext cx="11381889" cy="17591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7" name="Content Placeholder 3">
            <a:extLst>
              <a:ext uri="{FF2B5EF4-FFF2-40B4-BE49-F238E27FC236}">
                <a16:creationId xmlns:a16="http://schemas.microsoft.com/office/drawing/2014/main" id="{E6C00D9B-9915-3AB0-4E6D-A20C5CFC4FE4}"/>
              </a:ext>
            </a:extLst>
          </p:cNvPr>
          <p:cNvSpPr>
            <a:spLocks noGrp="1"/>
          </p:cNvSpPr>
          <p:nvPr>
            <p:ph sz="half" idx="2" hasCustomPrompt="1"/>
          </p:nvPr>
        </p:nvSpPr>
        <p:spPr>
          <a:xfrm>
            <a:off x="6151106" y="1687432"/>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3">
            <a:extLst>
              <a:ext uri="{FF2B5EF4-FFF2-40B4-BE49-F238E27FC236}">
                <a16:creationId xmlns:a16="http://schemas.microsoft.com/office/drawing/2014/main" id="{3D32135F-7EB7-C189-6514-091A013CC0C1}"/>
              </a:ext>
            </a:extLst>
          </p:cNvPr>
          <p:cNvSpPr>
            <a:spLocks noGrp="1"/>
          </p:cNvSpPr>
          <p:nvPr>
            <p:ph sz="half" idx="11" hasCustomPrompt="1"/>
          </p:nvPr>
        </p:nvSpPr>
        <p:spPr>
          <a:xfrm>
            <a:off x="406507" y="1687432"/>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1632805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and Images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E4027A23-C922-65C0-D339-31DDEB8F30F8}"/>
              </a:ext>
            </a:extLst>
          </p:cNvPr>
          <p:cNvSpPr>
            <a:spLocks noGrp="1"/>
          </p:cNvSpPr>
          <p:nvPr>
            <p:ph idx="10" hasCustomPrompt="1"/>
          </p:nvPr>
        </p:nvSpPr>
        <p:spPr>
          <a:xfrm>
            <a:off x="394316" y="1688659"/>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7" name="Content Placeholder 3">
            <a:extLst>
              <a:ext uri="{FF2B5EF4-FFF2-40B4-BE49-F238E27FC236}">
                <a16:creationId xmlns:a16="http://schemas.microsoft.com/office/drawing/2014/main" id="{E6C00D9B-9915-3AB0-4E6D-A20C5CFC4FE4}"/>
              </a:ext>
            </a:extLst>
          </p:cNvPr>
          <p:cNvSpPr>
            <a:spLocks noGrp="1"/>
          </p:cNvSpPr>
          <p:nvPr>
            <p:ph sz="half" idx="2" hasCustomPrompt="1"/>
          </p:nvPr>
        </p:nvSpPr>
        <p:spPr>
          <a:xfrm>
            <a:off x="6137983" y="3524554"/>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3">
            <a:extLst>
              <a:ext uri="{FF2B5EF4-FFF2-40B4-BE49-F238E27FC236}">
                <a16:creationId xmlns:a16="http://schemas.microsoft.com/office/drawing/2014/main" id="{3D32135F-7EB7-C189-6514-091A013CC0C1}"/>
              </a:ext>
            </a:extLst>
          </p:cNvPr>
          <p:cNvSpPr>
            <a:spLocks noGrp="1"/>
          </p:cNvSpPr>
          <p:nvPr>
            <p:ph sz="half" idx="11" hasCustomPrompt="1"/>
          </p:nvPr>
        </p:nvSpPr>
        <p:spPr>
          <a:xfrm>
            <a:off x="393384" y="3524554"/>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2739318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3 Images, and Text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E4027A23-C922-65C0-D339-31DDEB8F30F8}"/>
              </a:ext>
            </a:extLst>
          </p:cNvPr>
          <p:cNvSpPr>
            <a:spLocks noGrp="1"/>
          </p:cNvSpPr>
          <p:nvPr>
            <p:ph idx="10" hasCustomPrompt="1"/>
          </p:nvPr>
        </p:nvSpPr>
        <p:spPr>
          <a:xfrm>
            <a:off x="394316" y="4302901"/>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3">
            <a:extLst>
              <a:ext uri="{FF2B5EF4-FFF2-40B4-BE49-F238E27FC236}">
                <a16:creationId xmlns:a16="http://schemas.microsoft.com/office/drawing/2014/main" id="{3D32135F-7EB7-C189-6514-091A013CC0C1}"/>
              </a:ext>
            </a:extLst>
          </p:cNvPr>
          <p:cNvSpPr>
            <a:spLocks noGrp="1"/>
          </p:cNvSpPr>
          <p:nvPr>
            <p:ph sz="half" idx="11" hasCustomPrompt="1"/>
          </p:nvPr>
        </p:nvSpPr>
        <p:spPr>
          <a:xfrm>
            <a:off x="392451" y="1697946"/>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
        <p:nvSpPr>
          <p:cNvPr id="10" name="Content Placeholder 3">
            <a:extLst>
              <a:ext uri="{FF2B5EF4-FFF2-40B4-BE49-F238E27FC236}">
                <a16:creationId xmlns:a16="http://schemas.microsoft.com/office/drawing/2014/main" id="{04C9D868-9546-816C-8393-FF025830C53A}"/>
              </a:ext>
            </a:extLst>
          </p:cNvPr>
          <p:cNvSpPr>
            <a:spLocks noGrp="1"/>
          </p:cNvSpPr>
          <p:nvPr>
            <p:ph sz="half" idx="12" hasCustomPrompt="1"/>
          </p:nvPr>
        </p:nvSpPr>
        <p:spPr>
          <a:xfrm>
            <a:off x="8032426" y="168743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1" name="Content Placeholder 3">
            <a:extLst>
              <a:ext uri="{FF2B5EF4-FFF2-40B4-BE49-F238E27FC236}">
                <a16:creationId xmlns:a16="http://schemas.microsoft.com/office/drawing/2014/main" id="{FD9D9B9A-D4CA-2EA2-6082-06595DC70859}"/>
              </a:ext>
            </a:extLst>
          </p:cNvPr>
          <p:cNvSpPr>
            <a:spLocks noGrp="1"/>
          </p:cNvSpPr>
          <p:nvPr>
            <p:ph sz="half" idx="13" hasCustomPrompt="1"/>
          </p:nvPr>
        </p:nvSpPr>
        <p:spPr>
          <a:xfrm>
            <a:off x="4212438" y="1696587"/>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Tree>
    <p:extLst>
      <p:ext uri="{BB962C8B-B14F-4D97-AF65-F5344CB8AC3E}">
        <p14:creationId xmlns:p14="http://schemas.microsoft.com/office/powerpoint/2010/main" val="3005823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ext, and 3 Images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E4027A23-C922-65C0-D339-31DDEB8F30F8}"/>
              </a:ext>
            </a:extLst>
          </p:cNvPr>
          <p:cNvSpPr>
            <a:spLocks noGrp="1"/>
          </p:cNvSpPr>
          <p:nvPr>
            <p:ph idx="10" hasCustomPrompt="1"/>
          </p:nvPr>
        </p:nvSpPr>
        <p:spPr>
          <a:xfrm>
            <a:off x="394316" y="170357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9" name="Content Placeholder 3">
            <a:extLst>
              <a:ext uri="{FF2B5EF4-FFF2-40B4-BE49-F238E27FC236}">
                <a16:creationId xmlns:a16="http://schemas.microsoft.com/office/drawing/2014/main" id="{3D32135F-7EB7-C189-6514-091A013CC0C1}"/>
              </a:ext>
            </a:extLst>
          </p:cNvPr>
          <p:cNvSpPr>
            <a:spLocks noGrp="1"/>
          </p:cNvSpPr>
          <p:nvPr>
            <p:ph sz="half" idx="11" hasCustomPrompt="1"/>
          </p:nvPr>
        </p:nvSpPr>
        <p:spPr>
          <a:xfrm>
            <a:off x="392451" y="3564906"/>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0" name="Content Placeholder 3">
            <a:extLst>
              <a:ext uri="{FF2B5EF4-FFF2-40B4-BE49-F238E27FC236}">
                <a16:creationId xmlns:a16="http://schemas.microsoft.com/office/drawing/2014/main" id="{04C9D868-9546-816C-8393-FF025830C53A}"/>
              </a:ext>
            </a:extLst>
          </p:cNvPr>
          <p:cNvSpPr>
            <a:spLocks noGrp="1"/>
          </p:cNvSpPr>
          <p:nvPr>
            <p:ph sz="half" idx="12" hasCustomPrompt="1"/>
          </p:nvPr>
        </p:nvSpPr>
        <p:spPr>
          <a:xfrm>
            <a:off x="8032426" y="355439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1" name="Content Placeholder 3">
            <a:extLst>
              <a:ext uri="{FF2B5EF4-FFF2-40B4-BE49-F238E27FC236}">
                <a16:creationId xmlns:a16="http://schemas.microsoft.com/office/drawing/2014/main" id="{FD9D9B9A-D4CA-2EA2-6082-06595DC70859}"/>
              </a:ext>
            </a:extLst>
          </p:cNvPr>
          <p:cNvSpPr>
            <a:spLocks noGrp="1"/>
          </p:cNvSpPr>
          <p:nvPr>
            <p:ph sz="half" idx="13" hasCustomPrompt="1"/>
          </p:nvPr>
        </p:nvSpPr>
        <p:spPr>
          <a:xfrm>
            <a:off x="4212438" y="3563547"/>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2857090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and 4 Images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9" name="Rectangle 8">
            <a:extLst>
              <a:ext uri="{FF2B5EF4-FFF2-40B4-BE49-F238E27FC236}">
                <a16:creationId xmlns:a16="http://schemas.microsoft.com/office/drawing/2014/main" id="{60472FBC-CA22-8F2D-A46B-B84F0B629E55}"/>
              </a:ext>
            </a:extLst>
          </p:cNvPr>
          <p:cNvSpPr/>
          <p:nvPr userDrawn="1"/>
        </p:nvSpPr>
        <p:spPr>
          <a:xfrm>
            <a:off x="302580" y="191952"/>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3" name="Content Placeholder 2">
            <a:extLst>
              <a:ext uri="{FF2B5EF4-FFF2-40B4-BE49-F238E27FC236}">
                <a16:creationId xmlns:a16="http://schemas.microsoft.com/office/drawing/2014/main" id="{32A81757-B430-1741-E372-EE4C044BECE4}"/>
              </a:ext>
            </a:extLst>
          </p:cNvPr>
          <p:cNvSpPr>
            <a:spLocks noGrp="1"/>
          </p:cNvSpPr>
          <p:nvPr>
            <p:ph sz="half" idx="1" hasCustomPrompt="1"/>
          </p:nvPr>
        </p:nvSpPr>
        <p:spPr>
          <a:xfrm>
            <a:off x="3056199" y="1697448"/>
            <a:ext cx="6036643" cy="43672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4" name="Content Placeholder 2">
            <a:extLst>
              <a:ext uri="{FF2B5EF4-FFF2-40B4-BE49-F238E27FC236}">
                <a16:creationId xmlns:a16="http://schemas.microsoft.com/office/drawing/2014/main" id="{029DE94E-7169-B4CA-CD2F-927A3AB65501}"/>
              </a:ext>
            </a:extLst>
          </p:cNvPr>
          <p:cNvSpPr>
            <a:spLocks noGrp="1"/>
          </p:cNvSpPr>
          <p:nvPr>
            <p:ph sz="half" idx="10" hasCustomPrompt="1"/>
          </p:nvPr>
        </p:nvSpPr>
        <p:spPr>
          <a:xfrm>
            <a:off x="394316" y="1697447"/>
            <a:ext cx="2570148" cy="2136341"/>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2">
            <a:extLst>
              <a:ext uri="{FF2B5EF4-FFF2-40B4-BE49-F238E27FC236}">
                <a16:creationId xmlns:a16="http://schemas.microsoft.com/office/drawing/2014/main" id="{FD00D66D-BCBB-38A5-1861-EA15B3FAED5E}"/>
              </a:ext>
            </a:extLst>
          </p:cNvPr>
          <p:cNvSpPr>
            <a:spLocks noGrp="1"/>
          </p:cNvSpPr>
          <p:nvPr>
            <p:ph sz="half" idx="11" hasCustomPrompt="1"/>
          </p:nvPr>
        </p:nvSpPr>
        <p:spPr>
          <a:xfrm>
            <a:off x="394316" y="3928363"/>
            <a:ext cx="2570148" cy="2136341"/>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6" name="Content Placeholder 2">
            <a:extLst>
              <a:ext uri="{FF2B5EF4-FFF2-40B4-BE49-F238E27FC236}">
                <a16:creationId xmlns:a16="http://schemas.microsoft.com/office/drawing/2014/main" id="{2774A476-A8EC-B91B-9A1A-2E462904A976}"/>
              </a:ext>
            </a:extLst>
          </p:cNvPr>
          <p:cNvSpPr>
            <a:spLocks noGrp="1"/>
          </p:cNvSpPr>
          <p:nvPr>
            <p:ph sz="half" idx="12" hasCustomPrompt="1"/>
          </p:nvPr>
        </p:nvSpPr>
        <p:spPr>
          <a:xfrm>
            <a:off x="9206057" y="1697447"/>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7" name="Content Placeholder 2">
            <a:extLst>
              <a:ext uri="{FF2B5EF4-FFF2-40B4-BE49-F238E27FC236}">
                <a16:creationId xmlns:a16="http://schemas.microsoft.com/office/drawing/2014/main" id="{E01EC38C-20B5-9478-5EAA-824BB71C15A7}"/>
              </a:ext>
            </a:extLst>
          </p:cNvPr>
          <p:cNvSpPr>
            <a:spLocks noGrp="1"/>
          </p:cNvSpPr>
          <p:nvPr>
            <p:ph sz="half" idx="13" hasCustomPrompt="1"/>
          </p:nvPr>
        </p:nvSpPr>
        <p:spPr>
          <a:xfrm>
            <a:off x="9206057" y="3928363"/>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2784913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2 Text, and 2 Images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0">
                <a:schemeClr val="bg1"/>
              </a:gs>
              <a:gs pos="100000">
                <a:srgbClr val="42ABE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background with light rays&#10;&#10;Description automatically generated">
            <a:extLst>
              <a:ext uri="{FF2B5EF4-FFF2-40B4-BE49-F238E27FC236}">
                <a16:creationId xmlns:a16="http://schemas.microsoft.com/office/drawing/2014/main" id="{A4D474BC-5A98-A827-AF98-199C9FAB2529}"/>
              </a:ext>
            </a:extLst>
          </p:cNvPr>
          <p:cNvPicPr>
            <a:picLocks noChangeAspect="1"/>
          </p:cNvPicPr>
          <p:nvPr userDrawn="1"/>
        </p:nvPicPr>
        <p:blipFill>
          <a:blip r:embed="rId2"/>
          <a:stretch>
            <a:fillRect/>
          </a:stretch>
        </p:blipFill>
        <p:spPr>
          <a:xfrm>
            <a:off x="-1" y="0"/>
            <a:ext cx="12212351" cy="6858000"/>
          </a:xfrm>
          <a:prstGeom prst="rect">
            <a:avLst/>
          </a:prstGeom>
        </p:spPr>
      </p:pic>
      <p:sp>
        <p:nvSpPr>
          <p:cNvPr id="5" name="Rectangle 4">
            <a:extLst>
              <a:ext uri="{FF2B5EF4-FFF2-40B4-BE49-F238E27FC236}">
                <a16:creationId xmlns:a16="http://schemas.microsoft.com/office/drawing/2014/main" id="{67FE8E58-7800-39A9-203E-A093234ED282}"/>
              </a:ext>
            </a:extLst>
          </p:cNvPr>
          <p:cNvSpPr/>
          <p:nvPr userDrawn="1"/>
        </p:nvSpPr>
        <p:spPr>
          <a:xfrm>
            <a:off x="302580" y="191952"/>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72A4B83A-C51A-3B13-F271-8DD99F7E933A}"/>
              </a:ext>
            </a:extLst>
          </p:cNvPr>
          <p:cNvSpPr>
            <a:spLocks noGrp="1"/>
          </p:cNvSpPr>
          <p:nvPr>
            <p:ph type="title" hasCustomPrompt="1"/>
          </p:nvPr>
        </p:nvSpPr>
        <p:spPr>
          <a:xfrm>
            <a:off x="394316" y="286357"/>
            <a:ext cx="11381889" cy="1325563"/>
          </a:xfrm>
        </p:spPr>
        <p:txBody>
          <a:bodyPr>
            <a:normAutofit/>
          </a:bodyPr>
          <a:lstStyle>
            <a:lvl1pPr>
              <a:defRPr sz="4400" b="1" i="0">
                <a:latin typeface="Open Sans ExtraBold" pitchFamily="2" charset="0"/>
                <a:ea typeface="Open Sans ExtraBold" pitchFamily="2" charset="0"/>
                <a:cs typeface="Open Sans ExtraBold" pitchFamily="2" charset="0"/>
              </a:defRPr>
            </a:lvl1pPr>
          </a:lstStyle>
          <a:p>
            <a:r>
              <a:rPr lang="en-US"/>
              <a:t>Click to add title</a:t>
            </a:r>
          </a:p>
        </p:txBody>
      </p:sp>
      <p:sp>
        <p:nvSpPr>
          <p:cNvPr id="3" name="Content Placeholder 2">
            <a:extLst>
              <a:ext uri="{FF2B5EF4-FFF2-40B4-BE49-F238E27FC236}">
                <a16:creationId xmlns:a16="http://schemas.microsoft.com/office/drawing/2014/main" id="{32A81757-B430-1741-E372-EE4C044BECE4}"/>
              </a:ext>
            </a:extLst>
          </p:cNvPr>
          <p:cNvSpPr>
            <a:spLocks noGrp="1"/>
          </p:cNvSpPr>
          <p:nvPr>
            <p:ph sz="half" idx="1" hasCustomPrompt="1"/>
          </p:nvPr>
        </p:nvSpPr>
        <p:spPr>
          <a:xfrm>
            <a:off x="394316" y="1697448"/>
            <a:ext cx="4301971" cy="43672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6" name="Content Placeholder 2">
            <a:extLst>
              <a:ext uri="{FF2B5EF4-FFF2-40B4-BE49-F238E27FC236}">
                <a16:creationId xmlns:a16="http://schemas.microsoft.com/office/drawing/2014/main" id="{2774A476-A8EC-B91B-9A1A-2E462904A976}"/>
              </a:ext>
            </a:extLst>
          </p:cNvPr>
          <p:cNvSpPr>
            <a:spLocks noGrp="1"/>
          </p:cNvSpPr>
          <p:nvPr>
            <p:ph sz="half" idx="12" hasCustomPrompt="1"/>
          </p:nvPr>
        </p:nvSpPr>
        <p:spPr>
          <a:xfrm>
            <a:off x="4810926" y="1701881"/>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7" name="Content Placeholder 2">
            <a:extLst>
              <a:ext uri="{FF2B5EF4-FFF2-40B4-BE49-F238E27FC236}">
                <a16:creationId xmlns:a16="http://schemas.microsoft.com/office/drawing/2014/main" id="{E01EC38C-20B5-9478-5EAA-824BB71C15A7}"/>
              </a:ext>
            </a:extLst>
          </p:cNvPr>
          <p:cNvSpPr>
            <a:spLocks noGrp="1"/>
          </p:cNvSpPr>
          <p:nvPr>
            <p:ph sz="half" idx="13" hasCustomPrompt="1"/>
          </p:nvPr>
        </p:nvSpPr>
        <p:spPr>
          <a:xfrm>
            <a:off x="4810926" y="3932797"/>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2" name="Content Placeholder 2">
            <a:extLst>
              <a:ext uri="{FF2B5EF4-FFF2-40B4-BE49-F238E27FC236}">
                <a16:creationId xmlns:a16="http://schemas.microsoft.com/office/drawing/2014/main" id="{FC00AD71-2EB7-DB32-A575-CEE35D5EBF84}"/>
              </a:ext>
            </a:extLst>
          </p:cNvPr>
          <p:cNvSpPr>
            <a:spLocks noGrp="1"/>
          </p:cNvSpPr>
          <p:nvPr>
            <p:ph sz="half" idx="14" hasCustomPrompt="1"/>
          </p:nvPr>
        </p:nvSpPr>
        <p:spPr>
          <a:xfrm>
            <a:off x="7478697" y="1697448"/>
            <a:ext cx="4301971" cy="43672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7DAC1AE2-3DC4-4D77-481F-FF1BE3582BA5}"/>
              </a:ext>
            </a:extLst>
          </p:cNvPr>
          <p:cNvPicPr>
            <a:picLocks noChangeAspect="1"/>
          </p:cNvPicPr>
          <p:nvPr userDrawn="1"/>
        </p:nvPicPr>
        <p:blipFill rotWithShape="1">
          <a:blip r:embed="rId3"/>
          <a:srcRect t="14229" b="65232"/>
          <a:stretch/>
        </p:blipFill>
        <p:spPr>
          <a:xfrm flipH="1">
            <a:off x="-3" y="5246702"/>
            <a:ext cx="12212353" cy="1678765"/>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4"/>
          <a:stretch>
            <a:fillRect/>
          </a:stretch>
        </p:blipFill>
        <p:spPr>
          <a:xfrm>
            <a:off x="75493" y="5627240"/>
            <a:ext cx="1222835" cy="1167406"/>
          </a:xfrm>
          <a:prstGeom prst="rect">
            <a:avLst/>
          </a:prstGeom>
          <a:effectLst>
            <a:glow rad="25400">
              <a:schemeClr val="bg1">
                <a:alpha val="78000"/>
              </a:schemeClr>
            </a:glow>
          </a:effectLst>
        </p:spPr>
      </p:pic>
    </p:spTree>
    <p:extLst>
      <p:ext uri="{BB962C8B-B14F-4D97-AF65-F5344CB8AC3E}">
        <p14:creationId xmlns:p14="http://schemas.microsoft.com/office/powerpoint/2010/main" val="371166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Subtitle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80" y="191952"/>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
        <p:nvSpPr>
          <p:cNvPr id="13" name="Title 30">
            <a:extLst>
              <a:ext uri="{FF2B5EF4-FFF2-40B4-BE49-F238E27FC236}">
                <a16:creationId xmlns:a16="http://schemas.microsoft.com/office/drawing/2014/main" id="{C51D28D5-1682-3429-2194-E3404B87B229}"/>
              </a:ext>
            </a:extLst>
          </p:cNvPr>
          <p:cNvSpPr>
            <a:spLocks noGrp="1"/>
          </p:cNvSpPr>
          <p:nvPr>
            <p:ph type="title" hasCustomPrompt="1"/>
          </p:nvPr>
        </p:nvSpPr>
        <p:spPr>
          <a:xfrm>
            <a:off x="831850" y="2024023"/>
            <a:ext cx="10515600" cy="1325563"/>
          </a:xfrm>
        </p:spPr>
        <p:txBody>
          <a:bodyPr>
            <a:noAutofit/>
          </a:bodyPr>
          <a:lstStyle>
            <a:lvl1pPr algn="ctr">
              <a:defRPr sz="72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14" name="Text Placeholder 2">
            <a:extLst>
              <a:ext uri="{FF2B5EF4-FFF2-40B4-BE49-F238E27FC236}">
                <a16:creationId xmlns:a16="http://schemas.microsoft.com/office/drawing/2014/main" id="{72003492-DD22-9376-8C95-E9DC8883A5E0}"/>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chemeClr val="tx1"/>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spTree>
    <p:extLst>
      <p:ext uri="{BB962C8B-B14F-4D97-AF65-F5344CB8AC3E}">
        <p14:creationId xmlns:p14="http://schemas.microsoft.com/office/powerpoint/2010/main" val="4044596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3" name="Content Placeholder 2">
            <a:extLst>
              <a:ext uri="{FF2B5EF4-FFF2-40B4-BE49-F238E27FC236}">
                <a16:creationId xmlns:a16="http://schemas.microsoft.com/office/drawing/2014/main" id="{74F8C455-91ED-E12A-5B71-1DB542FAE578}"/>
              </a:ext>
            </a:extLst>
          </p:cNvPr>
          <p:cNvSpPr>
            <a:spLocks noGrp="1"/>
          </p:cNvSpPr>
          <p:nvPr>
            <p:ph idx="1"/>
          </p:nvPr>
        </p:nvSpPr>
        <p:spPr>
          <a:xfrm>
            <a:off x="394315" y="1701889"/>
            <a:ext cx="11381889" cy="4663400"/>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F66C5658-737A-195E-2AC5-2A7583672DEC}"/>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688857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2 Content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6" name="Content Placeholder 2">
            <a:extLst>
              <a:ext uri="{FF2B5EF4-FFF2-40B4-BE49-F238E27FC236}">
                <a16:creationId xmlns:a16="http://schemas.microsoft.com/office/drawing/2014/main" id="{07F953DA-1B6F-1BAA-0923-DD2075A55E9B}"/>
              </a:ext>
            </a:extLst>
          </p:cNvPr>
          <p:cNvSpPr>
            <a:spLocks noGrp="1"/>
          </p:cNvSpPr>
          <p:nvPr>
            <p:ph sz="half" idx="1"/>
          </p:nvPr>
        </p:nvSpPr>
        <p:spPr>
          <a:xfrm>
            <a:off x="394316" y="1701889"/>
            <a:ext cx="5625484" cy="4475074"/>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CF852578-C29F-6ACB-7147-102B0DD6DA40}"/>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8" name="Content Placeholder 2">
            <a:extLst>
              <a:ext uri="{FF2B5EF4-FFF2-40B4-BE49-F238E27FC236}">
                <a16:creationId xmlns:a16="http://schemas.microsoft.com/office/drawing/2014/main" id="{9E4D2A95-909E-3A08-C1E3-78330A83F020}"/>
              </a:ext>
            </a:extLst>
          </p:cNvPr>
          <p:cNvSpPr>
            <a:spLocks noGrp="1"/>
          </p:cNvSpPr>
          <p:nvPr>
            <p:ph sz="half" idx="10"/>
          </p:nvPr>
        </p:nvSpPr>
        <p:spPr>
          <a:xfrm>
            <a:off x="6150721" y="1699994"/>
            <a:ext cx="5625484" cy="4475074"/>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1921590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Images, and Text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2" name="Content Placeholder 2">
            <a:extLst>
              <a:ext uri="{FF2B5EF4-FFF2-40B4-BE49-F238E27FC236}">
                <a16:creationId xmlns:a16="http://schemas.microsoft.com/office/drawing/2014/main" id="{1881972B-3F6C-63B5-9AEB-38410251BE81}"/>
              </a:ext>
            </a:extLst>
          </p:cNvPr>
          <p:cNvSpPr>
            <a:spLocks noGrp="1"/>
          </p:cNvSpPr>
          <p:nvPr>
            <p:ph idx="10" hasCustomPrompt="1"/>
          </p:nvPr>
        </p:nvSpPr>
        <p:spPr>
          <a:xfrm>
            <a:off x="394316" y="4302901"/>
            <a:ext cx="11381889" cy="17591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6" name="Content Placeholder 3">
            <a:extLst>
              <a:ext uri="{FF2B5EF4-FFF2-40B4-BE49-F238E27FC236}">
                <a16:creationId xmlns:a16="http://schemas.microsoft.com/office/drawing/2014/main" id="{F9DC3CC0-F670-9C99-B85B-AB73863565FE}"/>
              </a:ext>
            </a:extLst>
          </p:cNvPr>
          <p:cNvSpPr>
            <a:spLocks noGrp="1"/>
          </p:cNvSpPr>
          <p:nvPr>
            <p:ph sz="half" idx="2" hasCustomPrompt="1"/>
          </p:nvPr>
        </p:nvSpPr>
        <p:spPr>
          <a:xfrm>
            <a:off x="6151106" y="1687432"/>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8" name="Content Placeholder 3">
            <a:extLst>
              <a:ext uri="{FF2B5EF4-FFF2-40B4-BE49-F238E27FC236}">
                <a16:creationId xmlns:a16="http://schemas.microsoft.com/office/drawing/2014/main" id="{25D302FE-9005-E80F-EDD7-02AD93087033}"/>
              </a:ext>
            </a:extLst>
          </p:cNvPr>
          <p:cNvSpPr>
            <a:spLocks noGrp="1"/>
          </p:cNvSpPr>
          <p:nvPr>
            <p:ph sz="half" idx="11" hasCustomPrompt="1"/>
          </p:nvPr>
        </p:nvSpPr>
        <p:spPr>
          <a:xfrm>
            <a:off x="406507" y="1687432"/>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1517392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ext, and Images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3" name="Content Placeholder 2">
            <a:extLst>
              <a:ext uri="{FF2B5EF4-FFF2-40B4-BE49-F238E27FC236}">
                <a16:creationId xmlns:a16="http://schemas.microsoft.com/office/drawing/2014/main" id="{1B3D4321-0FE1-CE0C-24BE-72869BBD48CB}"/>
              </a:ext>
            </a:extLst>
          </p:cNvPr>
          <p:cNvSpPr>
            <a:spLocks noGrp="1"/>
          </p:cNvSpPr>
          <p:nvPr>
            <p:ph idx="10" hasCustomPrompt="1"/>
          </p:nvPr>
        </p:nvSpPr>
        <p:spPr>
          <a:xfrm>
            <a:off x="394316" y="1688659"/>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4" name="Content Placeholder 3">
            <a:extLst>
              <a:ext uri="{FF2B5EF4-FFF2-40B4-BE49-F238E27FC236}">
                <a16:creationId xmlns:a16="http://schemas.microsoft.com/office/drawing/2014/main" id="{267C2420-B6B9-6D6A-344E-85BF6342284E}"/>
              </a:ext>
            </a:extLst>
          </p:cNvPr>
          <p:cNvSpPr>
            <a:spLocks noGrp="1"/>
          </p:cNvSpPr>
          <p:nvPr>
            <p:ph sz="half" idx="2" hasCustomPrompt="1"/>
          </p:nvPr>
        </p:nvSpPr>
        <p:spPr>
          <a:xfrm>
            <a:off x="6137983" y="3524554"/>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3">
            <a:extLst>
              <a:ext uri="{FF2B5EF4-FFF2-40B4-BE49-F238E27FC236}">
                <a16:creationId xmlns:a16="http://schemas.microsoft.com/office/drawing/2014/main" id="{4B918E54-2D22-544A-1621-3F655A819789}"/>
              </a:ext>
            </a:extLst>
          </p:cNvPr>
          <p:cNvSpPr>
            <a:spLocks noGrp="1"/>
          </p:cNvSpPr>
          <p:nvPr>
            <p:ph sz="half" idx="11" hasCustomPrompt="1"/>
          </p:nvPr>
        </p:nvSpPr>
        <p:spPr>
          <a:xfrm>
            <a:off x="393384" y="3524554"/>
            <a:ext cx="5628821"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4144038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3 Images, and Text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2" name="Content Placeholder 2">
            <a:extLst>
              <a:ext uri="{FF2B5EF4-FFF2-40B4-BE49-F238E27FC236}">
                <a16:creationId xmlns:a16="http://schemas.microsoft.com/office/drawing/2014/main" id="{1881972B-3F6C-63B5-9AEB-38410251BE81}"/>
              </a:ext>
            </a:extLst>
          </p:cNvPr>
          <p:cNvSpPr>
            <a:spLocks noGrp="1"/>
          </p:cNvSpPr>
          <p:nvPr>
            <p:ph idx="10" hasCustomPrompt="1"/>
          </p:nvPr>
        </p:nvSpPr>
        <p:spPr>
          <a:xfrm>
            <a:off x="394316" y="4302901"/>
            <a:ext cx="11381889" cy="17591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
        <p:nvSpPr>
          <p:cNvPr id="3" name="Content Placeholder 3">
            <a:extLst>
              <a:ext uri="{FF2B5EF4-FFF2-40B4-BE49-F238E27FC236}">
                <a16:creationId xmlns:a16="http://schemas.microsoft.com/office/drawing/2014/main" id="{091D5279-24F5-5B5D-BC01-53706C6E2BB6}"/>
              </a:ext>
            </a:extLst>
          </p:cNvPr>
          <p:cNvSpPr>
            <a:spLocks noGrp="1"/>
          </p:cNvSpPr>
          <p:nvPr>
            <p:ph sz="half" idx="11" hasCustomPrompt="1"/>
          </p:nvPr>
        </p:nvSpPr>
        <p:spPr>
          <a:xfrm>
            <a:off x="392451" y="1697946"/>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4" name="Content Placeholder 3">
            <a:extLst>
              <a:ext uri="{FF2B5EF4-FFF2-40B4-BE49-F238E27FC236}">
                <a16:creationId xmlns:a16="http://schemas.microsoft.com/office/drawing/2014/main" id="{6A62CDD5-8E66-7F77-BC7B-895F69B24A96}"/>
              </a:ext>
            </a:extLst>
          </p:cNvPr>
          <p:cNvSpPr>
            <a:spLocks noGrp="1"/>
          </p:cNvSpPr>
          <p:nvPr>
            <p:ph sz="half" idx="12" hasCustomPrompt="1"/>
          </p:nvPr>
        </p:nvSpPr>
        <p:spPr>
          <a:xfrm>
            <a:off x="8032426" y="168743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3">
            <a:extLst>
              <a:ext uri="{FF2B5EF4-FFF2-40B4-BE49-F238E27FC236}">
                <a16:creationId xmlns:a16="http://schemas.microsoft.com/office/drawing/2014/main" id="{97C44FF9-A85A-E2E4-2C65-4D1C62852652}"/>
              </a:ext>
            </a:extLst>
          </p:cNvPr>
          <p:cNvSpPr>
            <a:spLocks noGrp="1"/>
          </p:cNvSpPr>
          <p:nvPr>
            <p:ph sz="half" idx="13" hasCustomPrompt="1"/>
          </p:nvPr>
        </p:nvSpPr>
        <p:spPr>
          <a:xfrm>
            <a:off x="4212438" y="1696587"/>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Tree>
    <p:extLst>
      <p:ext uri="{BB962C8B-B14F-4D97-AF65-F5344CB8AC3E}">
        <p14:creationId xmlns:p14="http://schemas.microsoft.com/office/powerpoint/2010/main" val="650096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Text, and 3 Images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2" name="Content Placeholder 2">
            <a:extLst>
              <a:ext uri="{FF2B5EF4-FFF2-40B4-BE49-F238E27FC236}">
                <a16:creationId xmlns:a16="http://schemas.microsoft.com/office/drawing/2014/main" id="{1881972B-3F6C-63B5-9AEB-38410251BE81}"/>
              </a:ext>
            </a:extLst>
          </p:cNvPr>
          <p:cNvSpPr>
            <a:spLocks noGrp="1"/>
          </p:cNvSpPr>
          <p:nvPr>
            <p:ph idx="10" hasCustomPrompt="1"/>
          </p:nvPr>
        </p:nvSpPr>
        <p:spPr>
          <a:xfrm>
            <a:off x="394316" y="1713153"/>
            <a:ext cx="11381889" cy="17591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3" name="Content Placeholder 3">
            <a:extLst>
              <a:ext uri="{FF2B5EF4-FFF2-40B4-BE49-F238E27FC236}">
                <a16:creationId xmlns:a16="http://schemas.microsoft.com/office/drawing/2014/main" id="{091D5279-24F5-5B5D-BC01-53706C6E2BB6}"/>
              </a:ext>
            </a:extLst>
          </p:cNvPr>
          <p:cNvSpPr>
            <a:spLocks noGrp="1"/>
          </p:cNvSpPr>
          <p:nvPr>
            <p:ph sz="half" idx="11" hasCustomPrompt="1"/>
          </p:nvPr>
        </p:nvSpPr>
        <p:spPr>
          <a:xfrm>
            <a:off x="392451" y="3566897"/>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4" name="Content Placeholder 3">
            <a:extLst>
              <a:ext uri="{FF2B5EF4-FFF2-40B4-BE49-F238E27FC236}">
                <a16:creationId xmlns:a16="http://schemas.microsoft.com/office/drawing/2014/main" id="{6A62CDD5-8E66-7F77-BC7B-895F69B24A96}"/>
              </a:ext>
            </a:extLst>
          </p:cNvPr>
          <p:cNvSpPr>
            <a:spLocks noGrp="1"/>
          </p:cNvSpPr>
          <p:nvPr>
            <p:ph sz="half" idx="12" hasCustomPrompt="1"/>
          </p:nvPr>
        </p:nvSpPr>
        <p:spPr>
          <a:xfrm>
            <a:off x="8032426" y="3556383"/>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3">
            <a:extLst>
              <a:ext uri="{FF2B5EF4-FFF2-40B4-BE49-F238E27FC236}">
                <a16:creationId xmlns:a16="http://schemas.microsoft.com/office/drawing/2014/main" id="{97C44FF9-A85A-E2E4-2C65-4D1C62852652}"/>
              </a:ext>
            </a:extLst>
          </p:cNvPr>
          <p:cNvSpPr>
            <a:spLocks noGrp="1"/>
          </p:cNvSpPr>
          <p:nvPr>
            <p:ph sz="half" idx="13" hasCustomPrompt="1"/>
          </p:nvPr>
        </p:nvSpPr>
        <p:spPr>
          <a:xfrm>
            <a:off x="4212438" y="3565538"/>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3447900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Text, and 4 Images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6" name="Content Placeholder 2">
            <a:extLst>
              <a:ext uri="{FF2B5EF4-FFF2-40B4-BE49-F238E27FC236}">
                <a16:creationId xmlns:a16="http://schemas.microsoft.com/office/drawing/2014/main" id="{58A7B289-1CDD-215D-167F-B389ED9C4CA1}"/>
              </a:ext>
            </a:extLst>
          </p:cNvPr>
          <p:cNvSpPr>
            <a:spLocks noGrp="1"/>
          </p:cNvSpPr>
          <p:nvPr>
            <p:ph sz="half" idx="1" hasCustomPrompt="1"/>
          </p:nvPr>
        </p:nvSpPr>
        <p:spPr>
          <a:xfrm>
            <a:off x="3056199" y="1697448"/>
            <a:ext cx="6036643" cy="4367256"/>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8" name="Content Placeholder 2">
            <a:extLst>
              <a:ext uri="{FF2B5EF4-FFF2-40B4-BE49-F238E27FC236}">
                <a16:creationId xmlns:a16="http://schemas.microsoft.com/office/drawing/2014/main" id="{9D676813-3074-353B-2E50-A76BFAAD6BC7}"/>
              </a:ext>
            </a:extLst>
          </p:cNvPr>
          <p:cNvSpPr>
            <a:spLocks noGrp="1"/>
          </p:cNvSpPr>
          <p:nvPr>
            <p:ph sz="half" idx="10" hasCustomPrompt="1"/>
          </p:nvPr>
        </p:nvSpPr>
        <p:spPr>
          <a:xfrm>
            <a:off x="394316" y="1697447"/>
            <a:ext cx="2570148" cy="2136341"/>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0" name="Content Placeholder 2">
            <a:extLst>
              <a:ext uri="{FF2B5EF4-FFF2-40B4-BE49-F238E27FC236}">
                <a16:creationId xmlns:a16="http://schemas.microsoft.com/office/drawing/2014/main" id="{3BD847A1-9F17-E6C9-FCFC-19F25F77037B}"/>
              </a:ext>
            </a:extLst>
          </p:cNvPr>
          <p:cNvSpPr>
            <a:spLocks noGrp="1"/>
          </p:cNvSpPr>
          <p:nvPr>
            <p:ph sz="half" idx="11" hasCustomPrompt="1"/>
          </p:nvPr>
        </p:nvSpPr>
        <p:spPr>
          <a:xfrm>
            <a:off x="394316" y="3928363"/>
            <a:ext cx="2570148" cy="2136341"/>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1" name="Content Placeholder 2">
            <a:extLst>
              <a:ext uri="{FF2B5EF4-FFF2-40B4-BE49-F238E27FC236}">
                <a16:creationId xmlns:a16="http://schemas.microsoft.com/office/drawing/2014/main" id="{16EDF3DD-A401-E5F7-A72D-A028455AE9B7}"/>
              </a:ext>
            </a:extLst>
          </p:cNvPr>
          <p:cNvSpPr>
            <a:spLocks noGrp="1"/>
          </p:cNvSpPr>
          <p:nvPr>
            <p:ph sz="half" idx="12" hasCustomPrompt="1"/>
          </p:nvPr>
        </p:nvSpPr>
        <p:spPr>
          <a:xfrm>
            <a:off x="9206057" y="1697447"/>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3" name="Content Placeholder 2">
            <a:extLst>
              <a:ext uri="{FF2B5EF4-FFF2-40B4-BE49-F238E27FC236}">
                <a16:creationId xmlns:a16="http://schemas.microsoft.com/office/drawing/2014/main" id="{A6ACC22E-37E8-A9C9-E9D2-E311E1628070}"/>
              </a:ext>
            </a:extLst>
          </p:cNvPr>
          <p:cNvSpPr>
            <a:spLocks noGrp="1"/>
          </p:cNvSpPr>
          <p:nvPr>
            <p:ph sz="half" idx="13" hasCustomPrompt="1"/>
          </p:nvPr>
        </p:nvSpPr>
        <p:spPr>
          <a:xfrm>
            <a:off x="9206057" y="3928363"/>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3062446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2 Text, and 2 Images Sunse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7A59E6-A52A-C990-10B3-E98BB8CD9A8D}"/>
              </a:ext>
            </a:extLst>
          </p:cNvPr>
          <p:cNvSpPr/>
          <p:nvPr userDrawn="1"/>
        </p:nvSpPr>
        <p:spPr>
          <a:xfrm rot="10800000">
            <a:off x="-2" y="0"/>
            <a:ext cx="12212353" cy="6925468"/>
          </a:xfrm>
          <a:prstGeom prst="rect">
            <a:avLst/>
          </a:prstGeom>
          <a:gradFill>
            <a:gsLst>
              <a:gs pos="50000">
                <a:srgbClr val="ED3F7B"/>
              </a:gs>
              <a:gs pos="0">
                <a:srgbClr val="F9ED4E"/>
              </a:gs>
              <a:gs pos="100000">
                <a:srgbClr val="9C3C9A"/>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4F490A-C833-5EEE-9A3A-A873301F8B3E}"/>
              </a:ext>
            </a:extLst>
          </p:cNvPr>
          <p:cNvSpPr/>
          <p:nvPr userDrawn="1"/>
        </p:nvSpPr>
        <p:spPr>
          <a:xfrm>
            <a:off x="302578" y="196388"/>
            <a:ext cx="11586839" cy="6456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2ABE3"/>
              </a:solidFill>
            </a:endParaRPr>
          </a:p>
        </p:txBody>
      </p:sp>
      <p:sp>
        <p:nvSpPr>
          <p:cNvPr id="7" name="Title 1">
            <a:extLst>
              <a:ext uri="{FF2B5EF4-FFF2-40B4-BE49-F238E27FC236}">
                <a16:creationId xmlns:a16="http://schemas.microsoft.com/office/drawing/2014/main" id="{DADFC536-A986-D106-39F7-3C799889966F}"/>
              </a:ext>
            </a:extLst>
          </p:cNvPr>
          <p:cNvSpPr>
            <a:spLocks noGrp="1"/>
          </p:cNvSpPr>
          <p:nvPr>
            <p:ph type="title" hasCustomPrompt="1"/>
          </p:nvPr>
        </p:nvSpPr>
        <p:spPr>
          <a:xfrm>
            <a:off x="394316" y="286357"/>
            <a:ext cx="11381889" cy="1325563"/>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a:t>Click to add title</a:t>
            </a:r>
          </a:p>
        </p:txBody>
      </p:sp>
      <p:sp>
        <p:nvSpPr>
          <p:cNvPr id="2" name="Content Placeholder 2">
            <a:extLst>
              <a:ext uri="{FF2B5EF4-FFF2-40B4-BE49-F238E27FC236}">
                <a16:creationId xmlns:a16="http://schemas.microsoft.com/office/drawing/2014/main" id="{2CBAC63D-BE3C-6A3A-BF4B-250834A31E6B}"/>
              </a:ext>
            </a:extLst>
          </p:cNvPr>
          <p:cNvSpPr>
            <a:spLocks noGrp="1"/>
          </p:cNvSpPr>
          <p:nvPr>
            <p:ph sz="half" idx="1" hasCustomPrompt="1"/>
          </p:nvPr>
        </p:nvSpPr>
        <p:spPr>
          <a:xfrm>
            <a:off x="394316" y="1697448"/>
            <a:ext cx="4301971" cy="43672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3" name="Content Placeholder 2">
            <a:extLst>
              <a:ext uri="{FF2B5EF4-FFF2-40B4-BE49-F238E27FC236}">
                <a16:creationId xmlns:a16="http://schemas.microsoft.com/office/drawing/2014/main" id="{AF63C07C-9933-0092-F573-78CA459D820C}"/>
              </a:ext>
            </a:extLst>
          </p:cNvPr>
          <p:cNvSpPr>
            <a:spLocks noGrp="1"/>
          </p:cNvSpPr>
          <p:nvPr>
            <p:ph sz="half" idx="12" hasCustomPrompt="1"/>
          </p:nvPr>
        </p:nvSpPr>
        <p:spPr>
          <a:xfrm>
            <a:off x="4810926" y="1701881"/>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4" name="Content Placeholder 2">
            <a:extLst>
              <a:ext uri="{FF2B5EF4-FFF2-40B4-BE49-F238E27FC236}">
                <a16:creationId xmlns:a16="http://schemas.microsoft.com/office/drawing/2014/main" id="{71319A6F-374A-8DF0-7762-4332C3CED1ED}"/>
              </a:ext>
            </a:extLst>
          </p:cNvPr>
          <p:cNvSpPr>
            <a:spLocks noGrp="1"/>
          </p:cNvSpPr>
          <p:nvPr>
            <p:ph sz="half" idx="13" hasCustomPrompt="1"/>
          </p:nvPr>
        </p:nvSpPr>
        <p:spPr>
          <a:xfrm>
            <a:off x="4810926" y="3932797"/>
            <a:ext cx="2570148" cy="2136341"/>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5" name="Content Placeholder 2">
            <a:extLst>
              <a:ext uri="{FF2B5EF4-FFF2-40B4-BE49-F238E27FC236}">
                <a16:creationId xmlns:a16="http://schemas.microsoft.com/office/drawing/2014/main" id="{B04AEEDC-74CA-7BB3-5681-396FE95BA93B}"/>
              </a:ext>
            </a:extLst>
          </p:cNvPr>
          <p:cNvSpPr>
            <a:spLocks noGrp="1"/>
          </p:cNvSpPr>
          <p:nvPr>
            <p:ph sz="half" idx="14" hasCustomPrompt="1"/>
          </p:nvPr>
        </p:nvSpPr>
        <p:spPr>
          <a:xfrm>
            <a:off x="7478697" y="1697448"/>
            <a:ext cx="4301971" cy="43672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pic>
        <p:nvPicPr>
          <p:cNvPr id="9" name="Picture 8" descr="A blue cloud with black background&#10;&#10;Description automatically generated">
            <a:extLst>
              <a:ext uri="{FF2B5EF4-FFF2-40B4-BE49-F238E27FC236}">
                <a16:creationId xmlns:a16="http://schemas.microsoft.com/office/drawing/2014/main" id="{9B2A7F2F-D6F1-9D89-4F85-C5E8A018CF6D}"/>
              </a:ext>
            </a:extLst>
          </p:cNvPr>
          <p:cNvPicPr>
            <a:picLocks noChangeAspect="1"/>
          </p:cNvPicPr>
          <p:nvPr userDrawn="1"/>
        </p:nvPicPr>
        <p:blipFill rotWithShape="1">
          <a:blip r:embed="rId2"/>
          <a:srcRect l="2557" r="2557" b="65478"/>
          <a:stretch/>
        </p:blipFill>
        <p:spPr>
          <a:xfrm>
            <a:off x="0" y="5699526"/>
            <a:ext cx="12212353" cy="1225944"/>
          </a:xfrm>
          <a:prstGeom prst="rect">
            <a:avLst/>
          </a:prstGeom>
        </p:spPr>
      </p:pic>
      <p:pic>
        <p:nvPicPr>
          <p:cNvPr id="21" name="Picture 20" descr="A colorful logo with a star and mountains in the background&#10;&#10;Description automatically generated">
            <a:extLst>
              <a:ext uri="{FF2B5EF4-FFF2-40B4-BE49-F238E27FC236}">
                <a16:creationId xmlns:a16="http://schemas.microsoft.com/office/drawing/2014/main" id="{CFEF07AF-E936-C084-F503-3702CF6F6A84}"/>
              </a:ext>
            </a:extLst>
          </p:cNvPr>
          <p:cNvPicPr>
            <a:picLocks noChangeAspect="1"/>
          </p:cNvPicPr>
          <p:nvPr userDrawn="1"/>
        </p:nvPicPr>
        <p:blipFill>
          <a:blip r:embed="rId3"/>
          <a:stretch>
            <a:fillRect/>
          </a:stretch>
        </p:blipFill>
        <p:spPr>
          <a:xfrm>
            <a:off x="75493" y="5627240"/>
            <a:ext cx="1222835" cy="1167406"/>
          </a:xfrm>
          <a:prstGeom prst="rect">
            <a:avLst/>
          </a:prstGeom>
          <a:effectLst>
            <a:glow rad="25400">
              <a:schemeClr val="bg1">
                <a:alpha val="78000"/>
              </a:schemeClr>
            </a:glow>
          </a:effectLst>
        </p:spPr>
      </p:pic>
      <p:pic>
        <p:nvPicPr>
          <p:cNvPr id="12" name="Picture 11" descr="A person and person flying in the sky&#10;&#10;Description automatically generated">
            <a:extLst>
              <a:ext uri="{FF2B5EF4-FFF2-40B4-BE49-F238E27FC236}">
                <a16:creationId xmlns:a16="http://schemas.microsoft.com/office/drawing/2014/main" id="{775F7226-7251-A03C-AFF9-AADDE74A2CF7}"/>
              </a:ext>
            </a:extLst>
          </p:cNvPr>
          <p:cNvPicPr>
            <a:picLocks noChangeAspect="1"/>
          </p:cNvPicPr>
          <p:nvPr userDrawn="1"/>
        </p:nvPicPr>
        <p:blipFill>
          <a:blip r:embed="rId4"/>
          <a:stretch>
            <a:fillRect/>
          </a:stretch>
        </p:blipFill>
        <p:spPr>
          <a:xfrm>
            <a:off x="10229330" y="5500598"/>
            <a:ext cx="1764402" cy="1294612"/>
          </a:xfrm>
          <a:prstGeom prst="rect">
            <a:avLst/>
          </a:prstGeom>
          <a:effectLst>
            <a:outerShdw blurRad="50800" dist="50800" dir="5400000" algn="ctr" rotWithShape="0">
              <a:srgbClr val="000000">
                <a:alpha val="60000"/>
              </a:srgbClr>
            </a:outerShdw>
          </a:effectLst>
        </p:spPr>
      </p:pic>
    </p:spTree>
    <p:extLst>
      <p:ext uri="{BB962C8B-B14F-4D97-AF65-F5344CB8AC3E}">
        <p14:creationId xmlns:p14="http://schemas.microsoft.com/office/powerpoint/2010/main" val="39550885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ue Mountains Background">
    <p:spTree>
      <p:nvGrpSpPr>
        <p:cNvPr id="1" name=""/>
        <p:cNvGrpSpPr/>
        <p:nvPr/>
      </p:nvGrpSpPr>
      <p:grpSpPr>
        <a:xfrm>
          <a:off x="0" y="0"/>
          <a:ext cx="0" cy="0"/>
          <a:chOff x="0" y="0"/>
          <a:chExt cx="0" cy="0"/>
        </a:xfrm>
      </p:grpSpPr>
      <p:pic>
        <p:nvPicPr>
          <p:cNvPr id="6" name="Picture 5" descr="A blue sky with clouds and mountains&#10;&#10;Description automatically generated">
            <a:extLst>
              <a:ext uri="{FF2B5EF4-FFF2-40B4-BE49-F238E27FC236}">
                <a16:creationId xmlns:a16="http://schemas.microsoft.com/office/drawing/2014/main" id="{B935799A-81E0-42E5-A956-1CDB92A98B08}"/>
              </a:ext>
            </a:extLst>
          </p:cNvPr>
          <p:cNvPicPr>
            <a:picLocks noChangeAspect="1"/>
          </p:cNvPicPr>
          <p:nvPr userDrawn="1"/>
        </p:nvPicPr>
        <p:blipFill>
          <a:blip r:embed="rId2"/>
          <a:stretch>
            <a:fillRect/>
          </a:stretch>
        </p:blipFill>
        <p:spPr>
          <a:xfrm>
            <a:off x="-59185" y="-33292"/>
            <a:ext cx="12310370" cy="6924583"/>
          </a:xfrm>
          <a:prstGeom prst="rect">
            <a:avLst/>
          </a:prstGeom>
        </p:spPr>
      </p:pic>
    </p:spTree>
    <p:extLst>
      <p:ext uri="{BB962C8B-B14F-4D97-AF65-F5344CB8AC3E}">
        <p14:creationId xmlns:p14="http://schemas.microsoft.com/office/powerpoint/2010/main" val="24475900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Yellow Mountains Background">
    <p:spTree>
      <p:nvGrpSpPr>
        <p:cNvPr id="1" name=""/>
        <p:cNvGrpSpPr/>
        <p:nvPr/>
      </p:nvGrpSpPr>
      <p:grpSpPr>
        <a:xfrm>
          <a:off x="0" y="0"/>
          <a:ext cx="0" cy="0"/>
          <a:chOff x="0" y="0"/>
          <a:chExt cx="0" cy="0"/>
        </a:xfrm>
      </p:grpSpPr>
      <p:pic>
        <p:nvPicPr>
          <p:cNvPr id="3" name="Picture 2" descr="A sun shining through the clouds over a mountain range&#10;&#10;Description automatically generated">
            <a:extLst>
              <a:ext uri="{FF2B5EF4-FFF2-40B4-BE49-F238E27FC236}">
                <a16:creationId xmlns:a16="http://schemas.microsoft.com/office/drawing/2014/main" id="{34F758F5-868E-BBEA-9999-7CF1FB2CDD33}"/>
              </a:ext>
            </a:extLst>
          </p:cNvPr>
          <p:cNvPicPr>
            <a:picLocks noChangeAspect="1"/>
          </p:cNvPicPr>
          <p:nvPr userDrawn="1"/>
        </p:nvPicPr>
        <p:blipFill>
          <a:blip r:embed="rId2"/>
          <a:stretch>
            <a:fillRect/>
          </a:stretch>
        </p:blipFill>
        <p:spPr>
          <a:xfrm>
            <a:off x="-38470" y="-21640"/>
            <a:ext cx="12268940" cy="6901279"/>
          </a:xfrm>
          <a:prstGeom prst="rect">
            <a:avLst/>
          </a:prstGeom>
        </p:spPr>
      </p:pic>
    </p:spTree>
    <p:extLst>
      <p:ext uri="{BB962C8B-B14F-4D97-AF65-F5344CB8AC3E}">
        <p14:creationId xmlns:p14="http://schemas.microsoft.com/office/powerpoint/2010/main" val="1494072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Action Bubble Background">
    <p:spTree>
      <p:nvGrpSpPr>
        <p:cNvPr id="1" name=""/>
        <p:cNvGrpSpPr/>
        <p:nvPr/>
      </p:nvGrpSpPr>
      <p:grpSpPr>
        <a:xfrm>
          <a:off x="0" y="0"/>
          <a:ext cx="0" cy="0"/>
          <a:chOff x="0" y="0"/>
          <a:chExt cx="0" cy="0"/>
        </a:xfrm>
      </p:grpSpPr>
      <p:pic>
        <p:nvPicPr>
          <p:cNvPr id="4" name="Picture 3" descr="A cartoon frame with orange and purple triangles&#10;&#10;Description automatically generated">
            <a:extLst>
              <a:ext uri="{FF2B5EF4-FFF2-40B4-BE49-F238E27FC236}">
                <a16:creationId xmlns:a16="http://schemas.microsoft.com/office/drawing/2014/main" id="{7065E3AA-9173-DE1F-1A8C-006C56EE3BB6}"/>
              </a:ext>
            </a:extLst>
          </p:cNvPr>
          <p:cNvPicPr>
            <a:picLocks noChangeAspect="1"/>
          </p:cNvPicPr>
          <p:nvPr userDrawn="1"/>
        </p:nvPicPr>
        <p:blipFill rotWithShape="1">
          <a:blip r:embed="rId2"/>
          <a:srcRect l="507"/>
          <a:stretch/>
        </p:blipFill>
        <p:spPr>
          <a:xfrm>
            <a:off x="0" y="3174"/>
            <a:ext cx="12197652" cy="6889749"/>
          </a:xfrm>
          <a:prstGeom prst="rect">
            <a:avLst/>
          </a:prstGeom>
        </p:spPr>
      </p:pic>
    </p:spTree>
    <p:extLst>
      <p:ext uri="{BB962C8B-B14F-4D97-AF65-F5344CB8AC3E}">
        <p14:creationId xmlns:p14="http://schemas.microsoft.com/office/powerpoint/2010/main" val="26906536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Yellow and Green Action Background">
    <p:spTree>
      <p:nvGrpSpPr>
        <p:cNvPr id="1" name=""/>
        <p:cNvGrpSpPr/>
        <p:nvPr/>
      </p:nvGrpSpPr>
      <p:grpSpPr>
        <a:xfrm>
          <a:off x="0" y="0"/>
          <a:ext cx="0" cy="0"/>
          <a:chOff x="0" y="0"/>
          <a:chExt cx="0" cy="0"/>
        </a:xfrm>
      </p:grpSpPr>
      <p:pic>
        <p:nvPicPr>
          <p:cNvPr id="3" name="Picture 2" descr="A green and yellow gradient&#10;&#10;Description automatically generated">
            <a:extLst>
              <a:ext uri="{FF2B5EF4-FFF2-40B4-BE49-F238E27FC236}">
                <a16:creationId xmlns:a16="http://schemas.microsoft.com/office/drawing/2014/main" id="{842C516C-3F33-5D24-D46D-DACC0C2F463F}"/>
              </a:ext>
            </a:extLst>
          </p:cNvPr>
          <p:cNvPicPr>
            <a:picLocks noChangeAspect="1"/>
          </p:cNvPicPr>
          <p:nvPr userDrawn="1"/>
        </p:nvPicPr>
        <p:blipFill>
          <a:blip r:embed="rId2"/>
          <a:stretch>
            <a:fillRect/>
          </a:stretch>
        </p:blipFill>
        <p:spPr>
          <a:xfrm>
            <a:off x="0" y="0"/>
            <a:ext cx="12187066" cy="6858000"/>
          </a:xfrm>
          <a:prstGeom prst="rect">
            <a:avLst/>
          </a:prstGeom>
        </p:spPr>
      </p:pic>
    </p:spTree>
    <p:extLst>
      <p:ext uri="{BB962C8B-B14F-4D97-AF65-F5344CB8AC3E}">
        <p14:creationId xmlns:p14="http://schemas.microsoft.com/office/powerpoint/2010/main" val="23602262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Pink and Purple Action Background">
    <p:spTree>
      <p:nvGrpSpPr>
        <p:cNvPr id="1" name=""/>
        <p:cNvGrpSpPr/>
        <p:nvPr/>
      </p:nvGrpSpPr>
      <p:grpSpPr>
        <a:xfrm>
          <a:off x="0" y="0"/>
          <a:ext cx="0" cy="0"/>
          <a:chOff x="0" y="0"/>
          <a:chExt cx="0" cy="0"/>
        </a:xfrm>
      </p:grpSpPr>
      <p:pic>
        <p:nvPicPr>
          <p:cNvPr id="4" name="Picture 3" descr="A purple and pink background&#10;&#10;Description automatically generated">
            <a:extLst>
              <a:ext uri="{FF2B5EF4-FFF2-40B4-BE49-F238E27FC236}">
                <a16:creationId xmlns:a16="http://schemas.microsoft.com/office/drawing/2014/main" id="{091E3A04-C39D-E9B8-1290-4D07F556AE79}"/>
              </a:ext>
            </a:extLst>
          </p:cNvPr>
          <p:cNvPicPr>
            <a:picLocks noChangeAspect="1"/>
          </p:cNvPicPr>
          <p:nvPr userDrawn="1"/>
        </p:nvPicPr>
        <p:blipFill>
          <a:blip r:embed="rId2"/>
          <a:stretch>
            <a:fillRect/>
          </a:stretch>
        </p:blipFill>
        <p:spPr>
          <a:xfrm>
            <a:off x="2466" y="0"/>
            <a:ext cx="12189533" cy="6859388"/>
          </a:xfrm>
          <a:prstGeom prst="rect">
            <a:avLst/>
          </a:prstGeom>
        </p:spPr>
      </p:pic>
    </p:spTree>
    <p:extLst>
      <p:ext uri="{BB962C8B-B14F-4D97-AF65-F5344CB8AC3E}">
        <p14:creationId xmlns:p14="http://schemas.microsoft.com/office/powerpoint/2010/main" val="3072823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E9C7-0204-039F-D486-EFBB9617EC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352164-4707-43BB-7B76-041611669F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B86E4-E664-A855-5F87-4AFF5C61415E}"/>
              </a:ext>
            </a:extLst>
          </p:cNvPr>
          <p:cNvSpPr>
            <a:spLocks noGrp="1"/>
          </p:cNvSpPr>
          <p:nvPr>
            <p:ph type="dt" sz="half" idx="10"/>
          </p:nvPr>
        </p:nvSpPr>
        <p:spPr/>
        <p:txBody>
          <a:bodyPr/>
          <a:lstStyle/>
          <a:p>
            <a:fld id="{33863518-476E-C643-B379-4122D784A4C1}" type="datetimeFigureOut">
              <a:rPr lang="en-US" smtClean="0"/>
              <a:t>5/14/2024</a:t>
            </a:fld>
            <a:endParaRPr lang="en-US"/>
          </a:p>
        </p:txBody>
      </p:sp>
      <p:sp>
        <p:nvSpPr>
          <p:cNvPr id="5" name="Footer Placeholder 4">
            <a:extLst>
              <a:ext uri="{FF2B5EF4-FFF2-40B4-BE49-F238E27FC236}">
                <a16:creationId xmlns:a16="http://schemas.microsoft.com/office/drawing/2014/main" id="{B90A1990-BA4C-7E6C-CE63-2B258DB80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03D090-5C56-5AED-B3F0-BC9A86EF54C6}"/>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35508710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4886-0299-9E18-84BB-477E4D0886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528265-08C4-2795-DEA3-89A6ED4AF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DE9D83-7576-D98E-A76F-E5D6FAAAB1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A5ECFF-227F-4186-7F31-8168EE44A667}"/>
              </a:ext>
            </a:extLst>
          </p:cNvPr>
          <p:cNvSpPr>
            <a:spLocks noGrp="1"/>
          </p:cNvSpPr>
          <p:nvPr>
            <p:ph type="dt" sz="half" idx="10"/>
          </p:nvPr>
        </p:nvSpPr>
        <p:spPr/>
        <p:txBody>
          <a:bodyPr/>
          <a:lstStyle/>
          <a:p>
            <a:fld id="{33863518-476E-C643-B379-4122D784A4C1}" type="datetimeFigureOut">
              <a:rPr lang="en-US" smtClean="0"/>
              <a:t>5/14/2024</a:t>
            </a:fld>
            <a:endParaRPr lang="en-US"/>
          </a:p>
        </p:txBody>
      </p:sp>
      <p:sp>
        <p:nvSpPr>
          <p:cNvPr id="6" name="Footer Placeholder 5">
            <a:extLst>
              <a:ext uri="{FF2B5EF4-FFF2-40B4-BE49-F238E27FC236}">
                <a16:creationId xmlns:a16="http://schemas.microsoft.com/office/drawing/2014/main" id="{22CAB4E3-82DB-2D04-A03F-FC9803704F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850BDE-FC2B-4602-D877-0D3A1BE89B89}"/>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1314711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18294-9488-88FE-670F-51783DD920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1DF4BB-4BEC-5202-31BC-284BC8B999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00ED73-5304-D209-21CE-E6263DCB9F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19B5C2-FCF7-8105-55B0-8D6C5CA96A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931134-65BD-EC82-85A4-CDD1CCFB59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9F80E4-FA12-EAE9-DEE6-7BB1EBDEC3F7}"/>
              </a:ext>
            </a:extLst>
          </p:cNvPr>
          <p:cNvSpPr>
            <a:spLocks noGrp="1"/>
          </p:cNvSpPr>
          <p:nvPr>
            <p:ph type="dt" sz="half" idx="10"/>
          </p:nvPr>
        </p:nvSpPr>
        <p:spPr/>
        <p:txBody>
          <a:bodyPr/>
          <a:lstStyle/>
          <a:p>
            <a:fld id="{33863518-476E-C643-B379-4122D784A4C1}" type="datetimeFigureOut">
              <a:rPr lang="en-US" smtClean="0"/>
              <a:t>5/14/2024</a:t>
            </a:fld>
            <a:endParaRPr lang="en-US"/>
          </a:p>
        </p:txBody>
      </p:sp>
      <p:sp>
        <p:nvSpPr>
          <p:cNvPr id="8" name="Footer Placeholder 7">
            <a:extLst>
              <a:ext uri="{FF2B5EF4-FFF2-40B4-BE49-F238E27FC236}">
                <a16:creationId xmlns:a16="http://schemas.microsoft.com/office/drawing/2014/main" id="{A3AA6C52-DB05-7B4B-1387-405DD67D57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0787E8-FAA3-7BC1-95B2-1526BAD58920}"/>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6451311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E4927-6B84-4F5C-093C-4495533824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7990C2-C91B-508C-DB2D-E4AD1A7FA0BE}"/>
              </a:ext>
            </a:extLst>
          </p:cNvPr>
          <p:cNvSpPr>
            <a:spLocks noGrp="1"/>
          </p:cNvSpPr>
          <p:nvPr>
            <p:ph type="dt" sz="half" idx="10"/>
          </p:nvPr>
        </p:nvSpPr>
        <p:spPr/>
        <p:txBody>
          <a:bodyPr/>
          <a:lstStyle/>
          <a:p>
            <a:fld id="{33863518-476E-C643-B379-4122D784A4C1}" type="datetimeFigureOut">
              <a:rPr lang="en-US" smtClean="0"/>
              <a:t>5/14/2024</a:t>
            </a:fld>
            <a:endParaRPr lang="en-US"/>
          </a:p>
        </p:txBody>
      </p:sp>
      <p:sp>
        <p:nvSpPr>
          <p:cNvPr id="4" name="Footer Placeholder 3">
            <a:extLst>
              <a:ext uri="{FF2B5EF4-FFF2-40B4-BE49-F238E27FC236}">
                <a16:creationId xmlns:a16="http://schemas.microsoft.com/office/drawing/2014/main" id="{122E7958-FEAC-095E-59FA-DABACAB08A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F7ECFF-43FB-2340-6C22-6A0E492EF7C1}"/>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17817073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4D29D-37F2-6AF9-5DCA-C4D217D48E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3CD1501-5808-9FDB-B718-E11DE428D7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54038E-4654-1E04-0A29-32D4C8D361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686D2-5C9C-D2B6-4F9B-EC94B255D62C}"/>
              </a:ext>
            </a:extLst>
          </p:cNvPr>
          <p:cNvSpPr>
            <a:spLocks noGrp="1"/>
          </p:cNvSpPr>
          <p:nvPr>
            <p:ph type="dt" sz="half" idx="10"/>
          </p:nvPr>
        </p:nvSpPr>
        <p:spPr/>
        <p:txBody>
          <a:bodyPr/>
          <a:lstStyle/>
          <a:p>
            <a:fld id="{33863518-476E-C643-B379-4122D784A4C1}" type="datetimeFigureOut">
              <a:rPr lang="en-US" smtClean="0"/>
              <a:t>5/14/2024</a:t>
            </a:fld>
            <a:endParaRPr lang="en-US"/>
          </a:p>
        </p:txBody>
      </p:sp>
      <p:sp>
        <p:nvSpPr>
          <p:cNvPr id="6" name="Footer Placeholder 5">
            <a:extLst>
              <a:ext uri="{FF2B5EF4-FFF2-40B4-BE49-F238E27FC236}">
                <a16:creationId xmlns:a16="http://schemas.microsoft.com/office/drawing/2014/main" id="{BA98993A-8263-0AF0-4D04-5A954E3127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D857B2-F390-9B1F-C67B-52D6B8F6DD9A}"/>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1162686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962-59C2-2E0C-B2D4-04B6DE4C3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509E5C-04BD-72D1-678F-78ACBE6E2B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A00DEA-3BE7-BC80-8F3B-B72FA3E20F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A3861-30B6-74B3-7FFA-0C7B627A6810}"/>
              </a:ext>
            </a:extLst>
          </p:cNvPr>
          <p:cNvSpPr>
            <a:spLocks noGrp="1"/>
          </p:cNvSpPr>
          <p:nvPr>
            <p:ph type="dt" sz="half" idx="10"/>
          </p:nvPr>
        </p:nvSpPr>
        <p:spPr/>
        <p:txBody>
          <a:bodyPr/>
          <a:lstStyle/>
          <a:p>
            <a:fld id="{33863518-476E-C643-B379-4122D784A4C1}" type="datetimeFigureOut">
              <a:rPr lang="en-US" smtClean="0"/>
              <a:t>5/14/2024</a:t>
            </a:fld>
            <a:endParaRPr lang="en-US"/>
          </a:p>
        </p:txBody>
      </p:sp>
      <p:sp>
        <p:nvSpPr>
          <p:cNvPr id="6" name="Footer Placeholder 5">
            <a:extLst>
              <a:ext uri="{FF2B5EF4-FFF2-40B4-BE49-F238E27FC236}">
                <a16:creationId xmlns:a16="http://schemas.microsoft.com/office/drawing/2014/main" id="{06C59C74-BF63-99E0-8CD6-DCC0D75A19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65E82B-DAF7-0280-0FE6-D864CED42704}"/>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25920479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24BFF-CA98-9AE4-ECCC-8A93FF9BA8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CEAFD9-2A0A-EA9D-2D5A-52F3764D30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128A9-7879-6211-EE81-BC5C6D94D122}"/>
              </a:ext>
            </a:extLst>
          </p:cNvPr>
          <p:cNvSpPr>
            <a:spLocks noGrp="1"/>
          </p:cNvSpPr>
          <p:nvPr>
            <p:ph type="dt" sz="half" idx="10"/>
          </p:nvPr>
        </p:nvSpPr>
        <p:spPr/>
        <p:txBody>
          <a:bodyPr/>
          <a:lstStyle/>
          <a:p>
            <a:fld id="{33863518-476E-C643-B379-4122D784A4C1}" type="datetimeFigureOut">
              <a:rPr lang="en-US" smtClean="0"/>
              <a:t>5/14/2024</a:t>
            </a:fld>
            <a:endParaRPr lang="en-US"/>
          </a:p>
        </p:txBody>
      </p:sp>
      <p:sp>
        <p:nvSpPr>
          <p:cNvPr id="5" name="Footer Placeholder 4">
            <a:extLst>
              <a:ext uri="{FF2B5EF4-FFF2-40B4-BE49-F238E27FC236}">
                <a16:creationId xmlns:a16="http://schemas.microsoft.com/office/drawing/2014/main" id="{ECB64DC5-B0AF-915E-1B07-915C63163D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5DFCD4-E97B-6B33-F666-0470CE8986B5}"/>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29989751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EDC6CC-8192-7468-2102-7ED96D00D4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EB0141-B663-C608-9DEA-43C12D4E65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33243-276D-1F09-99EB-330A26396DF3}"/>
              </a:ext>
            </a:extLst>
          </p:cNvPr>
          <p:cNvSpPr>
            <a:spLocks noGrp="1"/>
          </p:cNvSpPr>
          <p:nvPr>
            <p:ph type="dt" sz="half" idx="10"/>
          </p:nvPr>
        </p:nvSpPr>
        <p:spPr/>
        <p:txBody>
          <a:bodyPr/>
          <a:lstStyle/>
          <a:p>
            <a:fld id="{33863518-476E-C643-B379-4122D784A4C1}" type="datetimeFigureOut">
              <a:rPr lang="en-US" smtClean="0"/>
              <a:t>5/14/2024</a:t>
            </a:fld>
            <a:endParaRPr lang="en-US"/>
          </a:p>
        </p:txBody>
      </p:sp>
      <p:sp>
        <p:nvSpPr>
          <p:cNvPr id="5" name="Footer Placeholder 4">
            <a:extLst>
              <a:ext uri="{FF2B5EF4-FFF2-40B4-BE49-F238E27FC236}">
                <a16:creationId xmlns:a16="http://schemas.microsoft.com/office/drawing/2014/main" id="{F0976F6A-5A79-DE02-66EC-7CFEE04C5D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25C975-3508-B188-A9FC-E7CD8C11D0FE}"/>
              </a:ext>
            </a:extLst>
          </p:cNvPr>
          <p:cNvSpPr>
            <a:spLocks noGrp="1"/>
          </p:cNvSpPr>
          <p:nvPr>
            <p:ph type="sldNum" sz="quarter" idx="12"/>
          </p:nvPr>
        </p:nvSpPr>
        <p:spPr/>
        <p:txBody>
          <a:bodyPr/>
          <a:lstStyle/>
          <a:p>
            <a:fld id="{6512F2F2-75B6-FD43-9426-96AEFF2A4003}" type="slidenum">
              <a:rPr lang="en-US" smtClean="0"/>
              <a:t>‹#›</a:t>
            </a:fld>
            <a:endParaRPr lang="en-US"/>
          </a:p>
        </p:txBody>
      </p:sp>
    </p:spTree>
    <p:extLst>
      <p:ext uri="{BB962C8B-B14F-4D97-AF65-F5344CB8AC3E}">
        <p14:creationId xmlns:p14="http://schemas.microsoft.com/office/powerpoint/2010/main" val="27635296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EFFC9D-1AB5-14B2-7A65-8BFF33F6D1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1CC445-F6AA-F0ED-3BED-96DBA1C4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D2DFF-86C8-0AE6-08FD-0796545B5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863518-476E-C643-B379-4122D784A4C1}" type="datetimeFigureOut">
              <a:rPr lang="en-US" smtClean="0"/>
              <a:t>5/14/2024</a:t>
            </a:fld>
            <a:endParaRPr lang="en-US"/>
          </a:p>
        </p:txBody>
      </p:sp>
      <p:sp>
        <p:nvSpPr>
          <p:cNvPr id="5" name="Footer Placeholder 4">
            <a:extLst>
              <a:ext uri="{FF2B5EF4-FFF2-40B4-BE49-F238E27FC236}">
                <a16:creationId xmlns:a16="http://schemas.microsoft.com/office/drawing/2014/main" id="{2E60FDB2-5816-CB6A-2B76-4FD24B83A3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B0A617-FF5B-4E9B-876C-F07BCD4677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12F2F2-75B6-FD43-9426-96AEFF2A4003}" type="slidenum">
              <a:rPr lang="en-US" smtClean="0"/>
              <a:t>‹#›</a:t>
            </a:fld>
            <a:endParaRPr lang="en-US"/>
          </a:p>
        </p:txBody>
      </p:sp>
    </p:spTree>
    <p:extLst>
      <p:ext uri="{BB962C8B-B14F-4D97-AF65-F5344CB8AC3E}">
        <p14:creationId xmlns:p14="http://schemas.microsoft.com/office/powerpoint/2010/main" val="32103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9" r:id="rId5"/>
    <p:sldLayoutId id="2147483671" r:id="rId6"/>
    <p:sldLayoutId id="2147483673" r:id="rId7"/>
    <p:sldLayoutId id="2147483675" r:id="rId8"/>
    <p:sldLayoutId id="2147483677" r:id="rId9"/>
    <p:sldLayoutId id="2147483679" r:id="rId10"/>
    <p:sldLayoutId id="2147483660" r:id="rId11"/>
    <p:sldLayoutId id="2147483668" r:id="rId12"/>
    <p:sldLayoutId id="2147483666" r:id="rId13"/>
    <p:sldLayoutId id="2147483670" r:id="rId14"/>
    <p:sldLayoutId id="2147483672" r:id="rId15"/>
    <p:sldLayoutId id="2147483674" r:id="rId16"/>
    <p:sldLayoutId id="2147483676" r:id="rId17"/>
    <p:sldLayoutId id="2147483678" r:id="rId18"/>
    <p:sldLayoutId id="2147483680" r:id="rId19"/>
    <p:sldLayoutId id="2147483655" r:id="rId20"/>
    <p:sldLayoutId id="2147483661" r:id="rId21"/>
    <p:sldLayoutId id="2147483662" r:id="rId22"/>
    <p:sldLayoutId id="2147483663" r:id="rId23"/>
    <p:sldLayoutId id="2147483664" r:id="rId24"/>
    <p:sldLayoutId id="2147483651" r:id="rId25"/>
    <p:sldLayoutId id="2147483652" r:id="rId26"/>
    <p:sldLayoutId id="2147483653" r:id="rId27"/>
    <p:sldLayoutId id="2147483654" r:id="rId28"/>
    <p:sldLayoutId id="2147483656" r:id="rId29"/>
    <p:sldLayoutId id="2147483657" r:id="rId30"/>
    <p:sldLayoutId id="2147483658" r:id="rId31"/>
    <p:sldLayoutId id="2147483659"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d365foblog.com/" TargetMode="External"/><Relationship Id="rId7" Type="http://schemas.openxmlformats.org/officeDocument/2006/relationships/hyperlink" Target="https://mvp.microsoft.com/en-us/PublicProfile/5003547" TargetMode="External"/><Relationship Id="rId2" Type="http://schemas.openxmlformats.org/officeDocument/2006/relationships/hyperlink" Target="mailto:alex.itguy@outlook.com" TargetMode="External"/><Relationship Id="rId1" Type="http://schemas.openxmlformats.org/officeDocument/2006/relationships/slideLayout" Target="../slideLayouts/slideLayout4.xml"/><Relationship Id="rId6" Type="http://schemas.openxmlformats.org/officeDocument/2006/relationships/hyperlink" Target="https://www.linkedin.com/in/alex-meyer-b6338837/" TargetMode="External"/><Relationship Id="rId5" Type="http://schemas.openxmlformats.org/officeDocument/2006/relationships/hyperlink" Target="https://www.amazon.com/Security-Microsoft-Dynamics-Finance-Operations/dp/B0B72Q3V4M" TargetMode="External"/><Relationship Id="rId10" Type="http://schemas.openxmlformats.org/officeDocument/2006/relationships/image" Target="../media/image17.png"/><Relationship Id="rId4" Type="http://schemas.openxmlformats.org/officeDocument/2006/relationships/hyperlink" Target="http://d365fosecurity.com/" TargetMode="External"/><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docs.microsoft.com/en-us/dynamics365/fin-ops-core/dev-itpro/perf-test/continuous-build-test-automation"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alexdmeyer.com/resources/d365fo-admin-toolkit/" TargetMode="Externa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hyperlink" Target="https://www.protiviti.com/us-en/microsoft-consulting-solutions" TargetMode="External"/><Relationship Id="rId7" Type="http://schemas.openxmlformats.org/officeDocument/2006/relationships/hyperlink" Target="https://xplusglobal.com/dynamics365-finance/" TargetMode="External"/><Relationship Id="rId2" Type="http://schemas.openxmlformats.org/officeDocument/2006/relationships/hyperlink" Target="https://appsource.microsoft.com/en-us/marketplace/consulting-services/roberthalf_protiviti.d365forfinanceandsupplychainsecurityroletemplates" TargetMode="Externa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hyperlink" Target="https://www.gofastpath.com/" TargetMode="Externa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hyperlink" Target="https://alexdmeyer.com/2018/07/19/setting-up-security-in-dynamics-365-for-finance-and-operations-part-ii-from-the-aot/" TargetMode="External"/><Relationship Id="rId13" Type="http://schemas.openxmlformats.org/officeDocument/2006/relationships/hyperlink" Target="https://alexdmeyer.com/2020/05/21/current-state-of-d365fo-user-licensing-for-may-2020/" TargetMode="External"/><Relationship Id="rId3" Type="http://schemas.openxmlformats.org/officeDocument/2006/relationships/hyperlink" Target="http://download.microsoft.com/download/B/6/6/B66540B2-C8D7-4C5C-91D5-FF6760906A7B/MSDAX2012_Security_Roles_Licensing_Whitepaper.pdf" TargetMode="External"/><Relationship Id="rId7" Type="http://schemas.openxmlformats.org/officeDocument/2006/relationships/hyperlink" Target="https://alexdmeyer.com/2018/07/09/setting-up-security-in-dynamics-365-for-finance-and-operations-part-i-from-the-user-interface/" TargetMode="External"/><Relationship Id="rId12" Type="http://schemas.openxmlformats.org/officeDocument/2006/relationships/hyperlink" Target="https://alexdmeyer.com/2020/07/23/current-state-of-d365fo-user-licensing-for-july-2020/" TargetMode="External"/><Relationship Id="rId2" Type="http://schemas.openxmlformats.org/officeDocument/2006/relationships/hyperlink" Target="https://docs.microsoft.com/en-us/dynamics365/unified-operations/dev-itpro/sysadmin/role-based-security" TargetMode="External"/><Relationship Id="rId1" Type="http://schemas.openxmlformats.org/officeDocument/2006/relationships/slideLayout" Target="../slideLayouts/slideLayout3.xml"/><Relationship Id="rId6" Type="http://schemas.openxmlformats.org/officeDocument/2006/relationships/hyperlink" Target="https://alexdmeyer.com/2023/11/06/hidden-feature-flag-changing-how-user-licensing-is-performed-in-d365fo/" TargetMode="External"/><Relationship Id="rId11" Type="http://schemas.openxmlformats.org/officeDocument/2006/relationships/hyperlink" Target="https://alexdmeyer.com/2020/08/27/current-state-of-d365fo-user-licensing-for-august-2020/" TargetMode="External"/><Relationship Id="rId5" Type="http://schemas.openxmlformats.org/officeDocument/2006/relationships/hyperlink" Target="https://www.gofastpath.com/privilege-licenses-for-d365fo" TargetMode="External"/><Relationship Id="rId15" Type="http://schemas.openxmlformats.org/officeDocument/2006/relationships/hyperlink" Target="https://alexdmeyer.com/2019/12/19/current-state-of-user-licensing-in-d365fo-pu31/" TargetMode="External"/><Relationship Id="rId10" Type="http://schemas.openxmlformats.org/officeDocument/2006/relationships/hyperlink" Target="https://alexdmeyer.com/2020/10/27/current-state-of-d365fo-user-licensing-for-october-2020/" TargetMode="External"/><Relationship Id="rId4" Type="http://schemas.openxmlformats.org/officeDocument/2006/relationships/hyperlink" Target="https://alexdmeyer.com/2017/02/06/determining-user-licenses-in-dynamics-365-for-operations/" TargetMode="External"/><Relationship Id="rId9" Type="http://schemas.openxmlformats.org/officeDocument/2006/relationships/hyperlink" Target="https://alexdmeyer.com/2020/12/03/current-state-of-d365fo-user-licensing-december-2020/" TargetMode="External"/><Relationship Id="rId14" Type="http://schemas.openxmlformats.org/officeDocument/2006/relationships/hyperlink" Target="https://alexdmeyer.com/2019/10/10/october-2019-user-licensing-update-to-d365fo/"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d365foblog.com/" TargetMode="External"/><Relationship Id="rId7" Type="http://schemas.openxmlformats.org/officeDocument/2006/relationships/hyperlink" Target="https://mvp.microsoft.com/en-us/PublicProfile/5003547" TargetMode="External"/><Relationship Id="rId2" Type="http://schemas.openxmlformats.org/officeDocument/2006/relationships/hyperlink" Target="mailto:alex.itguy@outlook.com" TargetMode="External"/><Relationship Id="rId1" Type="http://schemas.openxmlformats.org/officeDocument/2006/relationships/slideLayout" Target="../slideLayouts/slideLayout3.xml"/><Relationship Id="rId6" Type="http://schemas.openxmlformats.org/officeDocument/2006/relationships/hyperlink" Target="https://www.linkedin.com/in/alex-meyer-b6338837/" TargetMode="External"/><Relationship Id="rId5" Type="http://schemas.openxmlformats.org/officeDocument/2006/relationships/hyperlink" Target="https://www.amazon.com/Security-Microsoft-Dynamics-Finance-Operations/dp/B0B72Q3V4M" TargetMode="External"/><Relationship Id="rId4" Type="http://schemas.openxmlformats.org/officeDocument/2006/relationships/hyperlink" Target="http://d365fosecurity.co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live.dynamicscon.com/" TargetMode="External"/><Relationship Id="rId7" Type="http://schemas.openxmlformats.org/officeDocument/2006/relationships/image" Target="../media/image57.png"/><Relationship Id="rId2" Type="http://schemas.openxmlformats.org/officeDocument/2006/relationships/hyperlink" Target="Dynamicsusergroup.com" TargetMode="Externa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6.png"/><Relationship Id="rId4" Type="http://schemas.openxmlformats.org/officeDocument/2006/relationships/hyperlink" Target="https://dynamicsc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0161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5778B6-CE13-71EF-51D2-DD22F5361223}"/>
              </a:ext>
            </a:extLst>
          </p:cNvPr>
          <p:cNvSpPr txBox="1"/>
          <p:nvPr/>
        </p:nvSpPr>
        <p:spPr>
          <a:xfrm>
            <a:off x="0" y="2347783"/>
            <a:ext cx="1216522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FFFFFF"/>
                </a:solidFill>
                <a:latin typeface="Century Gothic"/>
              </a:rPr>
              <a:t>D365FO Security and Licensing </a:t>
            </a:r>
          </a:p>
          <a:p>
            <a:pPr algn="ctr"/>
            <a:r>
              <a:rPr lang="en-US" sz="3600" b="1" dirty="0">
                <a:solidFill>
                  <a:srgbClr val="FFFFFF"/>
                </a:solidFill>
                <a:latin typeface="Century Gothic"/>
              </a:rPr>
              <a:t>Made ‘Easy’</a:t>
            </a:r>
            <a:endParaRPr lang="en-US" b="1" dirty="0">
              <a:solidFill>
                <a:srgbClr val="FFFFFF"/>
              </a:solidFill>
            </a:endParaRPr>
          </a:p>
        </p:txBody>
      </p:sp>
    </p:spTree>
    <p:extLst>
      <p:ext uri="{BB962C8B-B14F-4D97-AF65-F5344CB8AC3E}">
        <p14:creationId xmlns:p14="http://schemas.microsoft.com/office/powerpoint/2010/main" val="1942893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5262217-F7CF-C17E-F5AF-74B747862788}"/>
              </a:ext>
            </a:extLst>
          </p:cNvPr>
          <p:cNvSpPr txBox="1"/>
          <p:nvPr/>
        </p:nvSpPr>
        <p:spPr>
          <a:xfrm>
            <a:off x="390525" y="242888"/>
            <a:ext cx="6381750" cy="5078313"/>
          </a:xfrm>
          <a:prstGeom prst="rect">
            <a:avLst/>
          </a:prstGeom>
          <a:noFill/>
        </p:spPr>
        <p:txBody>
          <a:bodyPr wrap="square" rtlCol="0">
            <a:spAutoFit/>
          </a:bodyPr>
          <a:lstStyle/>
          <a:p>
            <a:pPr marL="0" indent="0" algn="l">
              <a:buNone/>
            </a:pPr>
            <a:endParaRPr lang="en-US" sz="1800" b="1" dirty="0">
              <a:solidFill>
                <a:schemeClr val="tx1"/>
              </a:solidFill>
            </a:endParaRPr>
          </a:p>
          <a:p>
            <a:pPr marL="0" indent="0" algn="l">
              <a:buNone/>
            </a:pPr>
            <a:r>
              <a:rPr lang="en-US" sz="1800" b="1" dirty="0">
                <a:solidFill>
                  <a:schemeClr val="bg1"/>
                </a:solidFill>
              </a:rPr>
              <a:t>Contact Info:</a:t>
            </a:r>
          </a:p>
          <a:p>
            <a:pPr algn="l"/>
            <a:r>
              <a:rPr lang="en-US" sz="1800" dirty="0">
                <a:solidFill>
                  <a:schemeClr val="bg1"/>
                </a:solidFill>
              </a:rPr>
              <a:t>Email: </a:t>
            </a:r>
            <a:r>
              <a:rPr lang="en-US" sz="1800" dirty="0">
                <a:solidFill>
                  <a:schemeClr val="bg1"/>
                </a:solidFill>
                <a:hlinkClick r:id="rId2">
                  <a:extLst>
                    <a:ext uri="{A12FA001-AC4F-418D-AE19-62706E023703}">
                      <ahyp:hlinkClr xmlns:ahyp="http://schemas.microsoft.com/office/drawing/2018/hyperlinkcolor" val="tx"/>
                    </a:ext>
                  </a:extLst>
                </a:hlinkClick>
              </a:rPr>
              <a:t>alex.itguy@outlook.com</a:t>
            </a:r>
            <a:endParaRPr lang="en-US" sz="1800" dirty="0">
              <a:solidFill>
                <a:schemeClr val="bg1"/>
              </a:solidFill>
            </a:endParaRPr>
          </a:p>
          <a:p>
            <a:pPr algn="l"/>
            <a:r>
              <a:rPr lang="en-US" sz="1800" dirty="0">
                <a:solidFill>
                  <a:schemeClr val="bg1"/>
                </a:solidFill>
              </a:rPr>
              <a:t>Blog: </a:t>
            </a:r>
            <a:r>
              <a:rPr lang="en-US" sz="1800" dirty="0">
                <a:solidFill>
                  <a:schemeClr val="bg1"/>
                </a:solidFill>
                <a:hlinkClick r:id="rId3">
                  <a:extLst>
                    <a:ext uri="{A12FA001-AC4F-418D-AE19-62706E023703}">
                      <ahyp:hlinkClr xmlns:ahyp="http://schemas.microsoft.com/office/drawing/2018/hyperlinkcolor" val="tx"/>
                    </a:ext>
                  </a:extLst>
                </a:hlinkClick>
              </a:rPr>
              <a:t>http://d365foblog.com</a:t>
            </a:r>
            <a:endParaRPr lang="en-US" sz="1800" dirty="0">
              <a:solidFill>
                <a:schemeClr val="bg1"/>
              </a:solidFill>
            </a:endParaRPr>
          </a:p>
          <a:p>
            <a:pPr algn="l"/>
            <a:r>
              <a:rPr lang="en-US" sz="1800" dirty="0">
                <a:solidFill>
                  <a:schemeClr val="bg1"/>
                </a:solidFill>
              </a:rPr>
              <a:t>Security Course:  </a:t>
            </a:r>
            <a:r>
              <a:rPr lang="en-US" sz="1800" dirty="0">
                <a:solidFill>
                  <a:schemeClr val="bg1"/>
                </a:solidFill>
                <a:hlinkClick r:id="rId4">
                  <a:extLst>
                    <a:ext uri="{A12FA001-AC4F-418D-AE19-62706E023703}">
                      <ahyp:hlinkClr xmlns:ahyp="http://schemas.microsoft.com/office/drawing/2018/hyperlinkcolor" val="tx"/>
                    </a:ext>
                  </a:extLst>
                </a:hlinkClick>
              </a:rPr>
              <a:t>http://d365fosecurity.com</a:t>
            </a:r>
            <a:endParaRPr lang="en-US" sz="1800" dirty="0">
              <a:solidFill>
                <a:schemeClr val="bg1"/>
              </a:solidFill>
            </a:endParaRPr>
          </a:p>
          <a:p>
            <a:pPr algn="l"/>
            <a:r>
              <a:rPr lang="en-US" sz="1800" dirty="0">
                <a:solidFill>
                  <a:schemeClr val="bg1"/>
                </a:solidFill>
              </a:rPr>
              <a:t>Book: </a:t>
            </a:r>
            <a:r>
              <a:rPr lang="en-US" sz="1800" dirty="0">
                <a:solidFill>
                  <a:schemeClr val="bg1"/>
                </a:solidFill>
                <a:hlinkClick r:id="rId5">
                  <a:extLst>
                    <a:ext uri="{A12FA001-AC4F-418D-AE19-62706E023703}">
                      <ahyp:hlinkClr xmlns:ahyp="http://schemas.microsoft.com/office/drawing/2018/hyperlinkcolor" val="tx"/>
                    </a:ext>
                  </a:extLst>
                </a:hlinkClick>
              </a:rPr>
              <a:t>Security and Audit Field Manual:  Dynamic 365 for Finance &amp; Operations</a:t>
            </a:r>
            <a:endParaRPr lang="en-US" sz="1800" dirty="0">
              <a:solidFill>
                <a:schemeClr val="bg1"/>
              </a:solidFill>
            </a:endParaRPr>
          </a:p>
          <a:p>
            <a:r>
              <a:rPr lang="en-US" sz="1800" dirty="0">
                <a:solidFill>
                  <a:schemeClr val="bg1"/>
                </a:solidFill>
                <a:hlinkClick r:id="rId6">
                  <a:extLst>
                    <a:ext uri="{A12FA001-AC4F-418D-AE19-62706E023703}">
                      <ahyp:hlinkClr xmlns:ahyp="http://schemas.microsoft.com/office/drawing/2018/hyperlinkcolor" val="tx"/>
                    </a:ext>
                  </a:extLst>
                </a:hlinkClick>
              </a:rPr>
              <a:t>LinkedIn</a:t>
            </a:r>
            <a:endParaRPr lang="en-US" sz="1800" dirty="0">
              <a:solidFill>
                <a:srgbClr val="0563C1"/>
              </a:solidFill>
              <a:hlinkClick r:id="rId7">
                <a:extLst>
                  <a:ext uri="{A12FA001-AC4F-418D-AE19-62706E023703}">
                    <ahyp:hlinkClr xmlns:ahyp="http://schemas.microsoft.com/office/drawing/2018/hyperlinkcolor" val="tx"/>
                  </a:ext>
                </a:extLst>
              </a:hlinkClick>
            </a:endParaRPr>
          </a:p>
          <a:p>
            <a:pPr algn="l"/>
            <a:r>
              <a:rPr lang="en-US" sz="1800" dirty="0">
                <a:solidFill>
                  <a:schemeClr val="bg1"/>
                </a:solidFill>
                <a:hlinkClick r:id="rId7">
                  <a:extLst>
                    <a:ext uri="{A12FA001-AC4F-418D-AE19-62706E023703}">
                      <ahyp:hlinkClr xmlns:ahyp="http://schemas.microsoft.com/office/drawing/2018/hyperlinkcolor" val="tx"/>
                    </a:ext>
                  </a:extLst>
                </a:hlinkClick>
              </a:rPr>
              <a:t>Microsoft MVP Profile</a:t>
            </a:r>
            <a:endParaRPr lang="en-US" sz="1800" dirty="0">
              <a:solidFill>
                <a:schemeClr val="bg1"/>
              </a:solidFill>
            </a:endParaRPr>
          </a:p>
          <a:p>
            <a:pPr algn="l"/>
            <a:endParaRPr lang="en-US" sz="1800" dirty="0">
              <a:solidFill>
                <a:schemeClr val="bg1"/>
              </a:solidFill>
            </a:endParaRPr>
          </a:p>
          <a:p>
            <a:pPr marL="0" indent="0" algn="l">
              <a:buNone/>
            </a:pPr>
            <a:r>
              <a:rPr lang="en-US" sz="1800" b="1" dirty="0">
                <a:solidFill>
                  <a:schemeClr val="bg1"/>
                </a:solidFill>
              </a:rPr>
              <a:t>Background:</a:t>
            </a:r>
          </a:p>
          <a:p>
            <a:pPr marL="342900" indent="-342900" algn="l">
              <a:buFont typeface="Arial" panose="020B0604020202020204" pitchFamily="34" charset="0"/>
              <a:buChar char="•"/>
            </a:pPr>
            <a:r>
              <a:rPr lang="en-US" sz="1800" dirty="0">
                <a:solidFill>
                  <a:schemeClr val="bg1"/>
                </a:solidFill>
              </a:rPr>
              <a:t>Awarded Microsoft MVP in Business Applications in November 2019</a:t>
            </a:r>
          </a:p>
          <a:p>
            <a:pPr marL="342900" indent="-342900" algn="l">
              <a:buFont typeface="Arial" panose="020B0604020202020204" pitchFamily="34" charset="0"/>
              <a:buChar char="•"/>
            </a:pPr>
            <a:r>
              <a:rPr lang="en-US" sz="1800" dirty="0">
                <a:solidFill>
                  <a:schemeClr val="bg1"/>
                </a:solidFill>
              </a:rPr>
              <a:t>Have worked with AX since 2013</a:t>
            </a:r>
          </a:p>
          <a:p>
            <a:pPr marL="342900" indent="-342900" algn="l">
              <a:buFont typeface="Arial" panose="020B0604020202020204" pitchFamily="34" charset="0"/>
              <a:buChar char="•"/>
            </a:pPr>
            <a:r>
              <a:rPr lang="en-US" sz="1800" dirty="0">
                <a:solidFill>
                  <a:schemeClr val="bg1"/>
                </a:solidFill>
              </a:rPr>
              <a:t>Have worked with D365FO since 2016</a:t>
            </a:r>
          </a:p>
          <a:p>
            <a:pPr marL="342900" indent="-342900" algn="l">
              <a:buFont typeface="Arial" panose="020B0604020202020204" pitchFamily="34" charset="0"/>
              <a:buChar char="•"/>
            </a:pPr>
            <a:r>
              <a:rPr lang="en-US" sz="1800" dirty="0">
                <a:solidFill>
                  <a:schemeClr val="bg1"/>
                </a:solidFill>
              </a:rPr>
              <a:t>Have spoken at Summit (US &amp; Europe), Focus, and local chapters around AX/D365FO security and have done webinars around native controls in both versions</a:t>
            </a:r>
          </a:p>
        </p:txBody>
      </p:sp>
      <p:sp>
        <p:nvSpPr>
          <p:cNvPr id="15" name="Content Placeholder 14">
            <a:extLst>
              <a:ext uri="{FF2B5EF4-FFF2-40B4-BE49-F238E27FC236}">
                <a16:creationId xmlns:a16="http://schemas.microsoft.com/office/drawing/2014/main" id="{E8398BDE-A2EE-18CC-D71F-85AA5F8C8616}"/>
              </a:ext>
            </a:extLst>
          </p:cNvPr>
          <p:cNvSpPr>
            <a:spLocks noGrp="1"/>
          </p:cNvSpPr>
          <p:nvPr>
            <p:ph sz="half" idx="1"/>
          </p:nvPr>
        </p:nvSpPr>
        <p:spPr>
          <a:xfrm>
            <a:off x="404291" y="1214518"/>
            <a:ext cx="5625484" cy="4475074"/>
          </a:xfrm>
        </p:spPr>
        <p:txBody>
          <a:bodyPr>
            <a:normAutofit fontScale="47500" lnSpcReduction="20000"/>
          </a:bodyPr>
          <a:lstStyle/>
          <a:p>
            <a:pPr marL="0" indent="0" algn="l">
              <a:buNone/>
            </a:pPr>
            <a:r>
              <a:rPr lang="en-US" sz="2800" b="1" dirty="0">
                <a:solidFill>
                  <a:schemeClr val="tx1"/>
                </a:solidFill>
              </a:rPr>
              <a:t>Senior Manager – Business Application Solutions</a:t>
            </a:r>
            <a:r>
              <a:rPr lang="en-US" sz="2800" dirty="0"/>
              <a:t>	</a:t>
            </a:r>
          </a:p>
          <a:p>
            <a:pPr marL="0" indent="0" algn="l">
              <a:buNone/>
            </a:pPr>
            <a:endParaRPr lang="en-US" sz="2800" b="1" dirty="0">
              <a:solidFill>
                <a:schemeClr val="tx1"/>
              </a:solidFill>
            </a:endParaRPr>
          </a:p>
          <a:p>
            <a:pPr marL="0" indent="0" algn="l">
              <a:buNone/>
            </a:pPr>
            <a:r>
              <a:rPr lang="en-US" sz="2800" b="1" dirty="0">
                <a:solidFill>
                  <a:schemeClr val="tx1"/>
                </a:solidFill>
              </a:rPr>
              <a:t>Contact Info</a:t>
            </a:r>
            <a:r>
              <a:rPr lang="en-US" sz="2800" b="1" dirty="0"/>
              <a:t>:</a:t>
            </a:r>
          </a:p>
          <a:p>
            <a:pPr algn="l"/>
            <a:r>
              <a:rPr lang="en-US" sz="2800" dirty="0">
                <a:solidFill>
                  <a:schemeClr val="tx1"/>
                </a:solidFill>
              </a:rPr>
              <a:t>Email: </a:t>
            </a:r>
            <a:r>
              <a:rPr lang="en-US" sz="2800" dirty="0">
                <a:solidFill>
                  <a:schemeClr val="tx1"/>
                </a:solidFill>
                <a:hlinkClick r:id="rId2"/>
              </a:rPr>
              <a:t>alex.itguy@outlook.com</a:t>
            </a:r>
            <a:endParaRPr lang="en-US" sz="2800" dirty="0"/>
          </a:p>
          <a:p>
            <a:pPr algn="l"/>
            <a:r>
              <a:rPr lang="en-US" sz="2800" dirty="0">
                <a:solidFill>
                  <a:schemeClr val="tx1"/>
                </a:solidFill>
              </a:rPr>
              <a:t>Blog: </a:t>
            </a:r>
            <a:r>
              <a:rPr lang="en-US" sz="2800" dirty="0">
                <a:hlinkClick r:id="rId3"/>
              </a:rPr>
              <a:t>http://d365foblog.com</a:t>
            </a:r>
            <a:endParaRPr lang="en-US" sz="2800" dirty="0"/>
          </a:p>
          <a:p>
            <a:pPr algn="l"/>
            <a:r>
              <a:rPr lang="en-US" sz="2800" dirty="0">
                <a:solidFill>
                  <a:schemeClr val="tx1"/>
                </a:solidFill>
              </a:rPr>
              <a:t>Security Course:  </a:t>
            </a:r>
            <a:r>
              <a:rPr lang="en-US" sz="2800" dirty="0">
                <a:solidFill>
                  <a:schemeClr val="tx1"/>
                </a:solidFill>
                <a:hlinkClick r:id="rId4"/>
              </a:rPr>
              <a:t>http://d365fosecurity.com</a:t>
            </a:r>
            <a:endParaRPr lang="en-US" sz="2800" dirty="0">
              <a:solidFill>
                <a:schemeClr val="tx1"/>
              </a:solidFill>
            </a:endParaRPr>
          </a:p>
          <a:p>
            <a:pPr algn="l"/>
            <a:r>
              <a:rPr lang="en-US" sz="2800" dirty="0">
                <a:solidFill>
                  <a:schemeClr val="tx1"/>
                </a:solidFill>
              </a:rPr>
              <a:t>Book: </a:t>
            </a:r>
            <a:r>
              <a:rPr lang="en-US" sz="2800" dirty="0">
                <a:hlinkClick r:id="rId5"/>
              </a:rPr>
              <a:t>Security and Audit Field Manual:  Dynamic 365 for Finance &amp; Operations</a:t>
            </a:r>
            <a:endParaRPr lang="en-US" sz="2800" dirty="0"/>
          </a:p>
          <a:p>
            <a:r>
              <a:rPr lang="en-US" sz="2800" dirty="0">
                <a:hlinkClick r:id="rId6"/>
              </a:rPr>
              <a:t>LinkedIn</a:t>
            </a:r>
            <a:endParaRPr lang="en-US" sz="2800" dirty="0">
              <a:hlinkClick r:id="rId7"/>
            </a:endParaRPr>
          </a:p>
          <a:p>
            <a:pPr algn="l"/>
            <a:r>
              <a:rPr lang="en-US" sz="2800" dirty="0">
                <a:hlinkClick r:id="rId7"/>
              </a:rPr>
              <a:t>Microsoft MVP Profile</a:t>
            </a:r>
            <a:endParaRPr lang="en-US" sz="2800" dirty="0"/>
          </a:p>
          <a:p>
            <a:pPr algn="l"/>
            <a:endParaRPr lang="en-US" sz="2800" dirty="0">
              <a:solidFill>
                <a:schemeClr val="tx1"/>
              </a:solidFill>
            </a:endParaRPr>
          </a:p>
          <a:p>
            <a:pPr marL="0" indent="0" algn="l">
              <a:buNone/>
            </a:pPr>
            <a:r>
              <a:rPr lang="en-US" sz="2800" b="1" dirty="0">
                <a:solidFill>
                  <a:schemeClr val="tx1"/>
                </a:solidFill>
              </a:rPr>
              <a:t>Background:</a:t>
            </a:r>
          </a:p>
          <a:p>
            <a:pPr marL="342900" indent="-342900" algn="l">
              <a:buFont typeface="Arial" panose="020B0604020202020204" pitchFamily="34" charset="0"/>
              <a:buChar char="•"/>
            </a:pPr>
            <a:r>
              <a:rPr lang="en-US" sz="2800" dirty="0">
                <a:solidFill>
                  <a:schemeClr val="tx1"/>
                </a:solidFill>
              </a:rPr>
              <a:t>Awarded Microsoft MVP in Business Applications in November 2019</a:t>
            </a:r>
          </a:p>
          <a:p>
            <a:pPr marL="342900" indent="-342900" algn="l">
              <a:buFont typeface="Arial" panose="020B0604020202020204" pitchFamily="34" charset="0"/>
              <a:buChar char="•"/>
            </a:pPr>
            <a:r>
              <a:rPr lang="en-US" sz="2800" dirty="0">
                <a:solidFill>
                  <a:schemeClr val="tx1"/>
                </a:solidFill>
              </a:rPr>
              <a:t>Have worked with AX since 2013</a:t>
            </a:r>
          </a:p>
          <a:p>
            <a:pPr marL="342900" indent="-342900" algn="l">
              <a:buFont typeface="Arial" panose="020B0604020202020204" pitchFamily="34" charset="0"/>
              <a:buChar char="•"/>
            </a:pPr>
            <a:r>
              <a:rPr lang="en-US" sz="2800" dirty="0">
                <a:solidFill>
                  <a:schemeClr val="tx1"/>
                </a:solidFill>
              </a:rPr>
              <a:t>Have worked with D365FO since 2016</a:t>
            </a:r>
          </a:p>
          <a:p>
            <a:pPr marL="342900" indent="-342900" algn="l">
              <a:buFont typeface="Arial" panose="020B0604020202020204" pitchFamily="34" charset="0"/>
              <a:buChar char="•"/>
            </a:pPr>
            <a:r>
              <a:rPr lang="en-US" sz="2800" dirty="0">
                <a:solidFill>
                  <a:schemeClr val="tx1"/>
                </a:solidFill>
              </a:rPr>
              <a:t>Have spoken at Summit (US &amp; Europe), Focus, and local chapters around AX/D365FO security and have done webinars around native controls in both versions</a:t>
            </a:r>
          </a:p>
          <a:p>
            <a:endParaRPr lang="en-US" sz="2800" dirty="0"/>
          </a:p>
          <a:p>
            <a:endParaRPr lang="en-US" dirty="0"/>
          </a:p>
        </p:txBody>
      </p:sp>
      <p:sp>
        <p:nvSpPr>
          <p:cNvPr id="14" name="Title 13">
            <a:extLst>
              <a:ext uri="{FF2B5EF4-FFF2-40B4-BE49-F238E27FC236}">
                <a16:creationId xmlns:a16="http://schemas.microsoft.com/office/drawing/2014/main" id="{00CCCCE5-A940-3BA3-07C2-5628F3A9A12A}"/>
              </a:ext>
            </a:extLst>
          </p:cNvPr>
          <p:cNvSpPr>
            <a:spLocks noGrp="1"/>
          </p:cNvSpPr>
          <p:nvPr>
            <p:ph type="title"/>
          </p:nvPr>
        </p:nvSpPr>
        <p:spPr/>
        <p:txBody>
          <a:bodyPr/>
          <a:lstStyle/>
          <a:p>
            <a:r>
              <a:rPr lang="en-US" dirty="0"/>
              <a:t>Alex Meyer</a:t>
            </a:r>
          </a:p>
        </p:txBody>
      </p:sp>
      <p:pic>
        <p:nvPicPr>
          <p:cNvPr id="17" name="Picture 16" descr="Qr code&#10;&#10;Description automatically generated">
            <a:extLst>
              <a:ext uri="{FF2B5EF4-FFF2-40B4-BE49-F238E27FC236}">
                <a16:creationId xmlns:a16="http://schemas.microsoft.com/office/drawing/2014/main" id="{FDC15526-5D79-B68B-E0EC-3F0ABD78A3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19981" y="3645823"/>
            <a:ext cx="1727096" cy="1727096"/>
          </a:xfrm>
          <a:prstGeom prst="rect">
            <a:avLst/>
          </a:prstGeom>
        </p:spPr>
      </p:pic>
      <p:pic>
        <p:nvPicPr>
          <p:cNvPr id="18" name="Picture 17">
            <a:extLst>
              <a:ext uri="{FF2B5EF4-FFF2-40B4-BE49-F238E27FC236}">
                <a16:creationId xmlns:a16="http://schemas.microsoft.com/office/drawing/2014/main" id="{986726B8-E3DF-1F0B-54A7-DD47788AB24C}"/>
              </a:ext>
            </a:extLst>
          </p:cNvPr>
          <p:cNvPicPr>
            <a:picLocks noChangeAspect="1"/>
          </p:cNvPicPr>
          <p:nvPr/>
        </p:nvPicPr>
        <p:blipFill>
          <a:blip r:embed="rId9"/>
          <a:stretch>
            <a:fillRect/>
          </a:stretch>
        </p:blipFill>
        <p:spPr>
          <a:xfrm>
            <a:off x="6597254" y="1378512"/>
            <a:ext cx="3101781" cy="3994407"/>
          </a:xfrm>
          <a:prstGeom prst="rect">
            <a:avLst/>
          </a:prstGeom>
        </p:spPr>
      </p:pic>
      <p:pic>
        <p:nvPicPr>
          <p:cNvPr id="19" name="Picture 18">
            <a:extLst>
              <a:ext uri="{FF2B5EF4-FFF2-40B4-BE49-F238E27FC236}">
                <a16:creationId xmlns:a16="http://schemas.microsoft.com/office/drawing/2014/main" id="{66363569-28A4-9778-CF10-CC87328495C5}"/>
              </a:ext>
            </a:extLst>
          </p:cNvPr>
          <p:cNvPicPr>
            <a:picLocks noChangeAspect="1"/>
          </p:cNvPicPr>
          <p:nvPr/>
        </p:nvPicPr>
        <p:blipFill>
          <a:blip r:embed="rId10"/>
          <a:stretch>
            <a:fillRect/>
          </a:stretch>
        </p:blipFill>
        <p:spPr>
          <a:xfrm>
            <a:off x="10144442" y="1378512"/>
            <a:ext cx="891712" cy="1410149"/>
          </a:xfrm>
          <a:prstGeom prst="rect">
            <a:avLst/>
          </a:prstGeom>
        </p:spPr>
      </p:pic>
    </p:spTree>
    <p:extLst>
      <p:ext uri="{BB962C8B-B14F-4D97-AF65-F5344CB8AC3E}">
        <p14:creationId xmlns:p14="http://schemas.microsoft.com/office/powerpoint/2010/main" val="2458346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E0708-4A35-A1B6-758E-921D817A0A83}"/>
              </a:ext>
            </a:extLst>
          </p:cNvPr>
          <p:cNvSpPr>
            <a:spLocks noGrp="1"/>
          </p:cNvSpPr>
          <p:nvPr>
            <p:ph idx="1"/>
          </p:nvPr>
        </p:nvSpPr>
        <p:spPr>
          <a:xfrm>
            <a:off x="415795" y="1444714"/>
            <a:ext cx="11381889" cy="4663400"/>
          </a:xfrm>
        </p:spPr>
        <p:txBody>
          <a:bodyPr/>
          <a:lstStyle/>
          <a:p>
            <a:r>
              <a:rPr lang="en-US" dirty="0"/>
              <a:t>Role Based Security</a:t>
            </a:r>
          </a:p>
          <a:p>
            <a:r>
              <a:rPr lang="en-US" dirty="0"/>
              <a:t>Security Layers</a:t>
            </a:r>
          </a:p>
          <a:p>
            <a:r>
              <a:rPr lang="en-US" dirty="0"/>
              <a:t>Securable Objects</a:t>
            </a:r>
          </a:p>
          <a:p>
            <a:r>
              <a:rPr lang="en-US" dirty="0"/>
              <a:t>Security Layer Hierarchy</a:t>
            </a:r>
          </a:p>
          <a:p>
            <a:r>
              <a:rPr lang="en-US" dirty="0"/>
              <a:t>Security Setup in UI &amp; AOT</a:t>
            </a:r>
          </a:p>
          <a:p>
            <a:r>
              <a:rPr lang="en-US" dirty="0"/>
              <a:t>User Role Assignment &amp; Setup</a:t>
            </a:r>
          </a:p>
          <a:p>
            <a:r>
              <a:rPr lang="en-US" dirty="0"/>
              <a:t>User Licensing</a:t>
            </a:r>
          </a:p>
          <a:p>
            <a:r>
              <a:rPr lang="en-US" dirty="0"/>
              <a:t>Tools to Help</a:t>
            </a:r>
          </a:p>
          <a:p>
            <a:endParaRPr lang="en-US" dirty="0"/>
          </a:p>
        </p:txBody>
      </p:sp>
      <p:sp>
        <p:nvSpPr>
          <p:cNvPr id="3" name="Title 2">
            <a:extLst>
              <a:ext uri="{FF2B5EF4-FFF2-40B4-BE49-F238E27FC236}">
                <a16:creationId xmlns:a16="http://schemas.microsoft.com/office/drawing/2014/main" id="{08C29433-42CF-A674-7A99-D3712803256A}"/>
              </a:ext>
            </a:extLst>
          </p:cNvPr>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2004508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64794-42E2-D6F0-4B49-2516B283DF3B}"/>
              </a:ext>
            </a:extLst>
          </p:cNvPr>
          <p:cNvSpPr>
            <a:spLocks noGrp="1"/>
          </p:cNvSpPr>
          <p:nvPr>
            <p:ph type="title"/>
          </p:nvPr>
        </p:nvSpPr>
        <p:spPr/>
        <p:txBody>
          <a:bodyPr/>
          <a:lstStyle/>
          <a:p>
            <a:r>
              <a:rPr lang="en-US" sz="5400" dirty="0"/>
              <a:t>Security Model Overview</a:t>
            </a:r>
          </a:p>
        </p:txBody>
      </p:sp>
      <p:sp>
        <p:nvSpPr>
          <p:cNvPr id="3" name="Text Placeholder 2">
            <a:extLst>
              <a:ext uri="{FF2B5EF4-FFF2-40B4-BE49-F238E27FC236}">
                <a16:creationId xmlns:a16="http://schemas.microsoft.com/office/drawing/2014/main" id="{8CB293AB-F803-273A-116B-EF7BB9435A8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1434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57F04D3-E4F8-7725-E5DC-294EEF18E598}"/>
              </a:ext>
            </a:extLst>
          </p:cNvPr>
          <p:cNvSpPr>
            <a:spLocks noGrp="1"/>
          </p:cNvSpPr>
          <p:nvPr>
            <p:ph idx="1"/>
          </p:nvPr>
        </p:nvSpPr>
        <p:spPr/>
        <p:txBody>
          <a:bodyPr/>
          <a:lstStyle/>
          <a:p>
            <a:r>
              <a:rPr lang="en-US" dirty="0"/>
              <a:t>Users are assigned to one or more roles</a:t>
            </a:r>
          </a:p>
          <a:p>
            <a:r>
              <a:rPr lang="en-US" dirty="0"/>
              <a:t>Pessimistic security model</a:t>
            </a:r>
          </a:p>
          <a:p>
            <a:r>
              <a:rPr lang="en-US" dirty="0"/>
              <a:t>Hierarchy based security model</a:t>
            </a:r>
          </a:p>
          <a:p>
            <a:pPr lvl="1"/>
            <a:r>
              <a:rPr lang="en-US" dirty="0"/>
              <a:t>Groups of securable objects are put within one security layer</a:t>
            </a:r>
          </a:p>
          <a:p>
            <a:pPr lvl="1"/>
            <a:r>
              <a:rPr lang="en-US" dirty="0"/>
              <a:t>Security layers built on top of each other</a:t>
            </a:r>
          </a:p>
          <a:p>
            <a:r>
              <a:rPr lang="en-US" dirty="0"/>
              <a:t>Two main categories</a:t>
            </a:r>
          </a:p>
          <a:p>
            <a:pPr lvl="1"/>
            <a:r>
              <a:rPr lang="en-US" dirty="0"/>
              <a:t>Security Layers</a:t>
            </a:r>
          </a:p>
          <a:p>
            <a:pPr lvl="1"/>
            <a:r>
              <a:rPr lang="en-US" dirty="0"/>
              <a:t>Securable Objects</a:t>
            </a:r>
          </a:p>
        </p:txBody>
      </p:sp>
      <p:sp>
        <p:nvSpPr>
          <p:cNvPr id="5" name="Title 4">
            <a:extLst>
              <a:ext uri="{FF2B5EF4-FFF2-40B4-BE49-F238E27FC236}">
                <a16:creationId xmlns:a16="http://schemas.microsoft.com/office/drawing/2014/main" id="{5A3DAB5B-72AA-3589-BC8E-FBA1168860E3}"/>
              </a:ext>
            </a:extLst>
          </p:cNvPr>
          <p:cNvSpPr>
            <a:spLocks noGrp="1"/>
          </p:cNvSpPr>
          <p:nvPr>
            <p:ph type="title"/>
          </p:nvPr>
        </p:nvSpPr>
        <p:spPr/>
        <p:txBody>
          <a:bodyPr/>
          <a:lstStyle/>
          <a:p>
            <a:r>
              <a:rPr lang="en-US" dirty="0"/>
              <a:t>Role Based Security</a:t>
            </a:r>
          </a:p>
        </p:txBody>
      </p:sp>
    </p:spTree>
    <p:extLst>
      <p:ext uri="{BB962C8B-B14F-4D97-AF65-F5344CB8AC3E}">
        <p14:creationId xmlns:p14="http://schemas.microsoft.com/office/powerpoint/2010/main" val="2240351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BF19A0C-ADDA-74E0-2B2C-F4B844DCDFCA}"/>
              </a:ext>
            </a:extLst>
          </p:cNvPr>
          <p:cNvSpPr>
            <a:spLocks noGrp="1"/>
          </p:cNvSpPr>
          <p:nvPr>
            <p:ph idx="1"/>
          </p:nvPr>
        </p:nvSpPr>
        <p:spPr>
          <a:xfrm>
            <a:off x="394315" y="1387564"/>
            <a:ext cx="11381889" cy="4663400"/>
          </a:xfrm>
        </p:spPr>
        <p:txBody>
          <a:bodyPr/>
          <a:lstStyle/>
          <a:p>
            <a:r>
              <a:rPr lang="en-US" sz="1600" b="1" dirty="0"/>
              <a:t>Roles</a:t>
            </a:r>
          </a:p>
          <a:p>
            <a:pPr lvl="1"/>
            <a:r>
              <a:rPr lang="en-US" sz="1600" dirty="0"/>
              <a:t>Broadest security layer</a:t>
            </a:r>
          </a:p>
          <a:p>
            <a:pPr lvl="1"/>
            <a:r>
              <a:rPr lang="en-US" sz="1600" dirty="0"/>
              <a:t>Represent a job function a user would perform</a:t>
            </a:r>
          </a:p>
          <a:p>
            <a:pPr lvl="1"/>
            <a:r>
              <a:rPr lang="en-US" sz="1600" dirty="0"/>
              <a:t>Account, Account Payable, </a:t>
            </a:r>
            <a:r>
              <a:rPr lang="en-US" sz="1600" dirty="0" err="1"/>
              <a:t>etc</a:t>
            </a:r>
            <a:endParaRPr lang="en-US" sz="1600" dirty="0"/>
          </a:p>
          <a:p>
            <a:pPr lvl="1"/>
            <a:r>
              <a:rPr lang="en-US" sz="1600" dirty="0"/>
              <a:t>Made up of any number of sub-roles, duties, or privileges</a:t>
            </a:r>
          </a:p>
          <a:p>
            <a:r>
              <a:rPr lang="en-US" sz="1600" b="1" dirty="0"/>
              <a:t>Duties</a:t>
            </a:r>
          </a:p>
          <a:p>
            <a:pPr lvl="1"/>
            <a:r>
              <a:rPr lang="en-US" sz="1600" dirty="0"/>
              <a:t>Middle security layer</a:t>
            </a:r>
          </a:p>
          <a:p>
            <a:pPr lvl="1"/>
            <a:r>
              <a:rPr lang="en-US" sz="1600" dirty="0"/>
              <a:t>Represents a general task a user would perform</a:t>
            </a:r>
          </a:p>
          <a:p>
            <a:pPr lvl="1"/>
            <a:r>
              <a:rPr lang="en-US" sz="1600" dirty="0"/>
              <a:t>Approve customer invoices, maintain budget plan, </a:t>
            </a:r>
            <a:r>
              <a:rPr lang="en-US" sz="1600" dirty="0" err="1"/>
              <a:t>etc</a:t>
            </a:r>
            <a:endParaRPr lang="en-US" sz="1600" dirty="0"/>
          </a:p>
          <a:p>
            <a:pPr lvl="1"/>
            <a:r>
              <a:rPr lang="en-US" sz="1600" dirty="0"/>
              <a:t>Made up of any number of privileges</a:t>
            </a:r>
          </a:p>
          <a:p>
            <a:r>
              <a:rPr lang="en-US" sz="1600" b="1" dirty="0"/>
              <a:t>Privileges</a:t>
            </a:r>
          </a:p>
          <a:p>
            <a:pPr lvl="1"/>
            <a:r>
              <a:rPr lang="en-US" sz="1600" dirty="0"/>
              <a:t>Most granular security layer, where object assignment occurs</a:t>
            </a:r>
          </a:p>
          <a:p>
            <a:pPr lvl="1"/>
            <a:r>
              <a:rPr lang="en-US" sz="1600" dirty="0"/>
              <a:t>Represents a very specific process a user would perform</a:t>
            </a:r>
          </a:p>
          <a:p>
            <a:pPr lvl="1"/>
            <a:r>
              <a:rPr lang="en-US" sz="1600" dirty="0"/>
              <a:t>Add a BOM Line, Edit Customer, </a:t>
            </a:r>
            <a:r>
              <a:rPr lang="en-US" sz="1600" dirty="0" err="1"/>
              <a:t>etc</a:t>
            </a:r>
            <a:endParaRPr lang="en-US" sz="1600" dirty="0"/>
          </a:p>
          <a:p>
            <a:endParaRPr lang="en-US" dirty="0"/>
          </a:p>
          <a:p>
            <a:endParaRPr lang="en-US" dirty="0"/>
          </a:p>
          <a:p>
            <a:endParaRPr lang="en-US" dirty="0"/>
          </a:p>
        </p:txBody>
      </p:sp>
      <p:sp>
        <p:nvSpPr>
          <p:cNvPr id="8" name="Title 7">
            <a:extLst>
              <a:ext uri="{FF2B5EF4-FFF2-40B4-BE49-F238E27FC236}">
                <a16:creationId xmlns:a16="http://schemas.microsoft.com/office/drawing/2014/main" id="{4D0E3BC0-4DE7-FF6C-6B3E-F8C4482D347F}"/>
              </a:ext>
            </a:extLst>
          </p:cNvPr>
          <p:cNvSpPr>
            <a:spLocks noGrp="1"/>
          </p:cNvSpPr>
          <p:nvPr>
            <p:ph type="title"/>
          </p:nvPr>
        </p:nvSpPr>
        <p:spPr/>
        <p:txBody>
          <a:bodyPr/>
          <a:lstStyle/>
          <a:p>
            <a:r>
              <a:rPr lang="en-US" dirty="0"/>
              <a:t>Security Layers</a:t>
            </a:r>
          </a:p>
        </p:txBody>
      </p:sp>
    </p:spTree>
    <p:extLst>
      <p:ext uri="{BB962C8B-B14F-4D97-AF65-F5344CB8AC3E}">
        <p14:creationId xmlns:p14="http://schemas.microsoft.com/office/powerpoint/2010/main" val="2763101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5087D-2813-3CE3-F5AA-557E104E08C9}"/>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4EDB234D-6C87-AB69-236F-8628950276FD}"/>
              </a:ext>
            </a:extLst>
          </p:cNvPr>
          <p:cNvSpPr>
            <a:spLocks noGrp="1"/>
          </p:cNvSpPr>
          <p:nvPr>
            <p:ph idx="1"/>
          </p:nvPr>
        </p:nvSpPr>
        <p:spPr/>
        <p:txBody>
          <a:bodyPr/>
          <a:lstStyle/>
          <a:p>
            <a:r>
              <a:rPr lang="en-US" sz="1600" b="1" dirty="0"/>
              <a:t>Menu Items</a:t>
            </a:r>
          </a:p>
          <a:p>
            <a:pPr lvl="1"/>
            <a:r>
              <a:rPr lang="en-US" sz="1600" dirty="0"/>
              <a:t>Displays – linked to forms within D365FO, pages user goes to in UI</a:t>
            </a:r>
          </a:p>
          <a:p>
            <a:pPr lvl="1"/>
            <a:r>
              <a:rPr lang="en-US" sz="1600" dirty="0"/>
              <a:t>Outputs – reports users can export</a:t>
            </a:r>
          </a:p>
          <a:p>
            <a:pPr lvl="1"/>
            <a:r>
              <a:rPr lang="en-US" sz="1600" dirty="0"/>
              <a:t>Actions – actions users can perform (posting a PO/JE, cutting a check)</a:t>
            </a:r>
          </a:p>
          <a:p>
            <a:r>
              <a:rPr lang="en-US" sz="1600" b="1" dirty="0"/>
              <a:t>Tables</a:t>
            </a:r>
          </a:p>
          <a:p>
            <a:pPr lvl="1"/>
            <a:r>
              <a:rPr lang="en-US" sz="1600" dirty="0"/>
              <a:t>Refers to SQL tables, where data is actually stored</a:t>
            </a:r>
          </a:p>
          <a:p>
            <a:r>
              <a:rPr lang="en-US" sz="1600" b="1" dirty="0"/>
              <a:t>Data Entities</a:t>
            </a:r>
          </a:p>
          <a:p>
            <a:pPr lvl="1"/>
            <a:r>
              <a:rPr lang="en-US" sz="1600" dirty="0"/>
              <a:t>Combines multiple SQL tables to encapsulate a business concept (purchase orders, users, </a:t>
            </a:r>
            <a:r>
              <a:rPr lang="en-US" sz="1600" dirty="0" err="1"/>
              <a:t>etc</a:t>
            </a:r>
            <a:r>
              <a:rPr lang="en-US" sz="1600" dirty="0"/>
              <a:t>)</a:t>
            </a:r>
          </a:p>
          <a:p>
            <a:pPr lvl="1"/>
            <a:r>
              <a:rPr lang="en-US" sz="1600" dirty="0"/>
              <a:t>Allows for CRUD operations from external services</a:t>
            </a:r>
          </a:p>
          <a:p>
            <a:pPr lvl="1"/>
            <a:r>
              <a:rPr lang="en-US" sz="1600" dirty="0"/>
              <a:t>Does not require X++ knowledge to utilize / consume</a:t>
            </a:r>
          </a:p>
          <a:p>
            <a:r>
              <a:rPr lang="en-US" sz="1600" b="1" dirty="0"/>
              <a:t>Service Operations</a:t>
            </a:r>
          </a:p>
          <a:p>
            <a:pPr lvl="1"/>
            <a:r>
              <a:rPr lang="en-US" sz="1600" dirty="0"/>
              <a:t>Externally facing API endpoints that can be used by external services</a:t>
            </a:r>
          </a:p>
          <a:p>
            <a:pPr lvl="1"/>
            <a:r>
              <a:rPr lang="en-US" sz="1600" dirty="0"/>
              <a:t>Requires X++ knowledge to utilize / consume</a:t>
            </a:r>
            <a:endParaRPr lang="en-US" sz="1600" dirty="0">
              <a:solidFill>
                <a:srgbClr val="56565A"/>
              </a:solidFill>
            </a:endParaRPr>
          </a:p>
          <a:p>
            <a:endParaRPr lang="en-US" dirty="0"/>
          </a:p>
        </p:txBody>
      </p:sp>
      <p:sp>
        <p:nvSpPr>
          <p:cNvPr id="8" name="Title 7">
            <a:extLst>
              <a:ext uri="{FF2B5EF4-FFF2-40B4-BE49-F238E27FC236}">
                <a16:creationId xmlns:a16="http://schemas.microsoft.com/office/drawing/2014/main" id="{FC463238-9291-1003-2AA2-1B1D45A0256A}"/>
              </a:ext>
            </a:extLst>
          </p:cNvPr>
          <p:cNvSpPr>
            <a:spLocks noGrp="1"/>
          </p:cNvSpPr>
          <p:nvPr>
            <p:ph type="title"/>
          </p:nvPr>
        </p:nvSpPr>
        <p:spPr/>
        <p:txBody>
          <a:bodyPr/>
          <a:lstStyle/>
          <a:p>
            <a:r>
              <a:rPr lang="en-US" dirty="0"/>
              <a:t>Securable Objects</a:t>
            </a:r>
          </a:p>
        </p:txBody>
      </p:sp>
    </p:spTree>
    <p:extLst>
      <p:ext uri="{BB962C8B-B14F-4D97-AF65-F5344CB8AC3E}">
        <p14:creationId xmlns:p14="http://schemas.microsoft.com/office/powerpoint/2010/main" val="346675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EF657-0552-D552-540C-A6DA2BF18124}"/>
            </a:ext>
          </a:extLst>
        </p:cNvPr>
        <p:cNvGrpSpPr/>
        <p:nvPr/>
      </p:nvGrpSpPr>
      <p:grpSpPr>
        <a:xfrm>
          <a:off x="0" y="0"/>
          <a:ext cx="0" cy="0"/>
          <a:chOff x="0" y="0"/>
          <a:chExt cx="0" cy="0"/>
        </a:xfrm>
      </p:grpSpPr>
      <p:pic>
        <p:nvPicPr>
          <p:cNvPr id="3" name="Content Placeholder 2" descr="A screen shot of a computer&#10;&#10;Description automatically generated">
            <a:extLst>
              <a:ext uri="{FF2B5EF4-FFF2-40B4-BE49-F238E27FC236}">
                <a16:creationId xmlns:a16="http://schemas.microsoft.com/office/drawing/2014/main" id="{301B7C57-7B91-C4BF-1844-2D811E548C4C}"/>
              </a:ext>
            </a:extLst>
          </p:cNvPr>
          <p:cNvPicPr>
            <a:picLocks noGrp="1" noChangeAspect="1"/>
          </p:cNvPicPr>
          <p:nvPr>
            <p:ph idx="1"/>
          </p:nvPr>
        </p:nvPicPr>
        <p:blipFill>
          <a:blip r:embed="rId2"/>
          <a:stretch>
            <a:fillRect/>
          </a:stretch>
        </p:blipFill>
        <p:spPr>
          <a:xfrm>
            <a:off x="3268908" y="1263650"/>
            <a:ext cx="5632704" cy="4664075"/>
          </a:xfrm>
        </p:spPr>
      </p:pic>
      <p:sp>
        <p:nvSpPr>
          <p:cNvPr id="8" name="Title 7">
            <a:extLst>
              <a:ext uri="{FF2B5EF4-FFF2-40B4-BE49-F238E27FC236}">
                <a16:creationId xmlns:a16="http://schemas.microsoft.com/office/drawing/2014/main" id="{527DFE18-5903-F0AC-294F-61DFD04EB6B7}"/>
              </a:ext>
            </a:extLst>
          </p:cNvPr>
          <p:cNvSpPr>
            <a:spLocks noGrp="1"/>
          </p:cNvSpPr>
          <p:nvPr>
            <p:ph type="title"/>
          </p:nvPr>
        </p:nvSpPr>
        <p:spPr/>
        <p:txBody>
          <a:bodyPr/>
          <a:lstStyle/>
          <a:p>
            <a:r>
              <a:rPr lang="en-US" dirty="0"/>
              <a:t>Hierarchy Based Security Model</a:t>
            </a:r>
          </a:p>
        </p:txBody>
      </p:sp>
    </p:spTree>
    <p:extLst>
      <p:ext uri="{BB962C8B-B14F-4D97-AF65-F5344CB8AC3E}">
        <p14:creationId xmlns:p14="http://schemas.microsoft.com/office/powerpoint/2010/main" val="3355223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AE916-F2FE-C975-AF75-069D1F7BBC20}"/>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B4BF5634-2885-E8B9-48F1-C036D0EA38DA}"/>
              </a:ext>
            </a:extLst>
          </p:cNvPr>
          <p:cNvSpPr>
            <a:spLocks noGrp="1"/>
          </p:cNvSpPr>
          <p:nvPr>
            <p:ph idx="1"/>
          </p:nvPr>
        </p:nvSpPr>
        <p:spPr/>
        <p:txBody>
          <a:bodyPr/>
          <a:lstStyle/>
          <a:p>
            <a:r>
              <a:rPr lang="en-US" sz="2400" dirty="0"/>
              <a:t>Template roles, duties, and privileges are delivered out of the box</a:t>
            </a:r>
          </a:p>
          <a:p>
            <a:r>
              <a:rPr lang="en-US" sz="2400" dirty="0"/>
              <a:t>Roles, duties, and privileges are system wide (not per company/legal entity)</a:t>
            </a:r>
          </a:p>
          <a:p>
            <a:r>
              <a:rPr lang="en-US" sz="2400" dirty="0"/>
              <a:t>User role assignments can be restricted by legal entity</a:t>
            </a:r>
          </a:p>
          <a:p>
            <a:pPr lvl="1"/>
            <a:r>
              <a:rPr lang="en-US" dirty="0"/>
              <a:t>By default, when a user is assigned a role it is assigned to all  companies/legal entities in the environment</a:t>
            </a:r>
          </a:p>
          <a:p>
            <a:pPr lvl="1"/>
            <a:r>
              <a:rPr lang="en-US" dirty="0"/>
              <a:t>You can restrict this by explicitly granting a legal entity to the user role assignment</a:t>
            </a:r>
          </a:p>
          <a:p>
            <a:pPr lvl="1"/>
            <a:r>
              <a:rPr lang="en-US" dirty="0"/>
              <a:t>Once one company/legal entity is assigned to a user role assignment, a user only has that role access in the legal entity(</a:t>
            </a:r>
            <a:r>
              <a:rPr lang="en-US" dirty="0" err="1"/>
              <a:t>ies</a:t>
            </a:r>
            <a:r>
              <a:rPr lang="en-US" dirty="0"/>
              <a:t>) they assign to it</a:t>
            </a:r>
          </a:p>
          <a:p>
            <a:pPr lvl="1"/>
            <a:r>
              <a:rPr lang="en-US" dirty="0" err="1"/>
              <a:t>SecurityUserRole</a:t>
            </a:r>
            <a:r>
              <a:rPr lang="en-US" dirty="0"/>
              <a:t> &amp; </a:t>
            </a:r>
            <a:r>
              <a:rPr lang="en-US" dirty="0" err="1"/>
              <a:t>OMUserRoleOrganization</a:t>
            </a:r>
            <a:r>
              <a:rPr lang="en-US" dirty="0"/>
              <a:t> (</a:t>
            </a:r>
            <a:r>
              <a:rPr lang="en-US" dirty="0" err="1"/>
              <a:t>SecurityUserRoleCondition</a:t>
            </a:r>
            <a:r>
              <a:rPr lang="en-US" dirty="0"/>
              <a:t>) tables</a:t>
            </a:r>
          </a:p>
          <a:p>
            <a:endParaRPr lang="en-US" dirty="0"/>
          </a:p>
          <a:p>
            <a:endParaRPr lang="en-US" dirty="0"/>
          </a:p>
        </p:txBody>
      </p:sp>
      <p:sp>
        <p:nvSpPr>
          <p:cNvPr id="8" name="Title 7">
            <a:extLst>
              <a:ext uri="{FF2B5EF4-FFF2-40B4-BE49-F238E27FC236}">
                <a16:creationId xmlns:a16="http://schemas.microsoft.com/office/drawing/2014/main" id="{D82D546F-FCCF-AC88-06BF-7B464DA08460}"/>
              </a:ext>
            </a:extLst>
          </p:cNvPr>
          <p:cNvSpPr>
            <a:spLocks noGrp="1"/>
          </p:cNvSpPr>
          <p:nvPr>
            <p:ph type="title"/>
          </p:nvPr>
        </p:nvSpPr>
        <p:spPr/>
        <p:txBody>
          <a:bodyPr/>
          <a:lstStyle/>
          <a:p>
            <a:r>
              <a:rPr lang="en-US" dirty="0"/>
              <a:t>Role Setup &amp; Assignment</a:t>
            </a:r>
          </a:p>
        </p:txBody>
      </p:sp>
    </p:spTree>
    <p:extLst>
      <p:ext uri="{BB962C8B-B14F-4D97-AF65-F5344CB8AC3E}">
        <p14:creationId xmlns:p14="http://schemas.microsoft.com/office/powerpoint/2010/main" val="1425530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09663-10BE-A373-7A5C-F882BA54FF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E1040-31BB-7690-D4FB-42B27AC26460}"/>
              </a:ext>
            </a:extLst>
          </p:cNvPr>
          <p:cNvSpPr>
            <a:spLocks noGrp="1"/>
          </p:cNvSpPr>
          <p:nvPr>
            <p:ph type="title"/>
          </p:nvPr>
        </p:nvSpPr>
        <p:spPr/>
        <p:txBody>
          <a:bodyPr/>
          <a:lstStyle/>
          <a:p>
            <a:r>
              <a:rPr lang="en-US" dirty="0"/>
              <a:t>Setting Up Security from User Interface</a:t>
            </a:r>
          </a:p>
        </p:txBody>
      </p:sp>
      <p:sp>
        <p:nvSpPr>
          <p:cNvPr id="3" name="Text Placeholder 2">
            <a:extLst>
              <a:ext uri="{FF2B5EF4-FFF2-40B4-BE49-F238E27FC236}">
                <a16:creationId xmlns:a16="http://schemas.microsoft.com/office/drawing/2014/main" id="{9B09338B-2EA1-9F0E-B810-D99768CA6D9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01998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47391-7D29-CF40-23DD-5DE6BA4D9CC3}"/>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6D163A7E-7E1A-CE54-4C4D-D9EA124985DF}"/>
              </a:ext>
            </a:extLst>
          </p:cNvPr>
          <p:cNvSpPr>
            <a:spLocks noGrp="1"/>
          </p:cNvSpPr>
          <p:nvPr>
            <p:ph idx="1"/>
          </p:nvPr>
        </p:nvSpPr>
        <p:spPr/>
        <p:txBody>
          <a:bodyPr/>
          <a:lstStyle/>
          <a:p>
            <a:r>
              <a:rPr lang="en-US" dirty="0">
                <a:solidFill>
                  <a:srgbClr val="56565A"/>
                </a:solidFill>
              </a:rPr>
              <a:t>System Administration -&gt;Security -&gt;Security Configuration</a:t>
            </a:r>
          </a:p>
          <a:p>
            <a:endParaRPr lang="en-US" dirty="0"/>
          </a:p>
          <a:p>
            <a:endParaRPr lang="en-US" dirty="0"/>
          </a:p>
        </p:txBody>
      </p:sp>
      <p:sp>
        <p:nvSpPr>
          <p:cNvPr id="8" name="Title 7">
            <a:extLst>
              <a:ext uri="{FF2B5EF4-FFF2-40B4-BE49-F238E27FC236}">
                <a16:creationId xmlns:a16="http://schemas.microsoft.com/office/drawing/2014/main" id="{9E79BEED-FE26-9F5C-F8CA-2D2E007095BB}"/>
              </a:ext>
            </a:extLst>
          </p:cNvPr>
          <p:cNvSpPr>
            <a:spLocks noGrp="1"/>
          </p:cNvSpPr>
          <p:nvPr>
            <p:ph type="title"/>
          </p:nvPr>
        </p:nvSpPr>
        <p:spPr/>
        <p:txBody>
          <a:bodyPr/>
          <a:lstStyle/>
          <a:p>
            <a:r>
              <a:rPr lang="en-US" dirty="0"/>
              <a:t>Setting Up from the UI</a:t>
            </a:r>
          </a:p>
        </p:txBody>
      </p:sp>
      <p:pic>
        <p:nvPicPr>
          <p:cNvPr id="2" name="Picture 1">
            <a:extLst>
              <a:ext uri="{FF2B5EF4-FFF2-40B4-BE49-F238E27FC236}">
                <a16:creationId xmlns:a16="http://schemas.microsoft.com/office/drawing/2014/main" id="{581E30E1-DF6E-09B2-6EAE-4003468191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6670" y="2177952"/>
            <a:ext cx="5778659" cy="4393691"/>
          </a:xfrm>
          <a:prstGeom prst="rect">
            <a:avLst/>
          </a:prstGeom>
        </p:spPr>
      </p:pic>
    </p:spTree>
    <p:extLst>
      <p:ext uri="{BB962C8B-B14F-4D97-AF65-F5344CB8AC3E}">
        <p14:creationId xmlns:p14="http://schemas.microsoft.com/office/powerpoint/2010/main" val="3773191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056F0-E97A-0342-9BFC-FD798DE2E1B0}"/>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10F5589-0019-28C6-8C47-9B2AFF34AFC7}"/>
              </a:ext>
            </a:extLst>
          </p:cNvPr>
          <p:cNvSpPr>
            <a:spLocks noGrp="1"/>
          </p:cNvSpPr>
          <p:nvPr>
            <p:ph idx="1"/>
          </p:nvPr>
        </p:nvSpPr>
        <p:spPr/>
        <p:txBody>
          <a:bodyPr/>
          <a:lstStyle/>
          <a:p>
            <a:r>
              <a:rPr lang="en-US" dirty="0"/>
              <a:t>Object assignment occurs mostly in the privileges area</a:t>
            </a:r>
          </a:p>
          <a:p>
            <a:r>
              <a:rPr lang="en-US" dirty="0"/>
              <a:t>Find the privilege you would like to modify, select the object type, the finally the object itself to modify its access</a:t>
            </a:r>
          </a:p>
          <a:p>
            <a:endParaRPr lang="en-US" dirty="0"/>
          </a:p>
        </p:txBody>
      </p:sp>
      <p:sp>
        <p:nvSpPr>
          <p:cNvPr id="8" name="Title 7">
            <a:extLst>
              <a:ext uri="{FF2B5EF4-FFF2-40B4-BE49-F238E27FC236}">
                <a16:creationId xmlns:a16="http://schemas.microsoft.com/office/drawing/2014/main" id="{2B1305A4-261D-504E-1483-F29C7A346C65}"/>
              </a:ext>
            </a:extLst>
          </p:cNvPr>
          <p:cNvSpPr>
            <a:spLocks noGrp="1"/>
          </p:cNvSpPr>
          <p:nvPr>
            <p:ph type="title"/>
          </p:nvPr>
        </p:nvSpPr>
        <p:spPr/>
        <p:txBody>
          <a:bodyPr/>
          <a:lstStyle/>
          <a:p>
            <a:r>
              <a:rPr lang="en-US" dirty="0"/>
              <a:t>UI – Security Object Access</a:t>
            </a:r>
          </a:p>
        </p:txBody>
      </p:sp>
      <p:pic>
        <p:nvPicPr>
          <p:cNvPr id="2" name="Picture 1">
            <a:extLst>
              <a:ext uri="{FF2B5EF4-FFF2-40B4-BE49-F238E27FC236}">
                <a16:creationId xmlns:a16="http://schemas.microsoft.com/office/drawing/2014/main" id="{21C9C471-513B-C6BA-3AD1-293405E02265}"/>
              </a:ext>
            </a:extLst>
          </p:cNvPr>
          <p:cNvPicPr>
            <a:picLocks noChangeAspect="1"/>
          </p:cNvPicPr>
          <p:nvPr/>
        </p:nvPicPr>
        <p:blipFill>
          <a:blip r:embed="rId2"/>
          <a:stretch>
            <a:fillRect/>
          </a:stretch>
        </p:blipFill>
        <p:spPr>
          <a:xfrm>
            <a:off x="2682162" y="3070551"/>
            <a:ext cx="6827675" cy="3501092"/>
          </a:xfrm>
          <a:prstGeom prst="rect">
            <a:avLst/>
          </a:prstGeom>
        </p:spPr>
      </p:pic>
    </p:spTree>
    <p:extLst>
      <p:ext uri="{BB962C8B-B14F-4D97-AF65-F5344CB8AC3E}">
        <p14:creationId xmlns:p14="http://schemas.microsoft.com/office/powerpoint/2010/main" val="3065570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B5B759B-ECD1-DF1A-83E9-61013A50A7AE}"/>
              </a:ext>
            </a:extLst>
          </p:cNvPr>
          <p:cNvSpPr>
            <a:spLocks noGrp="1"/>
          </p:cNvSpPr>
          <p:nvPr>
            <p:ph idx="1"/>
          </p:nvPr>
        </p:nvSpPr>
        <p:spPr/>
        <p:txBody>
          <a:bodyPr/>
          <a:lstStyle/>
          <a:p>
            <a:r>
              <a:rPr lang="en-US" dirty="0"/>
              <a:t>When making a security change, is not immediately active</a:t>
            </a:r>
          </a:p>
          <a:p>
            <a:r>
              <a:rPr lang="en-US" dirty="0"/>
              <a:t>Goes to an ‘Unpublished Objects’ area for review before publishing</a:t>
            </a:r>
          </a:p>
          <a:p>
            <a:pPr marL="0" indent="0">
              <a:buNone/>
            </a:pPr>
            <a:endParaRPr lang="en-US" dirty="0"/>
          </a:p>
        </p:txBody>
      </p:sp>
      <p:sp>
        <p:nvSpPr>
          <p:cNvPr id="7" name="Title 6">
            <a:extLst>
              <a:ext uri="{FF2B5EF4-FFF2-40B4-BE49-F238E27FC236}">
                <a16:creationId xmlns:a16="http://schemas.microsoft.com/office/drawing/2014/main" id="{71E9B99A-BF0F-E73D-462D-B65586CACE4C}"/>
              </a:ext>
            </a:extLst>
          </p:cNvPr>
          <p:cNvSpPr>
            <a:spLocks noGrp="1"/>
          </p:cNvSpPr>
          <p:nvPr>
            <p:ph type="title"/>
          </p:nvPr>
        </p:nvSpPr>
        <p:spPr/>
        <p:txBody>
          <a:bodyPr/>
          <a:lstStyle/>
          <a:p>
            <a:r>
              <a:rPr lang="en-US" dirty="0"/>
              <a:t>Unpublished Objects</a:t>
            </a:r>
          </a:p>
        </p:txBody>
      </p:sp>
      <p:pic>
        <p:nvPicPr>
          <p:cNvPr id="9" name="Picture 8">
            <a:extLst>
              <a:ext uri="{FF2B5EF4-FFF2-40B4-BE49-F238E27FC236}">
                <a16:creationId xmlns:a16="http://schemas.microsoft.com/office/drawing/2014/main" id="{BA7C56B7-D42F-5ED2-D6B1-F3809682C7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0621" y="3041561"/>
            <a:ext cx="5629275" cy="2114550"/>
          </a:xfrm>
          <a:prstGeom prst="rect">
            <a:avLst/>
          </a:prstGeom>
        </p:spPr>
      </p:pic>
    </p:spTree>
    <p:extLst>
      <p:ext uri="{BB962C8B-B14F-4D97-AF65-F5344CB8AC3E}">
        <p14:creationId xmlns:p14="http://schemas.microsoft.com/office/powerpoint/2010/main" val="817131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F94D7924-E018-E8D2-1F46-F8EBF1F62ED5}"/>
              </a:ext>
            </a:extLst>
          </p:cNvPr>
          <p:cNvSpPr>
            <a:spLocks noGrp="1"/>
          </p:cNvSpPr>
          <p:nvPr>
            <p:ph idx="1"/>
          </p:nvPr>
        </p:nvSpPr>
        <p:spPr/>
        <p:txBody>
          <a:bodyPr/>
          <a:lstStyle/>
          <a:p>
            <a:r>
              <a:rPr lang="en-US" dirty="0"/>
              <a:t>Security changes made in UI are stored as </a:t>
            </a:r>
            <a:r>
              <a:rPr lang="en-US" b="1" dirty="0"/>
              <a:t>data</a:t>
            </a:r>
            <a:r>
              <a:rPr lang="en-US" dirty="0"/>
              <a:t> in the database</a:t>
            </a:r>
          </a:p>
          <a:p>
            <a:endParaRPr lang="en-US" dirty="0"/>
          </a:p>
        </p:txBody>
      </p:sp>
      <p:sp>
        <p:nvSpPr>
          <p:cNvPr id="7" name="Title 6">
            <a:extLst>
              <a:ext uri="{FF2B5EF4-FFF2-40B4-BE49-F238E27FC236}">
                <a16:creationId xmlns:a16="http://schemas.microsoft.com/office/drawing/2014/main" id="{E8374991-C7D0-EE6A-EAE1-04C9A70BA57A}"/>
              </a:ext>
            </a:extLst>
          </p:cNvPr>
          <p:cNvSpPr>
            <a:spLocks noGrp="1"/>
          </p:cNvSpPr>
          <p:nvPr>
            <p:ph type="title"/>
          </p:nvPr>
        </p:nvSpPr>
        <p:spPr/>
        <p:txBody>
          <a:bodyPr/>
          <a:lstStyle/>
          <a:p>
            <a:r>
              <a:rPr lang="en-US" sz="4400" dirty="0"/>
              <a:t>Where are Security Changes Stored?</a:t>
            </a:r>
            <a:endParaRPr lang="en-US" dirty="0"/>
          </a:p>
        </p:txBody>
      </p:sp>
      <p:pic>
        <p:nvPicPr>
          <p:cNvPr id="9" name="Picture 8">
            <a:extLst>
              <a:ext uri="{FF2B5EF4-FFF2-40B4-BE49-F238E27FC236}">
                <a16:creationId xmlns:a16="http://schemas.microsoft.com/office/drawing/2014/main" id="{B6FB8707-247F-DD66-1811-A9FD37AAED99}"/>
              </a:ext>
            </a:extLst>
          </p:cNvPr>
          <p:cNvPicPr>
            <a:picLocks noChangeAspect="1"/>
          </p:cNvPicPr>
          <p:nvPr/>
        </p:nvPicPr>
        <p:blipFill>
          <a:blip r:embed="rId3"/>
          <a:stretch>
            <a:fillRect/>
          </a:stretch>
        </p:blipFill>
        <p:spPr>
          <a:xfrm>
            <a:off x="206869" y="3034107"/>
            <a:ext cx="4724402" cy="1693975"/>
          </a:xfrm>
          <a:prstGeom prst="rect">
            <a:avLst/>
          </a:prstGeom>
        </p:spPr>
      </p:pic>
      <p:pic>
        <p:nvPicPr>
          <p:cNvPr id="10" name="Picture 9">
            <a:extLst>
              <a:ext uri="{FF2B5EF4-FFF2-40B4-BE49-F238E27FC236}">
                <a16:creationId xmlns:a16="http://schemas.microsoft.com/office/drawing/2014/main" id="{2D70D3B5-617C-BC36-7F1A-70B3BFA2CE7F}"/>
              </a:ext>
            </a:extLst>
          </p:cNvPr>
          <p:cNvPicPr>
            <a:picLocks noChangeAspect="1"/>
          </p:cNvPicPr>
          <p:nvPr/>
        </p:nvPicPr>
        <p:blipFill>
          <a:blip r:embed="rId4"/>
          <a:stretch>
            <a:fillRect/>
          </a:stretch>
        </p:blipFill>
        <p:spPr>
          <a:xfrm>
            <a:off x="5208289" y="3595344"/>
            <a:ext cx="6877050" cy="571500"/>
          </a:xfrm>
          <a:prstGeom prst="rect">
            <a:avLst/>
          </a:prstGeom>
        </p:spPr>
      </p:pic>
    </p:spTree>
    <p:extLst>
      <p:ext uri="{BB962C8B-B14F-4D97-AF65-F5344CB8AC3E}">
        <p14:creationId xmlns:p14="http://schemas.microsoft.com/office/powerpoint/2010/main" val="516105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D4C97B50-AE9A-F000-D967-BF52823515C3}"/>
              </a:ext>
            </a:extLst>
          </p:cNvPr>
          <p:cNvSpPr>
            <a:spLocks noGrp="1"/>
          </p:cNvSpPr>
          <p:nvPr>
            <p:ph idx="1"/>
          </p:nvPr>
        </p:nvSpPr>
        <p:spPr/>
        <p:txBody>
          <a:bodyPr/>
          <a:lstStyle/>
          <a:p>
            <a:r>
              <a:rPr lang="en-US" dirty="0"/>
              <a:t>Security changes can be exported/imported via an XML file</a:t>
            </a:r>
          </a:p>
          <a:p>
            <a:r>
              <a:rPr lang="en-US" dirty="0"/>
              <a:t>Found in System Administration -&gt; Security Configuration -&gt; Data tab -&gt; Import/Export</a:t>
            </a:r>
          </a:p>
          <a:p>
            <a:endParaRPr lang="en-US" dirty="0"/>
          </a:p>
        </p:txBody>
      </p:sp>
      <p:sp>
        <p:nvSpPr>
          <p:cNvPr id="8" name="Title 7">
            <a:extLst>
              <a:ext uri="{FF2B5EF4-FFF2-40B4-BE49-F238E27FC236}">
                <a16:creationId xmlns:a16="http://schemas.microsoft.com/office/drawing/2014/main" id="{B39B56D6-39E4-44CA-5C50-2817DF02E8DC}"/>
              </a:ext>
            </a:extLst>
          </p:cNvPr>
          <p:cNvSpPr>
            <a:spLocks noGrp="1"/>
          </p:cNvSpPr>
          <p:nvPr>
            <p:ph type="title"/>
          </p:nvPr>
        </p:nvSpPr>
        <p:spPr/>
        <p:txBody>
          <a:bodyPr/>
          <a:lstStyle/>
          <a:p>
            <a:r>
              <a:rPr lang="en-US" sz="4400" dirty="0"/>
              <a:t>How to Migrate Security Changes?</a:t>
            </a:r>
            <a:endParaRPr lang="en-US" dirty="0"/>
          </a:p>
        </p:txBody>
      </p:sp>
      <p:pic>
        <p:nvPicPr>
          <p:cNvPr id="10" name="Picture 9">
            <a:extLst>
              <a:ext uri="{FF2B5EF4-FFF2-40B4-BE49-F238E27FC236}">
                <a16:creationId xmlns:a16="http://schemas.microsoft.com/office/drawing/2014/main" id="{DA00FC4A-F52F-FE10-45AC-0052B1EADA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9309" y="3429000"/>
            <a:ext cx="3771900" cy="1762125"/>
          </a:xfrm>
          <a:prstGeom prst="rect">
            <a:avLst/>
          </a:prstGeom>
        </p:spPr>
      </p:pic>
    </p:spTree>
    <p:extLst>
      <p:ext uri="{BB962C8B-B14F-4D97-AF65-F5344CB8AC3E}">
        <p14:creationId xmlns:p14="http://schemas.microsoft.com/office/powerpoint/2010/main" val="204178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4737CC1-A30C-58E0-341A-DB7033CD995A}"/>
              </a:ext>
            </a:extLst>
          </p:cNvPr>
          <p:cNvSpPr>
            <a:spLocks noGrp="1"/>
          </p:cNvSpPr>
          <p:nvPr>
            <p:ph type="title"/>
          </p:nvPr>
        </p:nvSpPr>
        <p:spPr/>
        <p:txBody>
          <a:bodyPr/>
          <a:lstStyle/>
          <a:p>
            <a:r>
              <a:rPr lang="en-US" dirty="0"/>
              <a:t>Setting Up Security from AOT</a:t>
            </a:r>
          </a:p>
        </p:txBody>
      </p:sp>
      <p:sp>
        <p:nvSpPr>
          <p:cNvPr id="8" name="Text Placeholder 7">
            <a:extLst>
              <a:ext uri="{FF2B5EF4-FFF2-40B4-BE49-F238E27FC236}">
                <a16:creationId xmlns:a16="http://schemas.microsoft.com/office/drawing/2014/main" id="{ED40F7C6-ECEA-35D3-5563-6CA5334EC65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08158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DEF52D-870D-855B-576C-808F0F5658F1}"/>
              </a:ext>
            </a:extLst>
          </p:cNvPr>
          <p:cNvSpPr>
            <a:spLocks noGrp="1"/>
          </p:cNvSpPr>
          <p:nvPr>
            <p:ph idx="1"/>
          </p:nvPr>
        </p:nvSpPr>
        <p:spPr/>
        <p:txBody>
          <a:bodyPr/>
          <a:lstStyle/>
          <a:p>
            <a:r>
              <a:rPr lang="en-US" dirty="0"/>
              <a:t>Can be found in development environment </a:t>
            </a:r>
          </a:p>
          <a:p>
            <a:pPr marL="0" indent="0">
              <a:buNone/>
            </a:pPr>
            <a:r>
              <a:rPr lang="en-US" dirty="0"/>
              <a:t>by RDP-</a:t>
            </a:r>
            <a:r>
              <a:rPr lang="en-US" dirty="0" err="1"/>
              <a:t>ing</a:t>
            </a:r>
            <a:r>
              <a:rPr lang="en-US" dirty="0"/>
              <a:t> to it (if hosted in Azure) or a local VM</a:t>
            </a:r>
          </a:p>
          <a:p>
            <a:pPr lvl="1"/>
            <a:r>
              <a:rPr lang="en-US" dirty="0"/>
              <a:t>Will have modified version of Visual Studio</a:t>
            </a:r>
          </a:p>
          <a:p>
            <a:pPr lvl="1"/>
            <a:r>
              <a:rPr lang="en-US" dirty="0"/>
              <a:t>Go to View -&gt; Application Explorer</a:t>
            </a:r>
          </a:p>
          <a:p>
            <a:endParaRPr lang="en-US" dirty="0"/>
          </a:p>
        </p:txBody>
      </p:sp>
      <p:sp>
        <p:nvSpPr>
          <p:cNvPr id="4" name="Title 3">
            <a:extLst>
              <a:ext uri="{FF2B5EF4-FFF2-40B4-BE49-F238E27FC236}">
                <a16:creationId xmlns:a16="http://schemas.microsoft.com/office/drawing/2014/main" id="{D8926A9C-1C56-40DC-F61A-F85D02C3ADA1}"/>
              </a:ext>
            </a:extLst>
          </p:cNvPr>
          <p:cNvSpPr>
            <a:spLocks noGrp="1"/>
          </p:cNvSpPr>
          <p:nvPr>
            <p:ph type="title"/>
          </p:nvPr>
        </p:nvSpPr>
        <p:spPr/>
        <p:txBody>
          <a:bodyPr/>
          <a:lstStyle/>
          <a:p>
            <a:r>
              <a:rPr lang="en-US" dirty="0"/>
              <a:t>How to Access AOT</a:t>
            </a:r>
          </a:p>
        </p:txBody>
      </p:sp>
      <p:pic>
        <p:nvPicPr>
          <p:cNvPr id="6" name="Picture 5">
            <a:extLst>
              <a:ext uri="{FF2B5EF4-FFF2-40B4-BE49-F238E27FC236}">
                <a16:creationId xmlns:a16="http://schemas.microsoft.com/office/drawing/2014/main" id="{207F8C91-8D77-42CC-8326-BD5FB50872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5314" y="3907967"/>
            <a:ext cx="2802294" cy="1621453"/>
          </a:xfrm>
          <a:prstGeom prst="rect">
            <a:avLst/>
          </a:prstGeom>
        </p:spPr>
      </p:pic>
      <p:pic>
        <p:nvPicPr>
          <p:cNvPr id="7" name="Picture 6">
            <a:extLst>
              <a:ext uri="{FF2B5EF4-FFF2-40B4-BE49-F238E27FC236}">
                <a16:creationId xmlns:a16="http://schemas.microsoft.com/office/drawing/2014/main" id="{AF6075CA-4AD7-2412-E980-29A604352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9741" y="969259"/>
            <a:ext cx="2344057" cy="5031792"/>
          </a:xfrm>
          <a:prstGeom prst="rect">
            <a:avLst/>
          </a:prstGeom>
        </p:spPr>
      </p:pic>
      <p:sp>
        <p:nvSpPr>
          <p:cNvPr id="8" name="Right Arrow 6">
            <a:extLst>
              <a:ext uri="{FF2B5EF4-FFF2-40B4-BE49-F238E27FC236}">
                <a16:creationId xmlns:a16="http://schemas.microsoft.com/office/drawing/2014/main" id="{2916DD61-F5FE-BBFA-65A4-E839CDA2B2B9}"/>
              </a:ext>
            </a:extLst>
          </p:cNvPr>
          <p:cNvSpPr/>
          <p:nvPr/>
        </p:nvSpPr>
        <p:spPr>
          <a:xfrm>
            <a:off x="7495532" y="4693426"/>
            <a:ext cx="1201314" cy="49831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7350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6A283-6D77-F873-E5D7-6F31EC0D009D}"/>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180FF22-450F-4D50-B42B-9FA97C2F5BEE}"/>
              </a:ext>
            </a:extLst>
          </p:cNvPr>
          <p:cNvSpPr>
            <a:spLocks noGrp="1"/>
          </p:cNvSpPr>
          <p:nvPr>
            <p:ph idx="1"/>
          </p:nvPr>
        </p:nvSpPr>
        <p:spPr/>
        <p:txBody>
          <a:bodyPr/>
          <a:lstStyle/>
          <a:p>
            <a:r>
              <a:rPr lang="en-US" dirty="0"/>
              <a:t>Creating a role/duty/privilege</a:t>
            </a:r>
          </a:p>
          <a:p>
            <a:endParaRPr lang="en-US" dirty="0"/>
          </a:p>
          <a:p>
            <a:endParaRPr lang="en-US" dirty="0"/>
          </a:p>
        </p:txBody>
      </p:sp>
      <p:sp>
        <p:nvSpPr>
          <p:cNvPr id="4" name="Title 3">
            <a:extLst>
              <a:ext uri="{FF2B5EF4-FFF2-40B4-BE49-F238E27FC236}">
                <a16:creationId xmlns:a16="http://schemas.microsoft.com/office/drawing/2014/main" id="{B41ACFD0-E6BB-C320-3D88-8E9C6741C6B9}"/>
              </a:ext>
            </a:extLst>
          </p:cNvPr>
          <p:cNvSpPr>
            <a:spLocks noGrp="1"/>
          </p:cNvSpPr>
          <p:nvPr>
            <p:ph type="title"/>
          </p:nvPr>
        </p:nvSpPr>
        <p:spPr/>
        <p:txBody>
          <a:bodyPr/>
          <a:lstStyle/>
          <a:p>
            <a:r>
              <a:rPr lang="en-US" dirty="0"/>
              <a:t>AOT – Create Security</a:t>
            </a:r>
          </a:p>
        </p:txBody>
      </p:sp>
      <p:pic>
        <p:nvPicPr>
          <p:cNvPr id="2" name="Picture 1">
            <a:extLst>
              <a:ext uri="{FF2B5EF4-FFF2-40B4-BE49-F238E27FC236}">
                <a16:creationId xmlns:a16="http://schemas.microsoft.com/office/drawing/2014/main" id="{7FE71047-D1F8-A287-CE4B-F3591EDE6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229" y="2307847"/>
            <a:ext cx="5144294" cy="3409434"/>
          </a:xfrm>
          <a:prstGeom prst="rect">
            <a:avLst/>
          </a:prstGeom>
        </p:spPr>
      </p:pic>
      <p:pic>
        <p:nvPicPr>
          <p:cNvPr id="3" name="Picture 2">
            <a:extLst>
              <a:ext uri="{FF2B5EF4-FFF2-40B4-BE49-F238E27FC236}">
                <a16:creationId xmlns:a16="http://schemas.microsoft.com/office/drawing/2014/main" id="{F8E7C2CD-BEC5-7871-A488-411375F2C8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2478" y="3067532"/>
            <a:ext cx="3486150" cy="1981200"/>
          </a:xfrm>
          <a:prstGeom prst="rect">
            <a:avLst/>
          </a:prstGeom>
        </p:spPr>
      </p:pic>
      <p:sp>
        <p:nvSpPr>
          <p:cNvPr id="6" name="Right Arrow 5">
            <a:extLst>
              <a:ext uri="{FF2B5EF4-FFF2-40B4-BE49-F238E27FC236}">
                <a16:creationId xmlns:a16="http://schemas.microsoft.com/office/drawing/2014/main" id="{48084CCE-1F0B-FD4A-CF01-B60B032A53F9}"/>
              </a:ext>
            </a:extLst>
          </p:cNvPr>
          <p:cNvSpPr/>
          <p:nvPr/>
        </p:nvSpPr>
        <p:spPr>
          <a:xfrm>
            <a:off x="6396651" y="3788822"/>
            <a:ext cx="1153699" cy="5386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4352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06FD7-8D9C-FA2F-82BE-065A727916D4}"/>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37ECAA7-F799-FE1E-B177-083A3358644C}"/>
              </a:ext>
            </a:extLst>
          </p:cNvPr>
          <p:cNvSpPr>
            <a:spLocks noGrp="1"/>
          </p:cNvSpPr>
          <p:nvPr>
            <p:ph idx="1"/>
          </p:nvPr>
        </p:nvSpPr>
        <p:spPr/>
        <p:txBody>
          <a:bodyPr/>
          <a:lstStyle/>
          <a:p>
            <a:r>
              <a:rPr lang="en-US" dirty="0"/>
              <a:t>Associating duty -&gt; role</a:t>
            </a:r>
          </a:p>
          <a:p>
            <a:endParaRPr lang="en-US" dirty="0"/>
          </a:p>
          <a:p>
            <a:endParaRPr lang="en-US" dirty="0"/>
          </a:p>
          <a:p>
            <a:endParaRPr lang="en-US" dirty="0"/>
          </a:p>
        </p:txBody>
      </p:sp>
      <p:sp>
        <p:nvSpPr>
          <p:cNvPr id="4" name="Title 3">
            <a:extLst>
              <a:ext uri="{FF2B5EF4-FFF2-40B4-BE49-F238E27FC236}">
                <a16:creationId xmlns:a16="http://schemas.microsoft.com/office/drawing/2014/main" id="{F8CFE0D8-AA24-819F-51AA-D1A94C2862A2}"/>
              </a:ext>
            </a:extLst>
          </p:cNvPr>
          <p:cNvSpPr>
            <a:spLocks noGrp="1"/>
          </p:cNvSpPr>
          <p:nvPr>
            <p:ph type="title"/>
          </p:nvPr>
        </p:nvSpPr>
        <p:spPr/>
        <p:txBody>
          <a:bodyPr/>
          <a:lstStyle/>
          <a:p>
            <a:r>
              <a:rPr lang="en-US" dirty="0"/>
              <a:t>AOT – Associate Security Layers</a:t>
            </a:r>
          </a:p>
        </p:txBody>
      </p:sp>
      <p:pic>
        <p:nvPicPr>
          <p:cNvPr id="2" name="Picture 1">
            <a:extLst>
              <a:ext uri="{FF2B5EF4-FFF2-40B4-BE49-F238E27FC236}">
                <a16:creationId xmlns:a16="http://schemas.microsoft.com/office/drawing/2014/main" id="{5FE62DA7-0F64-60D9-1739-39E07149390C}"/>
              </a:ext>
            </a:extLst>
          </p:cNvPr>
          <p:cNvPicPr>
            <a:picLocks noChangeAspect="1"/>
          </p:cNvPicPr>
          <p:nvPr/>
        </p:nvPicPr>
        <p:blipFill>
          <a:blip r:embed="rId2"/>
          <a:stretch>
            <a:fillRect/>
          </a:stretch>
        </p:blipFill>
        <p:spPr>
          <a:xfrm>
            <a:off x="838199" y="2510780"/>
            <a:ext cx="10671672" cy="1464423"/>
          </a:xfrm>
          <a:prstGeom prst="rect">
            <a:avLst/>
          </a:prstGeom>
        </p:spPr>
      </p:pic>
    </p:spTree>
    <p:extLst>
      <p:ext uri="{BB962C8B-B14F-4D97-AF65-F5344CB8AC3E}">
        <p14:creationId xmlns:p14="http://schemas.microsoft.com/office/powerpoint/2010/main" val="3741059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C97C6-9359-002E-96FC-B30F5EA9323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5DEC2CA-C751-AC15-EA48-7753F3D2CA66}"/>
              </a:ext>
            </a:extLst>
          </p:cNvPr>
          <p:cNvSpPr>
            <a:spLocks noGrp="1"/>
          </p:cNvSpPr>
          <p:nvPr>
            <p:ph idx="1"/>
          </p:nvPr>
        </p:nvSpPr>
        <p:spPr/>
        <p:txBody>
          <a:bodyPr/>
          <a:lstStyle/>
          <a:p>
            <a:r>
              <a:rPr lang="en-US" dirty="0"/>
              <a:t>At privilege level, Properties window will change for object access</a:t>
            </a:r>
          </a:p>
          <a:p>
            <a:endParaRPr lang="en-US" dirty="0"/>
          </a:p>
          <a:p>
            <a:endParaRPr lang="en-US" dirty="0"/>
          </a:p>
          <a:p>
            <a:endParaRPr lang="en-US" dirty="0"/>
          </a:p>
        </p:txBody>
      </p:sp>
      <p:sp>
        <p:nvSpPr>
          <p:cNvPr id="4" name="Title 3">
            <a:extLst>
              <a:ext uri="{FF2B5EF4-FFF2-40B4-BE49-F238E27FC236}">
                <a16:creationId xmlns:a16="http://schemas.microsoft.com/office/drawing/2014/main" id="{F3D3CE06-0821-B7BE-F17D-D0196BBF0804}"/>
              </a:ext>
            </a:extLst>
          </p:cNvPr>
          <p:cNvSpPr>
            <a:spLocks noGrp="1"/>
          </p:cNvSpPr>
          <p:nvPr>
            <p:ph type="title"/>
          </p:nvPr>
        </p:nvSpPr>
        <p:spPr/>
        <p:txBody>
          <a:bodyPr/>
          <a:lstStyle/>
          <a:p>
            <a:r>
              <a:rPr lang="en-US" dirty="0"/>
              <a:t>AOT – Object Access</a:t>
            </a:r>
          </a:p>
        </p:txBody>
      </p:sp>
      <p:pic>
        <p:nvPicPr>
          <p:cNvPr id="2" name="Picture 1">
            <a:extLst>
              <a:ext uri="{FF2B5EF4-FFF2-40B4-BE49-F238E27FC236}">
                <a16:creationId xmlns:a16="http://schemas.microsoft.com/office/drawing/2014/main" id="{C465E6DE-0F2A-988F-BBE8-6EB019B69D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060" y="2663714"/>
            <a:ext cx="10429875" cy="2914650"/>
          </a:xfrm>
          <a:prstGeom prst="rect">
            <a:avLst/>
          </a:prstGeom>
        </p:spPr>
      </p:pic>
    </p:spTree>
    <p:extLst>
      <p:ext uri="{BB962C8B-B14F-4D97-AF65-F5344CB8AC3E}">
        <p14:creationId xmlns:p14="http://schemas.microsoft.com/office/powerpoint/2010/main" val="347912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0088F-AEF2-12A4-22CC-BB55F2C7A6C0}"/>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F30254C-F98F-D2BD-FD98-2F80DAF0375D}"/>
              </a:ext>
            </a:extLst>
          </p:cNvPr>
          <p:cNvSpPr>
            <a:spLocks noGrp="1"/>
          </p:cNvSpPr>
          <p:nvPr>
            <p:ph idx="1"/>
          </p:nvPr>
        </p:nvSpPr>
        <p:spPr/>
        <p:txBody>
          <a:bodyPr/>
          <a:lstStyle/>
          <a:p>
            <a:r>
              <a:rPr lang="en-US" dirty="0"/>
              <a:t>You are unable to directly modify out of box security (</a:t>
            </a:r>
            <a:r>
              <a:rPr lang="en-US" dirty="0" err="1"/>
              <a:t>overlayering</a:t>
            </a:r>
            <a:r>
              <a:rPr lang="en-US" dirty="0"/>
              <a:t>) due to Microsoft’s locking of models</a:t>
            </a:r>
          </a:p>
          <a:p>
            <a:r>
              <a:rPr lang="en-US" dirty="0"/>
              <a:t>Instead, you must create an ‘extension’</a:t>
            </a:r>
          </a:p>
          <a:p>
            <a:endParaRPr lang="en-US" dirty="0"/>
          </a:p>
        </p:txBody>
      </p:sp>
      <p:sp>
        <p:nvSpPr>
          <p:cNvPr id="4" name="Title 3">
            <a:extLst>
              <a:ext uri="{FF2B5EF4-FFF2-40B4-BE49-F238E27FC236}">
                <a16:creationId xmlns:a16="http://schemas.microsoft.com/office/drawing/2014/main" id="{00D46658-970F-9A6A-D6EF-B366CD16A33F}"/>
              </a:ext>
            </a:extLst>
          </p:cNvPr>
          <p:cNvSpPr>
            <a:spLocks noGrp="1"/>
          </p:cNvSpPr>
          <p:nvPr>
            <p:ph type="title"/>
          </p:nvPr>
        </p:nvSpPr>
        <p:spPr/>
        <p:txBody>
          <a:bodyPr/>
          <a:lstStyle/>
          <a:p>
            <a:r>
              <a:rPr lang="en-US" dirty="0"/>
              <a:t>Overlayer vs Extension</a:t>
            </a:r>
          </a:p>
        </p:txBody>
      </p:sp>
      <p:pic>
        <p:nvPicPr>
          <p:cNvPr id="2" name="Picture 1">
            <a:extLst>
              <a:ext uri="{FF2B5EF4-FFF2-40B4-BE49-F238E27FC236}">
                <a16:creationId xmlns:a16="http://schemas.microsoft.com/office/drawing/2014/main" id="{0EE67E19-D7B0-7C7B-52E1-BAAC7476E5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3582" y="3133759"/>
            <a:ext cx="5791200" cy="3324225"/>
          </a:xfrm>
          <a:prstGeom prst="rect">
            <a:avLst/>
          </a:prstGeom>
        </p:spPr>
      </p:pic>
    </p:spTree>
    <p:extLst>
      <p:ext uri="{BB962C8B-B14F-4D97-AF65-F5344CB8AC3E}">
        <p14:creationId xmlns:p14="http://schemas.microsoft.com/office/powerpoint/2010/main" val="3637767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3AB71-B7C1-8594-F933-80E4964BA12F}"/>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DDA81F-284B-9F3D-539A-72496DEFB4C8}"/>
              </a:ext>
            </a:extLst>
          </p:cNvPr>
          <p:cNvSpPr>
            <a:spLocks noGrp="1"/>
          </p:cNvSpPr>
          <p:nvPr>
            <p:ph idx="1"/>
          </p:nvPr>
        </p:nvSpPr>
        <p:spPr/>
        <p:txBody>
          <a:bodyPr/>
          <a:lstStyle/>
          <a:p>
            <a:r>
              <a:rPr lang="en-US" dirty="0"/>
              <a:t>Changes made to security in AOT do not go live immediately</a:t>
            </a:r>
          </a:p>
          <a:p>
            <a:r>
              <a:rPr lang="en-US" dirty="0"/>
              <a:t>You must ‘synchronize’ the changes at the project level</a:t>
            </a:r>
          </a:p>
          <a:p>
            <a:endParaRPr lang="en-US" dirty="0"/>
          </a:p>
          <a:p>
            <a:endParaRPr lang="en-US" dirty="0"/>
          </a:p>
          <a:p>
            <a:endParaRPr lang="en-US" dirty="0"/>
          </a:p>
        </p:txBody>
      </p:sp>
      <p:sp>
        <p:nvSpPr>
          <p:cNvPr id="4" name="Title 3">
            <a:extLst>
              <a:ext uri="{FF2B5EF4-FFF2-40B4-BE49-F238E27FC236}">
                <a16:creationId xmlns:a16="http://schemas.microsoft.com/office/drawing/2014/main" id="{C4EDEF8E-FBC7-BFD3-C133-CDD7780EA2A2}"/>
              </a:ext>
            </a:extLst>
          </p:cNvPr>
          <p:cNvSpPr>
            <a:spLocks noGrp="1"/>
          </p:cNvSpPr>
          <p:nvPr>
            <p:ph type="title"/>
          </p:nvPr>
        </p:nvSpPr>
        <p:spPr/>
        <p:txBody>
          <a:bodyPr/>
          <a:lstStyle/>
          <a:p>
            <a:r>
              <a:rPr lang="en-US" dirty="0"/>
              <a:t>AOT – Synchronize Database</a:t>
            </a:r>
          </a:p>
        </p:txBody>
      </p:sp>
      <p:pic>
        <p:nvPicPr>
          <p:cNvPr id="2" name="Picture 1">
            <a:extLst>
              <a:ext uri="{FF2B5EF4-FFF2-40B4-BE49-F238E27FC236}">
                <a16:creationId xmlns:a16="http://schemas.microsoft.com/office/drawing/2014/main" id="{8E1935C3-62AE-22E4-8CC3-D26BD518E5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1193" y="2765186"/>
            <a:ext cx="4574972" cy="3533323"/>
          </a:xfrm>
          <a:prstGeom prst="rect">
            <a:avLst/>
          </a:prstGeom>
        </p:spPr>
      </p:pic>
    </p:spTree>
    <p:extLst>
      <p:ext uri="{BB962C8B-B14F-4D97-AF65-F5344CB8AC3E}">
        <p14:creationId xmlns:p14="http://schemas.microsoft.com/office/powerpoint/2010/main" val="223136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BE1CF-EDD1-0668-C693-AC6D89207737}"/>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F1115D5-3A2C-6677-75BF-A94E09DDA91A}"/>
              </a:ext>
            </a:extLst>
          </p:cNvPr>
          <p:cNvSpPr>
            <a:spLocks noGrp="1"/>
          </p:cNvSpPr>
          <p:nvPr>
            <p:ph idx="1"/>
          </p:nvPr>
        </p:nvSpPr>
        <p:spPr/>
        <p:txBody>
          <a:bodyPr/>
          <a:lstStyle/>
          <a:p>
            <a:r>
              <a:rPr lang="en-US" dirty="0"/>
              <a:t>Stored as ‘development artifacts’</a:t>
            </a:r>
          </a:p>
          <a:p>
            <a:r>
              <a:rPr lang="en-US" dirty="0"/>
              <a:t>XML files</a:t>
            </a:r>
          </a:p>
          <a:p>
            <a:endParaRPr lang="en-US" dirty="0"/>
          </a:p>
          <a:p>
            <a:endParaRPr lang="en-US" dirty="0"/>
          </a:p>
          <a:p>
            <a:pPr lvl="1"/>
            <a:endParaRPr lang="en-US" dirty="0"/>
          </a:p>
        </p:txBody>
      </p:sp>
      <p:sp>
        <p:nvSpPr>
          <p:cNvPr id="4" name="Title 3">
            <a:extLst>
              <a:ext uri="{FF2B5EF4-FFF2-40B4-BE49-F238E27FC236}">
                <a16:creationId xmlns:a16="http://schemas.microsoft.com/office/drawing/2014/main" id="{7A9C3D91-4208-0F61-F0E7-607070AA1C65}"/>
              </a:ext>
            </a:extLst>
          </p:cNvPr>
          <p:cNvSpPr>
            <a:spLocks noGrp="1"/>
          </p:cNvSpPr>
          <p:nvPr>
            <p:ph type="title"/>
          </p:nvPr>
        </p:nvSpPr>
        <p:spPr/>
        <p:txBody>
          <a:bodyPr/>
          <a:lstStyle/>
          <a:p>
            <a:r>
              <a:rPr lang="en-US" sz="4400" dirty="0"/>
              <a:t>Where are Security Changes Stored?</a:t>
            </a:r>
            <a:endParaRPr lang="en-US" dirty="0"/>
          </a:p>
        </p:txBody>
      </p:sp>
      <p:pic>
        <p:nvPicPr>
          <p:cNvPr id="2" name="Picture 1">
            <a:extLst>
              <a:ext uri="{FF2B5EF4-FFF2-40B4-BE49-F238E27FC236}">
                <a16:creationId xmlns:a16="http://schemas.microsoft.com/office/drawing/2014/main" id="{358BF456-BC9D-B22B-B495-D8AE8A32D804}"/>
              </a:ext>
            </a:extLst>
          </p:cNvPr>
          <p:cNvPicPr>
            <a:picLocks noChangeAspect="1"/>
          </p:cNvPicPr>
          <p:nvPr/>
        </p:nvPicPr>
        <p:blipFill>
          <a:blip r:embed="rId2"/>
          <a:stretch>
            <a:fillRect/>
          </a:stretch>
        </p:blipFill>
        <p:spPr>
          <a:xfrm>
            <a:off x="5667373" y="3200038"/>
            <a:ext cx="5686425" cy="1276350"/>
          </a:xfrm>
          <a:prstGeom prst="rect">
            <a:avLst/>
          </a:prstGeom>
        </p:spPr>
      </p:pic>
      <p:pic>
        <p:nvPicPr>
          <p:cNvPr id="3" name="Picture 2">
            <a:extLst>
              <a:ext uri="{FF2B5EF4-FFF2-40B4-BE49-F238E27FC236}">
                <a16:creationId xmlns:a16="http://schemas.microsoft.com/office/drawing/2014/main" id="{010D5200-6E5D-DDB7-C573-86C7812723F7}"/>
              </a:ext>
            </a:extLst>
          </p:cNvPr>
          <p:cNvPicPr>
            <a:picLocks noChangeAspect="1"/>
          </p:cNvPicPr>
          <p:nvPr/>
        </p:nvPicPr>
        <p:blipFill>
          <a:blip r:embed="rId3"/>
          <a:stretch>
            <a:fillRect/>
          </a:stretch>
        </p:blipFill>
        <p:spPr>
          <a:xfrm>
            <a:off x="600073" y="3074352"/>
            <a:ext cx="3914775" cy="1609725"/>
          </a:xfrm>
          <a:prstGeom prst="rect">
            <a:avLst/>
          </a:prstGeom>
        </p:spPr>
      </p:pic>
      <p:cxnSp>
        <p:nvCxnSpPr>
          <p:cNvPr id="6" name="Straight Arrow Connector 5">
            <a:extLst>
              <a:ext uri="{FF2B5EF4-FFF2-40B4-BE49-F238E27FC236}">
                <a16:creationId xmlns:a16="http://schemas.microsoft.com/office/drawing/2014/main" id="{FA04D11A-53BF-E4D7-676B-E11109986FF0}"/>
              </a:ext>
            </a:extLst>
          </p:cNvPr>
          <p:cNvCxnSpPr/>
          <p:nvPr/>
        </p:nvCxnSpPr>
        <p:spPr>
          <a:xfrm>
            <a:off x="4676772" y="3838213"/>
            <a:ext cx="990600" cy="0"/>
          </a:xfrm>
          <a:prstGeom prst="straightConnector1">
            <a:avLst/>
          </a:prstGeom>
          <a:ln w="76200">
            <a:solidFill>
              <a:schemeClr val="bg2">
                <a:lumMod val="10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594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E456-AEAF-D470-983F-01CA7D0C20A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05B36F7-A58E-2E6F-55B1-C3E6EC421324}"/>
              </a:ext>
            </a:extLst>
          </p:cNvPr>
          <p:cNvSpPr>
            <a:spLocks noGrp="1"/>
          </p:cNvSpPr>
          <p:nvPr>
            <p:ph idx="1"/>
          </p:nvPr>
        </p:nvSpPr>
        <p:spPr/>
        <p:txBody>
          <a:bodyPr/>
          <a:lstStyle/>
          <a:p>
            <a:r>
              <a:rPr lang="en-US" dirty="0">
                <a:hlinkClick r:id="rId2"/>
              </a:rPr>
              <a:t>Best practice is to use ALM model of the build server and code promotion</a:t>
            </a:r>
            <a:endParaRPr lang="en-US" dirty="0"/>
          </a:p>
          <a:p>
            <a:r>
              <a:rPr lang="en-US" dirty="0"/>
              <a:t>Since security changes in AOT are code artifacts you can build a deployable package with the changes and move these to another environment</a:t>
            </a:r>
          </a:p>
          <a:p>
            <a:endParaRPr lang="en-US" dirty="0"/>
          </a:p>
          <a:p>
            <a:endParaRPr lang="en-US" dirty="0"/>
          </a:p>
          <a:p>
            <a:endParaRPr lang="en-US" dirty="0"/>
          </a:p>
        </p:txBody>
      </p:sp>
      <p:sp>
        <p:nvSpPr>
          <p:cNvPr id="4" name="Title 3">
            <a:extLst>
              <a:ext uri="{FF2B5EF4-FFF2-40B4-BE49-F238E27FC236}">
                <a16:creationId xmlns:a16="http://schemas.microsoft.com/office/drawing/2014/main" id="{8A3E0CB5-BC13-23B6-94ED-97D5106A2161}"/>
              </a:ext>
            </a:extLst>
          </p:cNvPr>
          <p:cNvSpPr>
            <a:spLocks noGrp="1"/>
          </p:cNvSpPr>
          <p:nvPr>
            <p:ph type="title"/>
          </p:nvPr>
        </p:nvSpPr>
        <p:spPr/>
        <p:txBody>
          <a:bodyPr/>
          <a:lstStyle/>
          <a:p>
            <a:r>
              <a:rPr lang="en-US" dirty="0"/>
              <a:t>Security Code Build</a:t>
            </a:r>
          </a:p>
        </p:txBody>
      </p:sp>
      <p:pic>
        <p:nvPicPr>
          <p:cNvPr id="2" name="Picture 1">
            <a:extLst>
              <a:ext uri="{FF2B5EF4-FFF2-40B4-BE49-F238E27FC236}">
                <a16:creationId xmlns:a16="http://schemas.microsoft.com/office/drawing/2014/main" id="{77BEE4DC-3A54-8C7C-2002-03EAF14CD0EF}"/>
              </a:ext>
            </a:extLst>
          </p:cNvPr>
          <p:cNvPicPr>
            <a:picLocks noChangeAspect="1"/>
          </p:cNvPicPr>
          <p:nvPr/>
        </p:nvPicPr>
        <p:blipFill>
          <a:blip r:embed="rId3"/>
          <a:stretch>
            <a:fillRect/>
          </a:stretch>
        </p:blipFill>
        <p:spPr>
          <a:xfrm>
            <a:off x="3964962" y="3611060"/>
            <a:ext cx="4262076" cy="2844198"/>
          </a:xfrm>
          <a:prstGeom prst="rect">
            <a:avLst/>
          </a:prstGeom>
        </p:spPr>
      </p:pic>
    </p:spTree>
    <p:extLst>
      <p:ext uri="{BB962C8B-B14F-4D97-AF65-F5344CB8AC3E}">
        <p14:creationId xmlns:p14="http://schemas.microsoft.com/office/powerpoint/2010/main" val="1675786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46AC39-229E-63AF-4CAB-DE066E79D7FC}"/>
              </a:ext>
            </a:extLst>
          </p:cNvPr>
          <p:cNvSpPr>
            <a:spLocks noGrp="1"/>
          </p:cNvSpPr>
          <p:nvPr>
            <p:ph type="title"/>
          </p:nvPr>
        </p:nvSpPr>
        <p:spPr/>
        <p:txBody>
          <a:bodyPr/>
          <a:lstStyle/>
          <a:p>
            <a:r>
              <a:rPr lang="en-US" sz="6000" dirty="0"/>
              <a:t>D365FO User Licensing</a:t>
            </a:r>
          </a:p>
        </p:txBody>
      </p:sp>
      <p:sp>
        <p:nvSpPr>
          <p:cNvPr id="5" name="Text Placeholder 4">
            <a:extLst>
              <a:ext uri="{FF2B5EF4-FFF2-40B4-BE49-F238E27FC236}">
                <a16:creationId xmlns:a16="http://schemas.microsoft.com/office/drawing/2014/main" id="{529A4DC4-839F-C93D-29EB-D00D5E81B9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91056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A042D-614B-9FC1-5D7F-D087967F7E22}"/>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035818B1-329F-3AEB-EA15-ECB5FBCB1706}"/>
              </a:ext>
            </a:extLst>
          </p:cNvPr>
          <p:cNvPicPr>
            <a:picLocks noGrp="1" noChangeAspect="1"/>
          </p:cNvPicPr>
          <p:nvPr>
            <p:ph idx="1"/>
          </p:nvPr>
        </p:nvPicPr>
        <p:blipFill>
          <a:blip r:embed="rId2"/>
          <a:stretch>
            <a:fillRect/>
          </a:stretch>
        </p:blipFill>
        <p:spPr>
          <a:xfrm>
            <a:off x="2911255" y="2400209"/>
            <a:ext cx="6348010" cy="2057578"/>
          </a:xfrm>
          <a:prstGeom prst="rect">
            <a:avLst/>
          </a:prstGeom>
        </p:spPr>
      </p:pic>
      <p:sp>
        <p:nvSpPr>
          <p:cNvPr id="7" name="TextBox 6">
            <a:extLst>
              <a:ext uri="{FF2B5EF4-FFF2-40B4-BE49-F238E27FC236}">
                <a16:creationId xmlns:a16="http://schemas.microsoft.com/office/drawing/2014/main" id="{C0465A8A-7C04-2211-CC81-4AAC0028C73F}"/>
              </a:ext>
            </a:extLst>
          </p:cNvPr>
          <p:cNvSpPr txBox="1"/>
          <p:nvPr/>
        </p:nvSpPr>
        <p:spPr>
          <a:xfrm>
            <a:off x="450460" y="3044279"/>
            <a:ext cx="2028119" cy="769441"/>
          </a:xfrm>
          <a:prstGeom prst="rect">
            <a:avLst/>
          </a:prstGeom>
          <a:noFill/>
        </p:spPr>
        <p:txBody>
          <a:bodyPr wrap="none" rtlCol="0">
            <a:spAutoFit/>
          </a:bodyPr>
          <a:lstStyle/>
          <a:p>
            <a:r>
              <a:rPr lang="en-US" sz="4400" dirty="0">
                <a:latin typeface="Myriad Pro Light"/>
              </a:rPr>
              <a:t>Security</a:t>
            </a:r>
          </a:p>
        </p:txBody>
      </p:sp>
      <p:sp>
        <p:nvSpPr>
          <p:cNvPr id="8" name="TextBox 7">
            <a:extLst>
              <a:ext uri="{FF2B5EF4-FFF2-40B4-BE49-F238E27FC236}">
                <a16:creationId xmlns:a16="http://schemas.microsoft.com/office/drawing/2014/main" id="{D52886FB-F895-3423-B763-28EAA78C2D06}"/>
              </a:ext>
            </a:extLst>
          </p:cNvPr>
          <p:cNvSpPr txBox="1"/>
          <p:nvPr/>
        </p:nvSpPr>
        <p:spPr>
          <a:xfrm>
            <a:off x="9366475" y="3044278"/>
            <a:ext cx="2347117" cy="769441"/>
          </a:xfrm>
          <a:prstGeom prst="rect">
            <a:avLst/>
          </a:prstGeom>
          <a:noFill/>
        </p:spPr>
        <p:txBody>
          <a:bodyPr wrap="none" rtlCol="0">
            <a:spAutoFit/>
          </a:bodyPr>
          <a:lstStyle/>
          <a:p>
            <a:r>
              <a:rPr lang="en-US" sz="4400" dirty="0">
                <a:latin typeface="Myriad Pro Light"/>
              </a:rPr>
              <a:t>Licensing</a:t>
            </a:r>
          </a:p>
        </p:txBody>
      </p:sp>
    </p:spTree>
    <p:extLst>
      <p:ext uri="{BB962C8B-B14F-4D97-AF65-F5344CB8AC3E}">
        <p14:creationId xmlns:p14="http://schemas.microsoft.com/office/powerpoint/2010/main" val="530774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D8DE-8F25-659C-6FCC-2989EA37C1C0}"/>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9F4A018-8AE4-4521-E3C3-3D7E97BED81E}"/>
              </a:ext>
            </a:extLst>
          </p:cNvPr>
          <p:cNvSpPr>
            <a:spLocks noGrp="1"/>
          </p:cNvSpPr>
          <p:nvPr>
            <p:ph idx="1"/>
          </p:nvPr>
        </p:nvSpPr>
        <p:spPr/>
        <p:txBody>
          <a:bodyPr/>
          <a:lstStyle/>
          <a:p>
            <a:r>
              <a:rPr lang="en-US" dirty="0"/>
              <a:t>Based on what a user is assigned, not what a user consumes / utilizes</a:t>
            </a:r>
          </a:p>
          <a:p>
            <a:r>
              <a:rPr lang="en-US" dirty="0"/>
              <a:t>Three different license types:</a:t>
            </a:r>
          </a:p>
          <a:p>
            <a:pPr lvl="1"/>
            <a:r>
              <a:rPr lang="en-US" dirty="0"/>
              <a:t>Operations (Finance, Supply Chain Management, Retail, Talent)</a:t>
            </a:r>
          </a:p>
          <a:p>
            <a:pPr lvl="1"/>
            <a:r>
              <a:rPr lang="en-US" dirty="0"/>
              <a:t>Activity</a:t>
            </a:r>
          </a:p>
          <a:p>
            <a:pPr lvl="1"/>
            <a:r>
              <a:rPr lang="en-US" dirty="0"/>
              <a:t>Team Member</a:t>
            </a:r>
          </a:p>
          <a:p>
            <a:r>
              <a:rPr lang="en-US" dirty="0"/>
              <a:t>Two different licensing methodologies currently used</a:t>
            </a:r>
          </a:p>
          <a:p>
            <a:pPr lvl="1"/>
            <a:r>
              <a:rPr lang="en-US" dirty="0"/>
              <a:t>Entry Point Based Licensing</a:t>
            </a:r>
          </a:p>
          <a:p>
            <a:pPr lvl="1"/>
            <a:r>
              <a:rPr lang="en-US" dirty="0"/>
              <a:t>Privilege Based Licensing</a:t>
            </a:r>
          </a:p>
          <a:p>
            <a:endParaRPr lang="en-US" dirty="0"/>
          </a:p>
          <a:p>
            <a:endParaRPr lang="en-US" dirty="0"/>
          </a:p>
          <a:p>
            <a:endParaRPr lang="en-US" dirty="0"/>
          </a:p>
        </p:txBody>
      </p:sp>
      <p:sp>
        <p:nvSpPr>
          <p:cNvPr id="4" name="Title 3">
            <a:extLst>
              <a:ext uri="{FF2B5EF4-FFF2-40B4-BE49-F238E27FC236}">
                <a16:creationId xmlns:a16="http://schemas.microsoft.com/office/drawing/2014/main" id="{3BD2EBBF-F492-67AD-6FBE-32A02E22CE9A}"/>
              </a:ext>
            </a:extLst>
          </p:cNvPr>
          <p:cNvSpPr>
            <a:spLocks noGrp="1"/>
          </p:cNvSpPr>
          <p:nvPr>
            <p:ph type="title"/>
          </p:nvPr>
        </p:nvSpPr>
        <p:spPr/>
        <p:txBody>
          <a:bodyPr/>
          <a:lstStyle/>
          <a:p>
            <a:r>
              <a:rPr lang="en-US" dirty="0"/>
              <a:t>User Licensing in D365FO</a:t>
            </a:r>
          </a:p>
        </p:txBody>
      </p:sp>
    </p:spTree>
    <p:extLst>
      <p:ext uri="{BB962C8B-B14F-4D97-AF65-F5344CB8AC3E}">
        <p14:creationId xmlns:p14="http://schemas.microsoft.com/office/powerpoint/2010/main" val="477641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F14A4-A37B-665D-D891-029BFFE58B8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EC07A3-065B-7356-7F60-3456E6499D08}"/>
              </a:ext>
            </a:extLst>
          </p:cNvPr>
          <p:cNvSpPr>
            <a:spLocks noGrp="1"/>
          </p:cNvSpPr>
          <p:nvPr>
            <p:ph type="title"/>
          </p:nvPr>
        </p:nvSpPr>
        <p:spPr/>
        <p:txBody>
          <a:bodyPr/>
          <a:lstStyle/>
          <a:p>
            <a:r>
              <a:rPr lang="en-US" dirty="0"/>
              <a:t>Pre-October 2019 Licensing Model</a:t>
            </a:r>
          </a:p>
        </p:txBody>
      </p:sp>
      <p:pic>
        <p:nvPicPr>
          <p:cNvPr id="2" name="Content Placeholder 1" descr="Graphical user interface&#10;&#10;Description automatically generated">
            <a:extLst>
              <a:ext uri="{FF2B5EF4-FFF2-40B4-BE49-F238E27FC236}">
                <a16:creationId xmlns:a16="http://schemas.microsoft.com/office/drawing/2014/main" id="{363D694C-A87E-90AA-7891-F40FDF9149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5685" y="1871662"/>
            <a:ext cx="8439150" cy="3962400"/>
          </a:xfrm>
          <a:prstGeom prst="rect">
            <a:avLst/>
          </a:prstGeom>
        </p:spPr>
      </p:pic>
    </p:spTree>
    <p:extLst>
      <p:ext uri="{BB962C8B-B14F-4D97-AF65-F5344CB8AC3E}">
        <p14:creationId xmlns:p14="http://schemas.microsoft.com/office/powerpoint/2010/main" val="3273993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7241F-0C33-C698-17D5-A1E3297CCB3B}"/>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A937B0C-0BEE-6C49-2128-9B12D0BFFDCD}"/>
              </a:ext>
            </a:extLst>
          </p:cNvPr>
          <p:cNvSpPr>
            <a:spLocks noGrp="1"/>
          </p:cNvSpPr>
          <p:nvPr>
            <p:ph idx="1"/>
          </p:nvPr>
        </p:nvSpPr>
        <p:spPr/>
        <p:txBody>
          <a:bodyPr/>
          <a:lstStyle/>
          <a:p>
            <a:endParaRPr lang="en-US"/>
          </a:p>
        </p:txBody>
      </p:sp>
      <p:sp>
        <p:nvSpPr>
          <p:cNvPr id="4" name="Title 3">
            <a:extLst>
              <a:ext uri="{FF2B5EF4-FFF2-40B4-BE49-F238E27FC236}">
                <a16:creationId xmlns:a16="http://schemas.microsoft.com/office/drawing/2014/main" id="{777B9A62-05D7-DDF8-B1B5-DAF54BCDBBEC}"/>
              </a:ext>
            </a:extLst>
          </p:cNvPr>
          <p:cNvSpPr>
            <a:spLocks noGrp="1"/>
          </p:cNvSpPr>
          <p:nvPr>
            <p:ph type="title"/>
          </p:nvPr>
        </p:nvSpPr>
        <p:spPr/>
        <p:txBody>
          <a:bodyPr/>
          <a:lstStyle/>
          <a:p>
            <a:r>
              <a:rPr lang="en-US" sz="4400" dirty="0"/>
              <a:t>Post-October 2019 Licensing Model</a:t>
            </a:r>
            <a:endParaRPr lang="en-US" dirty="0"/>
          </a:p>
        </p:txBody>
      </p:sp>
      <p:pic>
        <p:nvPicPr>
          <p:cNvPr id="2" name="Content Placeholder 1" descr="A picture containing graphical user interface&#10;&#10;Description automatically generated">
            <a:extLst>
              <a:ext uri="{FF2B5EF4-FFF2-40B4-BE49-F238E27FC236}">
                <a16:creationId xmlns:a16="http://schemas.microsoft.com/office/drawing/2014/main" id="{C91471B9-31BC-0F15-3C57-BBD6B03E2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759039"/>
            <a:ext cx="10515600" cy="4026876"/>
          </a:xfrm>
          <a:prstGeom prst="rect">
            <a:avLst/>
          </a:prstGeom>
        </p:spPr>
      </p:pic>
    </p:spTree>
    <p:extLst>
      <p:ext uri="{BB962C8B-B14F-4D97-AF65-F5344CB8AC3E}">
        <p14:creationId xmlns:p14="http://schemas.microsoft.com/office/powerpoint/2010/main" val="41360823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C57E2-CACD-01E8-3777-994CD96CD38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88CB177-F073-9BE9-A381-F597496BB0F3}"/>
              </a:ext>
            </a:extLst>
          </p:cNvPr>
          <p:cNvSpPr>
            <a:spLocks noGrp="1"/>
          </p:cNvSpPr>
          <p:nvPr>
            <p:ph idx="1"/>
          </p:nvPr>
        </p:nvSpPr>
        <p:spPr>
          <a:xfrm>
            <a:off x="394315" y="1701889"/>
            <a:ext cx="7359035" cy="4663400"/>
          </a:xfrm>
        </p:spPr>
        <p:txBody>
          <a:bodyPr/>
          <a:lstStyle/>
          <a:p>
            <a:r>
              <a:rPr lang="en-US" sz="2400" dirty="0"/>
              <a:t>Based on access to entry points (menu items </a:t>
            </a:r>
            <a:r>
              <a:rPr lang="en-US" sz="2400" dirty="0" err="1"/>
              <a:t>etc</a:t>
            </a:r>
            <a:r>
              <a:rPr lang="en-US" sz="2400" dirty="0"/>
              <a:t>)</a:t>
            </a:r>
          </a:p>
          <a:p>
            <a:r>
              <a:rPr lang="en-US" sz="2400" dirty="0"/>
              <a:t>Each entry point has two parameters</a:t>
            </a:r>
          </a:p>
          <a:p>
            <a:pPr lvl="1"/>
            <a:r>
              <a:rPr lang="en-US" dirty="0"/>
              <a:t>Maintain User License – used if access is Created, Update, Delete</a:t>
            </a:r>
          </a:p>
          <a:p>
            <a:pPr lvl="1"/>
            <a:r>
              <a:rPr lang="en-US" dirty="0"/>
              <a:t>View User License – used if access if Read</a:t>
            </a:r>
          </a:p>
          <a:p>
            <a:r>
              <a:rPr lang="en-US" sz="2400" dirty="0"/>
              <a:t>It only takes one access at a higher license level for the user/role to require that higher license level</a:t>
            </a:r>
          </a:p>
        </p:txBody>
      </p:sp>
      <p:sp>
        <p:nvSpPr>
          <p:cNvPr id="4" name="Title 3">
            <a:extLst>
              <a:ext uri="{FF2B5EF4-FFF2-40B4-BE49-F238E27FC236}">
                <a16:creationId xmlns:a16="http://schemas.microsoft.com/office/drawing/2014/main" id="{366E19E1-AA3E-826F-14B3-A0F4AAB23673}"/>
              </a:ext>
            </a:extLst>
          </p:cNvPr>
          <p:cNvSpPr>
            <a:spLocks noGrp="1"/>
          </p:cNvSpPr>
          <p:nvPr>
            <p:ph type="title"/>
          </p:nvPr>
        </p:nvSpPr>
        <p:spPr/>
        <p:txBody>
          <a:bodyPr/>
          <a:lstStyle/>
          <a:p>
            <a:r>
              <a:rPr lang="en-US" dirty="0"/>
              <a:t>Entry Point Based Licensing</a:t>
            </a:r>
          </a:p>
        </p:txBody>
      </p:sp>
      <p:pic>
        <p:nvPicPr>
          <p:cNvPr id="2" name="Picture 1" descr="A screenshot of a computer&#10;&#10;Description automatically generated with low confidence">
            <a:extLst>
              <a:ext uri="{FF2B5EF4-FFF2-40B4-BE49-F238E27FC236}">
                <a16:creationId xmlns:a16="http://schemas.microsoft.com/office/drawing/2014/main" id="{975E296F-1681-DAB9-AD1C-65EE11020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8298" y="633714"/>
            <a:ext cx="2324674" cy="5167312"/>
          </a:xfrm>
          <a:prstGeom prst="rect">
            <a:avLst/>
          </a:prstGeom>
        </p:spPr>
      </p:pic>
    </p:spTree>
    <p:extLst>
      <p:ext uri="{BB962C8B-B14F-4D97-AF65-F5344CB8AC3E}">
        <p14:creationId xmlns:p14="http://schemas.microsoft.com/office/powerpoint/2010/main" val="1396887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930A8-8153-1180-392A-907CBA9237FA}"/>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827AD04-22B5-CC4E-55B1-151F309DA3AC}"/>
              </a:ext>
            </a:extLst>
          </p:cNvPr>
          <p:cNvSpPr>
            <a:spLocks noGrp="1"/>
          </p:cNvSpPr>
          <p:nvPr>
            <p:ph idx="1"/>
          </p:nvPr>
        </p:nvSpPr>
        <p:spPr/>
        <p:txBody>
          <a:bodyPr/>
          <a:lstStyle/>
          <a:p>
            <a:r>
              <a:rPr lang="en-US" dirty="0"/>
              <a:t>In 10.0.34 new feature flag introduced</a:t>
            </a:r>
          </a:p>
          <a:p>
            <a:pPr lvl="1"/>
            <a:r>
              <a:rPr lang="en-US" dirty="0" err="1"/>
              <a:t>DisableReadGrantTeamMemberLicense</a:t>
            </a:r>
            <a:endParaRPr lang="en-US" dirty="0"/>
          </a:p>
          <a:p>
            <a:r>
              <a:rPr lang="en-US" dirty="0"/>
              <a:t>Forces all Read logic to require ‘Team Member’ license</a:t>
            </a:r>
          </a:p>
          <a:p>
            <a:endParaRPr lang="en-US" dirty="0"/>
          </a:p>
        </p:txBody>
      </p:sp>
      <p:sp>
        <p:nvSpPr>
          <p:cNvPr id="4" name="Title 3">
            <a:extLst>
              <a:ext uri="{FF2B5EF4-FFF2-40B4-BE49-F238E27FC236}">
                <a16:creationId xmlns:a16="http://schemas.microsoft.com/office/drawing/2014/main" id="{F99D12EE-B6D8-73F9-BF72-C4A64DD71DC4}"/>
              </a:ext>
            </a:extLst>
          </p:cNvPr>
          <p:cNvSpPr>
            <a:spLocks noGrp="1"/>
          </p:cNvSpPr>
          <p:nvPr>
            <p:ph type="title"/>
          </p:nvPr>
        </p:nvSpPr>
        <p:spPr/>
        <p:txBody>
          <a:bodyPr/>
          <a:lstStyle/>
          <a:p>
            <a:r>
              <a:rPr lang="en-US" dirty="0"/>
              <a:t>Licensing Change in 10.0.34</a:t>
            </a:r>
          </a:p>
        </p:txBody>
      </p:sp>
      <p:pic>
        <p:nvPicPr>
          <p:cNvPr id="2" name="Picture 1" descr="A screenshot of a computer&#10;&#10;Description automatically generated">
            <a:extLst>
              <a:ext uri="{FF2B5EF4-FFF2-40B4-BE49-F238E27FC236}">
                <a16:creationId xmlns:a16="http://schemas.microsoft.com/office/drawing/2014/main" id="{C2A861A7-60B9-AC4D-95F3-BCA259D08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6589" y="3108882"/>
            <a:ext cx="8798822" cy="2760140"/>
          </a:xfrm>
          <a:prstGeom prst="rect">
            <a:avLst/>
          </a:prstGeom>
        </p:spPr>
      </p:pic>
    </p:spTree>
    <p:extLst>
      <p:ext uri="{BB962C8B-B14F-4D97-AF65-F5344CB8AC3E}">
        <p14:creationId xmlns:p14="http://schemas.microsoft.com/office/powerpoint/2010/main" val="2366846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190A4-5705-C26E-7C67-90B79F20B797}"/>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AF1DB0A-DC13-BDD4-1737-6DA585043940}"/>
              </a:ext>
            </a:extLst>
          </p:cNvPr>
          <p:cNvSpPr>
            <a:spLocks noGrp="1"/>
          </p:cNvSpPr>
          <p:nvPr>
            <p:ph idx="1"/>
          </p:nvPr>
        </p:nvSpPr>
        <p:spPr/>
        <p:txBody>
          <a:bodyPr/>
          <a:lstStyle/>
          <a:p>
            <a:r>
              <a:rPr lang="en-US" dirty="0"/>
              <a:t>Categorizes ‘Operations’ license into SKUs:</a:t>
            </a:r>
          </a:p>
          <a:p>
            <a:pPr lvl="1"/>
            <a:r>
              <a:rPr lang="en-US" sz="2800" dirty="0"/>
              <a:t>Finance</a:t>
            </a:r>
          </a:p>
          <a:p>
            <a:pPr lvl="1"/>
            <a:r>
              <a:rPr lang="en-US" sz="2800" dirty="0"/>
              <a:t>Supply Chain Management</a:t>
            </a:r>
          </a:p>
          <a:p>
            <a:pPr lvl="1"/>
            <a:r>
              <a:rPr lang="en-US" sz="2800" dirty="0"/>
              <a:t>Retail</a:t>
            </a:r>
          </a:p>
          <a:p>
            <a:pPr lvl="1"/>
            <a:r>
              <a:rPr lang="en-US" sz="2800" dirty="0"/>
              <a:t>Project Operations</a:t>
            </a:r>
          </a:p>
          <a:p>
            <a:endParaRPr lang="en-US" dirty="0"/>
          </a:p>
          <a:p>
            <a:r>
              <a:rPr lang="en-US" dirty="0"/>
              <a:t>Based on which privileges a user is assigned</a:t>
            </a:r>
          </a:p>
        </p:txBody>
      </p:sp>
      <p:sp>
        <p:nvSpPr>
          <p:cNvPr id="4" name="Title 3">
            <a:extLst>
              <a:ext uri="{FF2B5EF4-FFF2-40B4-BE49-F238E27FC236}">
                <a16:creationId xmlns:a16="http://schemas.microsoft.com/office/drawing/2014/main" id="{25707417-6500-D090-7076-3302C3005013}"/>
              </a:ext>
            </a:extLst>
          </p:cNvPr>
          <p:cNvSpPr>
            <a:spLocks noGrp="1"/>
          </p:cNvSpPr>
          <p:nvPr>
            <p:ph type="title"/>
          </p:nvPr>
        </p:nvSpPr>
        <p:spPr/>
        <p:txBody>
          <a:bodyPr/>
          <a:lstStyle/>
          <a:p>
            <a:r>
              <a:rPr lang="en-US" dirty="0"/>
              <a:t>Privilege Based Licensing</a:t>
            </a:r>
          </a:p>
        </p:txBody>
      </p:sp>
    </p:spTree>
    <p:extLst>
      <p:ext uri="{BB962C8B-B14F-4D97-AF65-F5344CB8AC3E}">
        <p14:creationId xmlns:p14="http://schemas.microsoft.com/office/powerpoint/2010/main" val="1082922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48E47-9EF2-F3CC-97B9-5CF73F568449}"/>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D3C615B-85A0-2876-5C38-81D2EF32A9D2}"/>
              </a:ext>
            </a:extLst>
          </p:cNvPr>
          <p:cNvSpPr>
            <a:spLocks noGrp="1"/>
          </p:cNvSpPr>
          <p:nvPr>
            <p:ph idx="1"/>
          </p:nvPr>
        </p:nvSpPr>
        <p:spPr>
          <a:xfrm>
            <a:off x="394315" y="1701889"/>
            <a:ext cx="5701685" cy="4663400"/>
          </a:xfrm>
        </p:spPr>
        <p:txBody>
          <a:bodyPr/>
          <a:lstStyle/>
          <a:p>
            <a:r>
              <a:rPr lang="en-US" sz="2000" dirty="0"/>
              <a:t>Microsoft has designated certain privileges to require a particular license type</a:t>
            </a:r>
          </a:p>
          <a:p>
            <a:r>
              <a:rPr lang="en-US" sz="2000" dirty="0"/>
              <a:t>Associations can be found in the </a:t>
            </a:r>
            <a:r>
              <a:rPr lang="en-US" sz="2000" dirty="0" err="1"/>
              <a:t>LicensingServicePlansPrivilege</a:t>
            </a:r>
            <a:r>
              <a:rPr lang="en-US" sz="2000" dirty="0"/>
              <a:t> table</a:t>
            </a:r>
          </a:p>
          <a:p>
            <a:r>
              <a:rPr lang="en-US" sz="2000" dirty="0"/>
              <a:t>If user is assigned a privilege with </a:t>
            </a:r>
            <a:r>
              <a:rPr lang="en-US" sz="2000" dirty="0" err="1"/>
              <a:t>IsUnique</a:t>
            </a:r>
            <a:r>
              <a:rPr lang="en-US" sz="2000" dirty="0"/>
              <a:t> = 1 then that license is required</a:t>
            </a:r>
          </a:p>
          <a:p>
            <a:pPr lvl="1"/>
            <a:r>
              <a:rPr lang="en-US" sz="2000" dirty="0"/>
              <a:t>If multiple licenses are required will follow a base/attach model</a:t>
            </a:r>
          </a:p>
          <a:p>
            <a:r>
              <a:rPr lang="en-US" sz="2000" dirty="0"/>
              <a:t>If </a:t>
            </a:r>
            <a:r>
              <a:rPr lang="en-US" sz="2000" dirty="0" err="1"/>
              <a:t>IsUnique</a:t>
            </a:r>
            <a:r>
              <a:rPr lang="en-US" sz="2000" dirty="0"/>
              <a:t> = 0 then </a:t>
            </a:r>
            <a:r>
              <a:rPr lang="en-US" sz="2000" b="1" dirty="0"/>
              <a:t>any </a:t>
            </a:r>
            <a:r>
              <a:rPr lang="en-US" sz="2000" dirty="0"/>
              <a:t>license listed will satisfy license requirement</a:t>
            </a:r>
          </a:p>
          <a:p>
            <a:endParaRPr lang="en-US" sz="2000" dirty="0"/>
          </a:p>
          <a:p>
            <a:endParaRPr lang="en-US" dirty="0"/>
          </a:p>
        </p:txBody>
      </p:sp>
      <p:sp>
        <p:nvSpPr>
          <p:cNvPr id="4" name="Title 3">
            <a:extLst>
              <a:ext uri="{FF2B5EF4-FFF2-40B4-BE49-F238E27FC236}">
                <a16:creationId xmlns:a16="http://schemas.microsoft.com/office/drawing/2014/main" id="{C5EB6F42-566E-9A24-1D8E-08E49EC575F9}"/>
              </a:ext>
            </a:extLst>
          </p:cNvPr>
          <p:cNvSpPr>
            <a:spLocks noGrp="1"/>
          </p:cNvSpPr>
          <p:nvPr>
            <p:ph type="title"/>
          </p:nvPr>
        </p:nvSpPr>
        <p:spPr/>
        <p:txBody>
          <a:bodyPr/>
          <a:lstStyle/>
          <a:p>
            <a:r>
              <a:rPr lang="en-US" dirty="0"/>
              <a:t>Privilege Based Licensing</a:t>
            </a:r>
          </a:p>
        </p:txBody>
      </p:sp>
      <p:pic>
        <p:nvPicPr>
          <p:cNvPr id="2" name="Picture 1" descr="A picture containing text, table&#10;&#10;Description automatically generated">
            <a:extLst>
              <a:ext uri="{FF2B5EF4-FFF2-40B4-BE49-F238E27FC236}">
                <a16:creationId xmlns:a16="http://schemas.microsoft.com/office/drawing/2014/main" id="{78D316EF-7B3F-DB9E-F67E-865FF491417D}"/>
              </a:ext>
            </a:extLst>
          </p:cNvPr>
          <p:cNvPicPr>
            <a:picLocks noChangeAspect="1"/>
          </p:cNvPicPr>
          <p:nvPr/>
        </p:nvPicPr>
        <p:blipFill>
          <a:blip r:embed="rId2"/>
          <a:stretch>
            <a:fillRect/>
          </a:stretch>
        </p:blipFill>
        <p:spPr>
          <a:xfrm>
            <a:off x="6555209" y="1611920"/>
            <a:ext cx="4857750" cy="3889658"/>
          </a:xfrm>
          <a:prstGeom prst="rect">
            <a:avLst/>
          </a:prstGeom>
        </p:spPr>
      </p:pic>
    </p:spTree>
    <p:extLst>
      <p:ext uri="{BB962C8B-B14F-4D97-AF65-F5344CB8AC3E}">
        <p14:creationId xmlns:p14="http://schemas.microsoft.com/office/powerpoint/2010/main" val="4243287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6C6EE-E1F7-E765-83CF-38BB9F58141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787AEB-44DF-0BC2-50C0-8727C82A8385}"/>
              </a:ext>
            </a:extLst>
          </p:cNvPr>
          <p:cNvSpPr>
            <a:spLocks noGrp="1"/>
          </p:cNvSpPr>
          <p:nvPr>
            <p:ph type="title"/>
          </p:nvPr>
        </p:nvSpPr>
        <p:spPr/>
        <p:txBody>
          <a:bodyPr/>
          <a:lstStyle/>
          <a:p>
            <a:r>
              <a:rPr lang="en-US" sz="4400" dirty="0"/>
              <a:t>Base / Attach Licensing Combinations</a:t>
            </a:r>
            <a:endParaRPr lang="en-US" dirty="0"/>
          </a:p>
        </p:txBody>
      </p:sp>
      <p:pic>
        <p:nvPicPr>
          <p:cNvPr id="2" name="Content Placeholder 1">
            <a:extLst>
              <a:ext uri="{FF2B5EF4-FFF2-40B4-BE49-F238E27FC236}">
                <a16:creationId xmlns:a16="http://schemas.microsoft.com/office/drawing/2014/main" id="{0F10F32D-540F-ED6D-4520-59AB2859AF11}"/>
              </a:ext>
            </a:extLst>
          </p:cNvPr>
          <p:cNvPicPr>
            <a:picLocks noGrp="1" noChangeAspect="1"/>
          </p:cNvPicPr>
          <p:nvPr>
            <p:ph idx="1"/>
          </p:nvPr>
        </p:nvPicPr>
        <p:blipFill>
          <a:blip r:embed="rId2"/>
          <a:stretch>
            <a:fillRect/>
          </a:stretch>
        </p:blipFill>
        <p:spPr>
          <a:xfrm>
            <a:off x="2903634" y="1776244"/>
            <a:ext cx="6363251" cy="3886537"/>
          </a:xfrm>
          <a:prstGeom prst="rect">
            <a:avLst/>
          </a:prstGeom>
        </p:spPr>
      </p:pic>
    </p:spTree>
    <p:extLst>
      <p:ext uri="{BB962C8B-B14F-4D97-AF65-F5344CB8AC3E}">
        <p14:creationId xmlns:p14="http://schemas.microsoft.com/office/powerpoint/2010/main" val="24228455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A4D3E-DDED-3393-C497-719AB5ED86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2DD04E3-FEFF-C82B-9996-E802F9A01CD5}"/>
              </a:ext>
            </a:extLst>
          </p:cNvPr>
          <p:cNvSpPr>
            <a:spLocks noGrp="1"/>
          </p:cNvSpPr>
          <p:nvPr>
            <p:ph type="title"/>
          </p:nvPr>
        </p:nvSpPr>
        <p:spPr/>
        <p:txBody>
          <a:bodyPr/>
          <a:lstStyle/>
          <a:p>
            <a:r>
              <a:rPr lang="en-US" dirty="0"/>
              <a:t>User Licensing Methodology</a:t>
            </a:r>
          </a:p>
        </p:txBody>
      </p:sp>
      <p:pic>
        <p:nvPicPr>
          <p:cNvPr id="2" name="Content Placeholder 6" descr="A diagram of a document&#10;&#10;Description automatically generated">
            <a:extLst>
              <a:ext uri="{FF2B5EF4-FFF2-40B4-BE49-F238E27FC236}">
                <a16:creationId xmlns:a16="http://schemas.microsoft.com/office/drawing/2014/main" id="{982EAEC7-B766-EF78-F20D-0EA2FD6D1D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43767" y="1309080"/>
            <a:ext cx="7304465" cy="5264479"/>
          </a:xfrm>
          <a:prstGeom prst="rect">
            <a:avLst/>
          </a:prstGeom>
        </p:spPr>
      </p:pic>
    </p:spTree>
    <p:extLst>
      <p:ext uri="{BB962C8B-B14F-4D97-AF65-F5344CB8AC3E}">
        <p14:creationId xmlns:p14="http://schemas.microsoft.com/office/powerpoint/2010/main" val="27769176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D58023-BF4F-A4BE-BEDE-F546DEC08317}"/>
              </a:ext>
            </a:extLst>
          </p:cNvPr>
          <p:cNvSpPr>
            <a:spLocks noGrp="1"/>
          </p:cNvSpPr>
          <p:nvPr>
            <p:ph type="title"/>
          </p:nvPr>
        </p:nvSpPr>
        <p:spPr/>
        <p:txBody>
          <a:bodyPr/>
          <a:lstStyle/>
          <a:p>
            <a:r>
              <a:rPr lang="en-US" dirty="0"/>
              <a:t>License Reporting</a:t>
            </a:r>
          </a:p>
        </p:txBody>
      </p:sp>
      <p:sp>
        <p:nvSpPr>
          <p:cNvPr id="5" name="Text Placeholder 4">
            <a:extLst>
              <a:ext uri="{FF2B5EF4-FFF2-40B4-BE49-F238E27FC236}">
                <a16:creationId xmlns:a16="http://schemas.microsoft.com/office/drawing/2014/main" id="{218E2BB5-3916-8A6B-1CB9-B18404B3B5C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3459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F200D5-5204-A409-563A-BEB2E60271FB}"/>
              </a:ext>
            </a:extLst>
          </p:cNvPr>
          <p:cNvSpPr>
            <a:spLocks noGrp="1"/>
          </p:cNvSpPr>
          <p:nvPr>
            <p:ph type="title"/>
          </p:nvPr>
        </p:nvSpPr>
        <p:spPr/>
        <p:txBody>
          <a:bodyPr/>
          <a:lstStyle/>
          <a:p>
            <a:r>
              <a:rPr lang="en-US" dirty="0"/>
              <a:t>View Permissions Report</a:t>
            </a:r>
          </a:p>
        </p:txBody>
      </p:sp>
      <p:pic>
        <p:nvPicPr>
          <p:cNvPr id="6" name="Content Placeholder 4" descr="Table&#10;&#10;Description automatically generated">
            <a:extLst>
              <a:ext uri="{FF2B5EF4-FFF2-40B4-BE49-F238E27FC236}">
                <a16:creationId xmlns:a16="http://schemas.microsoft.com/office/drawing/2014/main" id="{130628FD-6A91-9652-70A8-0CEEAA5BC5BE}"/>
              </a:ext>
            </a:extLst>
          </p:cNvPr>
          <p:cNvPicPr>
            <a:picLocks noGrp="1" noChangeAspect="1"/>
          </p:cNvPicPr>
          <p:nvPr>
            <p:ph idx="1"/>
          </p:nvPr>
        </p:nvPicPr>
        <p:blipFill>
          <a:blip r:embed="rId3"/>
          <a:stretch>
            <a:fillRect/>
          </a:stretch>
        </p:blipFill>
        <p:spPr>
          <a:xfrm>
            <a:off x="393700" y="1944216"/>
            <a:ext cx="11382375" cy="4179242"/>
          </a:xfrm>
          <a:prstGeom prst="rect">
            <a:avLst/>
          </a:prstGeom>
        </p:spPr>
      </p:pic>
    </p:spTree>
    <p:extLst>
      <p:ext uri="{BB962C8B-B14F-4D97-AF65-F5344CB8AC3E}">
        <p14:creationId xmlns:p14="http://schemas.microsoft.com/office/powerpoint/2010/main" val="3740545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51E5D-014A-447C-4DFF-1131F0868EE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A53AAC4-91D9-5F41-7339-9005783AE458}"/>
              </a:ext>
            </a:extLst>
          </p:cNvPr>
          <p:cNvSpPr>
            <a:spLocks noGrp="1"/>
          </p:cNvSpPr>
          <p:nvPr>
            <p:ph type="title"/>
          </p:nvPr>
        </p:nvSpPr>
        <p:spPr/>
        <p:txBody>
          <a:bodyPr/>
          <a:lstStyle/>
          <a:p>
            <a:r>
              <a:rPr lang="en-US" dirty="0"/>
              <a:t>Licenses During User Role Assignment</a:t>
            </a:r>
          </a:p>
        </p:txBody>
      </p:sp>
      <p:pic>
        <p:nvPicPr>
          <p:cNvPr id="2" name="Content Placeholder 4" descr="Graphical user interface, application&#10;&#10;Description automatically generated">
            <a:extLst>
              <a:ext uri="{FF2B5EF4-FFF2-40B4-BE49-F238E27FC236}">
                <a16:creationId xmlns:a16="http://schemas.microsoft.com/office/drawing/2014/main" id="{BC48C509-FF22-929B-E3CC-E5DAB06EF814}"/>
              </a:ext>
            </a:extLst>
          </p:cNvPr>
          <p:cNvPicPr>
            <a:picLocks noGrp="1" noChangeAspect="1"/>
          </p:cNvPicPr>
          <p:nvPr>
            <p:ph idx="1"/>
          </p:nvPr>
        </p:nvPicPr>
        <p:blipFill>
          <a:blip r:embed="rId3"/>
          <a:stretch>
            <a:fillRect/>
          </a:stretch>
        </p:blipFill>
        <p:spPr>
          <a:xfrm>
            <a:off x="775415" y="1701800"/>
            <a:ext cx="10618945" cy="4664075"/>
          </a:xfrm>
          <a:prstGeom prst="rect">
            <a:avLst/>
          </a:prstGeom>
        </p:spPr>
      </p:pic>
    </p:spTree>
    <p:extLst>
      <p:ext uri="{BB962C8B-B14F-4D97-AF65-F5344CB8AC3E}">
        <p14:creationId xmlns:p14="http://schemas.microsoft.com/office/powerpoint/2010/main" val="1357199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0C9F3-61E0-30D1-DC7A-197D280917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A6684A-5711-05A0-949A-C69E24B2B213}"/>
              </a:ext>
            </a:extLst>
          </p:cNvPr>
          <p:cNvSpPr>
            <a:spLocks noGrp="1"/>
          </p:cNvSpPr>
          <p:nvPr>
            <p:ph type="title"/>
          </p:nvPr>
        </p:nvSpPr>
        <p:spPr/>
        <p:txBody>
          <a:bodyPr/>
          <a:lstStyle/>
          <a:p>
            <a:r>
              <a:rPr lang="en-US" dirty="0"/>
              <a:t>User License Counts Reports</a:t>
            </a:r>
          </a:p>
        </p:txBody>
      </p:sp>
      <p:pic>
        <p:nvPicPr>
          <p:cNvPr id="2" name="Content Placeholder 1" descr="Graphical user interface, application&#10;&#10;Description automatically generated">
            <a:extLst>
              <a:ext uri="{FF2B5EF4-FFF2-40B4-BE49-F238E27FC236}">
                <a16:creationId xmlns:a16="http://schemas.microsoft.com/office/drawing/2014/main" id="{04E20E93-7336-7958-4980-80A2B49165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87222" y="1701800"/>
            <a:ext cx="4595330" cy="4664075"/>
          </a:xfrm>
          <a:prstGeom prst="rect">
            <a:avLst/>
          </a:prstGeom>
        </p:spPr>
      </p:pic>
    </p:spTree>
    <p:extLst>
      <p:ext uri="{BB962C8B-B14F-4D97-AF65-F5344CB8AC3E}">
        <p14:creationId xmlns:p14="http://schemas.microsoft.com/office/powerpoint/2010/main" val="38300565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5C690-6845-287A-2807-878406D2E3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F63BDAF-039E-9BBF-D201-3345604AAC6D}"/>
              </a:ext>
            </a:extLst>
          </p:cNvPr>
          <p:cNvSpPr>
            <a:spLocks noGrp="1"/>
          </p:cNvSpPr>
          <p:nvPr>
            <p:ph type="title"/>
          </p:nvPr>
        </p:nvSpPr>
        <p:spPr/>
        <p:txBody>
          <a:bodyPr/>
          <a:lstStyle/>
          <a:p>
            <a:r>
              <a:rPr lang="en-US" dirty="0"/>
              <a:t>User License Counts Report</a:t>
            </a:r>
          </a:p>
        </p:txBody>
      </p:sp>
      <p:pic>
        <p:nvPicPr>
          <p:cNvPr id="2" name="Content Placeholder 1" descr="Graphical user interface, table&#10;&#10;Description automatically generated with medium confidence">
            <a:extLst>
              <a:ext uri="{FF2B5EF4-FFF2-40B4-BE49-F238E27FC236}">
                <a16:creationId xmlns:a16="http://schemas.microsoft.com/office/drawing/2014/main" id="{745B2CCC-96A6-4ADE-C39C-097F22D1234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82847" y="1701800"/>
            <a:ext cx="5404081" cy="4664075"/>
          </a:xfrm>
          <a:prstGeom prst="rect">
            <a:avLst/>
          </a:prstGeom>
        </p:spPr>
      </p:pic>
    </p:spTree>
    <p:extLst>
      <p:ext uri="{BB962C8B-B14F-4D97-AF65-F5344CB8AC3E}">
        <p14:creationId xmlns:p14="http://schemas.microsoft.com/office/powerpoint/2010/main" val="4255591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CDD53-D111-172E-2751-1A62FB9739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4CDA83-E930-9195-2048-F5DB31C7FB84}"/>
              </a:ext>
            </a:extLst>
          </p:cNvPr>
          <p:cNvSpPr>
            <a:spLocks noGrp="1"/>
          </p:cNvSpPr>
          <p:nvPr>
            <p:ph type="title"/>
          </p:nvPr>
        </p:nvSpPr>
        <p:spPr/>
        <p:txBody>
          <a:bodyPr/>
          <a:lstStyle/>
          <a:p>
            <a:r>
              <a:rPr lang="en-US" dirty="0"/>
              <a:t>User License Estimator Report</a:t>
            </a:r>
          </a:p>
        </p:txBody>
      </p:sp>
      <p:pic>
        <p:nvPicPr>
          <p:cNvPr id="2" name="Content Placeholder 4">
            <a:extLst>
              <a:ext uri="{FF2B5EF4-FFF2-40B4-BE49-F238E27FC236}">
                <a16:creationId xmlns:a16="http://schemas.microsoft.com/office/drawing/2014/main" id="{E6BBD417-1B74-67B1-FF81-103E7A968EC8}"/>
              </a:ext>
            </a:extLst>
          </p:cNvPr>
          <p:cNvPicPr>
            <a:picLocks noGrp="1" noChangeAspect="1"/>
          </p:cNvPicPr>
          <p:nvPr>
            <p:ph idx="1"/>
          </p:nvPr>
        </p:nvPicPr>
        <p:blipFill>
          <a:blip r:embed="rId3"/>
          <a:stretch>
            <a:fillRect/>
          </a:stretch>
        </p:blipFill>
        <p:spPr>
          <a:xfrm>
            <a:off x="3493237" y="1701800"/>
            <a:ext cx="5183300" cy="4664075"/>
          </a:xfrm>
          <a:prstGeom prst="rect">
            <a:avLst/>
          </a:prstGeom>
        </p:spPr>
      </p:pic>
    </p:spTree>
    <p:extLst>
      <p:ext uri="{BB962C8B-B14F-4D97-AF65-F5344CB8AC3E}">
        <p14:creationId xmlns:p14="http://schemas.microsoft.com/office/powerpoint/2010/main" val="1556557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3C7665-D2F2-3D85-B655-9D250D91BEE6}"/>
              </a:ext>
            </a:extLst>
          </p:cNvPr>
          <p:cNvSpPr>
            <a:spLocks noGrp="1"/>
          </p:cNvSpPr>
          <p:nvPr>
            <p:ph idx="1"/>
          </p:nvPr>
        </p:nvSpPr>
        <p:spPr/>
        <p:txBody>
          <a:bodyPr/>
          <a:lstStyle/>
          <a:p>
            <a:r>
              <a:rPr lang="en-US" dirty="0"/>
              <a:t>Takes effect October 1</a:t>
            </a:r>
            <a:r>
              <a:rPr lang="en-US" baseline="30000" dirty="0"/>
              <a:t>st</a:t>
            </a:r>
            <a:r>
              <a:rPr lang="en-US" dirty="0"/>
              <a:t> 2024</a:t>
            </a:r>
          </a:p>
          <a:p>
            <a:endParaRPr lang="en-US" dirty="0"/>
          </a:p>
          <a:p>
            <a:r>
              <a:rPr lang="en-US" dirty="0"/>
              <a:t>Does not impact Activity, Team Member</a:t>
            </a:r>
          </a:p>
          <a:p>
            <a:endParaRPr lang="en-US" dirty="0"/>
          </a:p>
          <a:p>
            <a:r>
              <a:rPr lang="en-US" dirty="0"/>
              <a:t>Does not impact license minimums</a:t>
            </a:r>
          </a:p>
        </p:txBody>
      </p:sp>
      <p:sp>
        <p:nvSpPr>
          <p:cNvPr id="3" name="Title 2">
            <a:extLst>
              <a:ext uri="{FF2B5EF4-FFF2-40B4-BE49-F238E27FC236}">
                <a16:creationId xmlns:a16="http://schemas.microsoft.com/office/drawing/2014/main" id="{F752C25E-C362-5C17-6049-E60D0E0C0FFD}"/>
              </a:ext>
            </a:extLst>
          </p:cNvPr>
          <p:cNvSpPr>
            <a:spLocks noGrp="1"/>
          </p:cNvSpPr>
          <p:nvPr>
            <p:ph type="title"/>
          </p:nvPr>
        </p:nvSpPr>
        <p:spPr/>
        <p:txBody>
          <a:bodyPr/>
          <a:lstStyle/>
          <a:p>
            <a:r>
              <a:rPr lang="en-US" dirty="0"/>
              <a:t>Licensing Price Update</a:t>
            </a:r>
          </a:p>
        </p:txBody>
      </p:sp>
      <p:pic>
        <p:nvPicPr>
          <p:cNvPr id="9" name="Picture 8" descr="A black and white table with white text&#10;&#10;Description automatically generated">
            <a:extLst>
              <a:ext uri="{FF2B5EF4-FFF2-40B4-BE49-F238E27FC236}">
                <a16:creationId xmlns:a16="http://schemas.microsoft.com/office/drawing/2014/main" id="{B462784E-A5D2-1E98-0B9E-5A1C2E49E063}"/>
              </a:ext>
            </a:extLst>
          </p:cNvPr>
          <p:cNvPicPr>
            <a:picLocks noChangeAspect="1"/>
          </p:cNvPicPr>
          <p:nvPr/>
        </p:nvPicPr>
        <p:blipFill>
          <a:blip r:embed="rId3"/>
          <a:stretch>
            <a:fillRect/>
          </a:stretch>
        </p:blipFill>
        <p:spPr>
          <a:xfrm>
            <a:off x="7480788" y="381835"/>
            <a:ext cx="3480498" cy="5732585"/>
          </a:xfrm>
          <a:prstGeom prst="rect">
            <a:avLst/>
          </a:prstGeom>
        </p:spPr>
      </p:pic>
    </p:spTree>
    <p:extLst>
      <p:ext uri="{BB962C8B-B14F-4D97-AF65-F5344CB8AC3E}">
        <p14:creationId xmlns:p14="http://schemas.microsoft.com/office/powerpoint/2010/main" val="11664429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000CF-9FD8-040A-09A3-A54944B353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AB41B-BA2E-4231-8FF4-18F47A1BC501}"/>
              </a:ext>
            </a:extLst>
          </p:cNvPr>
          <p:cNvSpPr>
            <a:spLocks noGrp="1"/>
          </p:cNvSpPr>
          <p:nvPr>
            <p:ph type="title"/>
          </p:nvPr>
        </p:nvSpPr>
        <p:spPr/>
        <p:txBody>
          <a:bodyPr/>
          <a:lstStyle/>
          <a:p>
            <a:r>
              <a:rPr lang="en-US" sz="6000" dirty="0"/>
              <a:t>Tools / Services to Help</a:t>
            </a:r>
          </a:p>
        </p:txBody>
      </p:sp>
      <p:sp>
        <p:nvSpPr>
          <p:cNvPr id="3" name="Text Placeholder 2">
            <a:extLst>
              <a:ext uri="{FF2B5EF4-FFF2-40B4-BE49-F238E27FC236}">
                <a16:creationId xmlns:a16="http://schemas.microsoft.com/office/drawing/2014/main" id="{135AA555-929B-4994-479B-12FE1746904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382972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A7635-97C5-43DA-D267-7E192B5DF9C3}"/>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3F5108A-D636-EC2C-5152-B2712C7BD603}"/>
              </a:ext>
            </a:extLst>
          </p:cNvPr>
          <p:cNvSpPr>
            <a:spLocks noGrp="1"/>
          </p:cNvSpPr>
          <p:nvPr>
            <p:ph idx="1"/>
          </p:nvPr>
        </p:nvSpPr>
        <p:spPr/>
        <p:txBody>
          <a:bodyPr/>
          <a:lstStyle/>
          <a:p>
            <a:r>
              <a:rPr lang="en-US" dirty="0">
                <a:hlinkClick r:id="rId2"/>
              </a:rPr>
              <a:t>More info here!</a:t>
            </a:r>
            <a:endParaRPr lang="en-US" dirty="0"/>
          </a:p>
          <a:p>
            <a:pPr marL="0" indent="0">
              <a:buNone/>
            </a:pPr>
            <a:endParaRPr lang="en-US" dirty="0"/>
          </a:p>
          <a:p>
            <a:r>
              <a:rPr lang="en-US" dirty="0"/>
              <a:t>Features include:</a:t>
            </a:r>
          </a:p>
          <a:p>
            <a:pPr lvl="1"/>
            <a:r>
              <a:rPr lang="en-US" dirty="0"/>
              <a:t>User self-service assignment / revoking of </a:t>
            </a:r>
            <a:r>
              <a:rPr lang="en-US" dirty="0" err="1"/>
              <a:t>SysAdmin</a:t>
            </a:r>
            <a:endParaRPr lang="en-US" dirty="0"/>
          </a:p>
          <a:p>
            <a:pPr lvl="1"/>
            <a:r>
              <a:rPr lang="en-US" dirty="0" err="1"/>
              <a:t>SysAdmin</a:t>
            </a:r>
            <a:r>
              <a:rPr lang="en-US" dirty="0"/>
              <a:t> assignment logging</a:t>
            </a:r>
          </a:p>
          <a:p>
            <a:pPr lvl="1"/>
            <a:r>
              <a:rPr lang="en-US" dirty="0"/>
              <a:t>Export System Configuration</a:t>
            </a:r>
          </a:p>
          <a:p>
            <a:pPr lvl="1"/>
            <a:r>
              <a:rPr lang="en-US" dirty="0"/>
              <a:t>Auto-disable users</a:t>
            </a:r>
          </a:p>
          <a:p>
            <a:pPr lvl="1"/>
            <a:endParaRPr lang="en-US" dirty="0"/>
          </a:p>
        </p:txBody>
      </p:sp>
      <p:sp>
        <p:nvSpPr>
          <p:cNvPr id="4" name="Title 3">
            <a:extLst>
              <a:ext uri="{FF2B5EF4-FFF2-40B4-BE49-F238E27FC236}">
                <a16:creationId xmlns:a16="http://schemas.microsoft.com/office/drawing/2014/main" id="{B3FB5B13-57F4-5654-ACC3-AD50A02414A7}"/>
              </a:ext>
            </a:extLst>
          </p:cNvPr>
          <p:cNvSpPr>
            <a:spLocks noGrp="1"/>
          </p:cNvSpPr>
          <p:nvPr>
            <p:ph type="title"/>
          </p:nvPr>
        </p:nvSpPr>
        <p:spPr/>
        <p:txBody>
          <a:bodyPr/>
          <a:lstStyle/>
          <a:p>
            <a:r>
              <a:rPr lang="en-US" dirty="0"/>
              <a:t>Free Tools – D365FO Admin Toolkit</a:t>
            </a:r>
          </a:p>
        </p:txBody>
      </p:sp>
      <p:pic>
        <p:nvPicPr>
          <p:cNvPr id="3" name="Picture 2" descr="A screenshot of a computer&#10;&#10;Description automatically generated">
            <a:extLst>
              <a:ext uri="{FF2B5EF4-FFF2-40B4-BE49-F238E27FC236}">
                <a16:creationId xmlns:a16="http://schemas.microsoft.com/office/drawing/2014/main" id="{8B268C79-8C4D-9408-BAA5-89F2C5B980FD}"/>
              </a:ext>
            </a:extLst>
          </p:cNvPr>
          <p:cNvPicPr>
            <a:picLocks noChangeAspect="1"/>
          </p:cNvPicPr>
          <p:nvPr/>
        </p:nvPicPr>
        <p:blipFill>
          <a:blip r:embed="rId3"/>
          <a:stretch>
            <a:fillRect/>
          </a:stretch>
        </p:blipFill>
        <p:spPr>
          <a:xfrm>
            <a:off x="9657303" y="1467191"/>
            <a:ext cx="1981200" cy="2781300"/>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7BD19934-F30A-3F2A-898B-0D4BB4A746EA}"/>
              </a:ext>
            </a:extLst>
          </p:cNvPr>
          <p:cNvPicPr>
            <a:picLocks noChangeAspect="1"/>
          </p:cNvPicPr>
          <p:nvPr/>
        </p:nvPicPr>
        <p:blipFill>
          <a:blip r:embed="rId4"/>
          <a:stretch>
            <a:fillRect/>
          </a:stretch>
        </p:blipFill>
        <p:spPr>
          <a:xfrm>
            <a:off x="4659557" y="1396306"/>
            <a:ext cx="4997746" cy="1682288"/>
          </a:xfrm>
          <a:prstGeom prst="rect">
            <a:avLst/>
          </a:prstGeom>
        </p:spPr>
      </p:pic>
      <p:pic>
        <p:nvPicPr>
          <p:cNvPr id="6" name="Picture 5">
            <a:extLst>
              <a:ext uri="{FF2B5EF4-FFF2-40B4-BE49-F238E27FC236}">
                <a16:creationId xmlns:a16="http://schemas.microsoft.com/office/drawing/2014/main" id="{6C3FB72B-ADD3-A67C-9B6F-02709838D221}"/>
              </a:ext>
            </a:extLst>
          </p:cNvPr>
          <p:cNvPicPr>
            <a:picLocks noChangeAspect="1"/>
          </p:cNvPicPr>
          <p:nvPr/>
        </p:nvPicPr>
        <p:blipFill>
          <a:blip r:embed="rId5"/>
          <a:stretch>
            <a:fillRect/>
          </a:stretch>
        </p:blipFill>
        <p:spPr>
          <a:xfrm>
            <a:off x="5248726" y="4338460"/>
            <a:ext cx="4997746" cy="2284307"/>
          </a:xfrm>
          <a:prstGeom prst="rect">
            <a:avLst/>
          </a:prstGeom>
        </p:spPr>
      </p:pic>
    </p:spTree>
    <p:extLst>
      <p:ext uri="{BB962C8B-B14F-4D97-AF65-F5344CB8AC3E}">
        <p14:creationId xmlns:p14="http://schemas.microsoft.com/office/powerpoint/2010/main" val="6953560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51DAB-43A7-FDA6-03EA-AC1C1C25DC8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074C610-334A-C461-2EAF-FA10F0989617}"/>
              </a:ext>
            </a:extLst>
          </p:cNvPr>
          <p:cNvSpPr>
            <a:spLocks noGrp="1"/>
          </p:cNvSpPr>
          <p:nvPr>
            <p:ph idx="1"/>
          </p:nvPr>
        </p:nvSpPr>
        <p:spPr/>
        <p:txBody>
          <a:bodyPr/>
          <a:lstStyle/>
          <a:p>
            <a:r>
              <a:rPr lang="en-US" dirty="0"/>
              <a:t>ISVs</a:t>
            </a:r>
          </a:p>
          <a:p>
            <a:pPr lvl="1"/>
            <a:r>
              <a:rPr lang="en-US" dirty="0"/>
              <a:t>Fastpath / </a:t>
            </a:r>
            <a:r>
              <a:rPr lang="en-US" dirty="0" err="1"/>
              <a:t>Delinea</a:t>
            </a:r>
            <a:endParaRPr lang="en-US" dirty="0"/>
          </a:p>
          <a:p>
            <a:pPr lvl="1"/>
            <a:r>
              <a:rPr lang="en-US" dirty="0"/>
              <a:t>XPLUS</a:t>
            </a:r>
          </a:p>
          <a:p>
            <a:pPr lvl="1"/>
            <a:endParaRPr lang="en-US" dirty="0"/>
          </a:p>
          <a:p>
            <a:r>
              <a:rPr lang="en-US" dirty="0"/>
              <a:t>Consulting</a:t>
            </a:r>
          </a:p>
          <a:p>
            <a:pPr lvl="1"/>
            <a:r>
              <a:rPr lang="en-US" dirty="0"/>
              <a:t>Protiviti</a:t>
            </a:r>
          </a:p>
          <a:p>
            <a:pPr lvl="2"/>
            <a:r>
              <a:rPr lang="en-US" sz="1400" dirty="0">
                <a:hlinkClick r:id="rId2"/>
              </a:rPr>
              <a:t>D365FO Template Roles</a:t>
            </a:r>
            <a:endParaRPr lang="en-US" sz="1400" dirty="0"/>
          </a:p>
          <a:p>
            <a:pPr lvl="2"/>
            <a:r>
              <a:rPr lang="en-US" sz="1400" dirty="0">
                <a:hlinkClick r:id="rId3"/>
              </a:rPr>
              <a:t>Microsoft Consulting Solutions</a:t>
            </a:r>
            <a:endParaRPr lang="en-US" sz="1400" dirty="0"/>
          </a:p>
          <a:p>
            <a:pPr lvl="2"/>
            <a:r>
              <a:rPr lang="en-US" sz="1400" dirty="0"/>
              <a:t>Security Risk Analysis</a:t>
            </a:r>
          </a:p>
          <a:p>
            <a:pPr lvl="2"/>
            <a:r>
              <a:rPr lang="en-US" sz="1400" dirty="0"/>
              <a:t>Security Implementations / Redesigns</a:t>
            </a:r>
          </a:p>
          <a:p>
            <a:pPr lvl="2"/>
            <a:r>
              <a:rPr lang="en-US" sz="1400" dirty="0"/>
              <a:t>User License Analysis</a:t>
            </a:r>
          </a:p>
          <a:p>
            <a:pPr lvl="2"/>
            <a:r>
              <a:rPr lang="en-US" sz="1400" dirty="0"/>
              <a:t>D365FO Implementation Help</a:t>
            </a:r>
          </a:p>
          <a:p>
            <a:pPr lvl="1"/>
            <a:endParaRPr lang="en-US" dirty="0"/>
          </a:p>
          <a:p>
            <a:endParaRPr lang="en-US" dirty="0"/>
          </a:p>
        </p:txBody>
      </p:sp>
      <p:sp>
        <p:nvSpPr>
          <p:cNvPr id="4" name="Title 3">
            <a:extLst>
              <a:ext uri="{FF2B5EF4-FFF2-40B4-BE49-F238E27FC236}">
                <a16:creationId xmlns:a16="http://schemas.microsoft.com/office/drawing/2014/main" id="{7954B025-CF5A-2DAF-E5A4-AAEA0B704D76}"/>
              </a:ext>
            </a:extLst>
          </p:cNvPr>
          <p:cNvSpPr>
            <a:spLocks noGrp="1"/>
          </p:cNvSpPr>
          <p:nvPr>
            <p:ph type="title"/>
          </p:nvPr>
        </p:nvSpPr>
        <p:spPr/>
        <p:txBody>
          <a:bodyPr/>
          <a:lstStyle/>
          <a:p>
            <a:r>
              <a:rPr lang="en-US" dirty="0"/>
              <a:t>Security and Licensing Help</a:t>
            </a:r>
          </a:p>
        </p:txBody>
      </p:sp>
      <p:pic>
        <p:nvPicPr>
          <p:cNvPr id="2" name="Picture 1">
            <a:hlinkClick r:id="rId3"/>
            <a:extLst>
              <a:ext uri="{FF2B5EF4-FFF2-40B4-BE49-F238E27FC236}">
                <a16:creationId xmlns:a16="http://schemas.microsoft.com/office/drawing/2014/main" id="{B07CB662-8DCA-B23B-B600-89AEDB59340E}"/>
              </a:ext>
            </a:extLst>
          </p:cNvPr>
          <p:cNvPicPr>
            <a:picLocks noChangeAspect="1"/>
          </p:cNvPicPr>
          <p:nvPr/>
        </p:nvPicPr>
        <p:blipFill>
          <a:blip r:embed="rId4"/>
          <a:stretch>
            <a:fillRect/>
          </a:stretch>
        </p:blipFill>
        <p:spPr>
          <a:xfrm>
            <a:off x="6579185" y="4201742"/>
            <a:ext cx="2032748" cy="864000"/>
          </a:xfrm>
          <a:prstGeom prst="rect">
            <a:avLst/>
          </a:prstGeom>
        </p:spPr>
      </p:pic>
      <p:pic>
        <p:nvPicPr>
          <p:cNvPr id="3" name="Picture 2">
            <a:hlinkClick r:id="rId5"/>
            <a:extLst>
              <a:ext uri="{FF2B5EF4-FFF2-40B4-BE49-F238E27FC236}">
                <a16:creationId xmlns:a16="http://schemas.microsoft.com/office/drawing/2014/main" id="{9A717DE4-CAE1-B05A-F846-BA836203567D}"/>
              </a:ext>
            </a:extLst>
          </p:cNvPr>
          <p:cNvPicPr>
            <a:picLocks noChangeAspect="1"/>
          </p:cNvPicPr>
          <p:nvPr/>
        </p:nvPicPr>
        <p:blipFill>
          <a:blip r:embed="rId6"/>
          <a:stretch>
            <a:fillRect/>
          </a:stretch>
        </p:blipFill>
        <p:spPr>
          <a:xfrm>
            <a:off x="6406130" y="1701889"/>
            <a:ext cx="2213272" cy="990470"/>
          </a:xfrm>
          <a:prstGeom prst="rect">
            <a:avLst/>
          </a:prstGeom>
        </p:spPr>
      </p:pic>
      <p:pic>
        <p:nvPicPr>
          <p:cNvPr id="6" name="Picture 5">
            <a:hlinkClick r:id="rId7"/>
            <a:extLst>
              <a:ext uri="{FF2B5EF4-FFF2-40B4-BE49-F238E27FC236}">
                <a16:creationId xmlns:a16="http://schemas.microsoft.com/office/drawing/2014/main" id="{37E76386-4964-1F4A-420A-FA02356872BC}"/>
              </a:ext>
            </a:extLst>
          </p:cNvPr>
          <p:cNvPicPr>
            <a:picLocks noChangeAspect="1"/>
          </p:cNvPicPr>
          <p:nvPr/>
        </p:nvPicPr>
        <p:blipFill>
          <a:blip r:embed="rId8"/>
          <a:stretch>
            <a:fillRect/>
          </a:stretch>
        </p:blipFill>
        <p:spPr>
          <a:xfrm>
            <a:off x="6406130" y="2836386"/>
            <a:ext cx="2290463" cy="853080"/>
          </a:xfrm>
          <a:prstGeom prst="rect">
            <a:avLst/>
          </a:prstGeom>
        </p:spPr>
      </p:pic>
    </p:spTree>
    <p:extLst>
      <p:ext uri="{BB962C8B-B14F-4D97-AF65-F5344CB8AC3E}">
        <p14:creationId xmlns:p14="http://schemas.microsoft.com/office/powerpoint/2010/main" val="1403293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F3A79-6F72-AEF5-9974-510A5B2389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DB9186-5377-CA59-19C6-EE9EF458FA0B}"/>
              </a:ext>
            </a:extLst>
          </p:cNvPr>
          <p:cNvSpPr>
            <a:spLocks noGrp="1"/>
          </p:cNvSpPr>
          <p:nvPr>
            <p:ph type="title"/>
          </p:nvPr>
        </p:nvSpPr>
        <p:spPr/>
        <p:txBody>
          <a:bodyPr/>
          <a:lstStyle/>
          <a:p>
            <a:r>
              <a:rPr lang="en-US" dirty="0"/>
              <a:t>Resources</a:t>
            </a:r>
          </a:p>
        </p:txBody>
      </p:sp>
      <p:sp>
        <p:nvSpPr>
          <p:cNvPr id="3" name="Text Placeholder 2">
            <a:extLst>
              <a:ext uri="{FF2B5EF4-FFF2-40B4-BE49-F238E27FC236}">
                <a16:creationId xmlns:a16="http://schemas.microsoft.com/office/drawing/2014/main" id="{816B6CC0-3E28-3803-0145-A901DEBDDFA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493935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D1FE1-F9AD-6F0A-3702-BF1DFB337C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ABA6F35-D08C-C36B-7733-60D142281299}"/>
              </a:ext>
            </a:extLst>
          </p:cNvPr>
          <p:cNvSpPr>
            <a:spLocks noGrp="1"/>
          </p:cNvSpPr>
          <p:nvPr>
            <p:ph idx="1"/>
          </p:nvPr>
        </p:nvSpPr>
        <p:spPr/>
        <p:txBody>
          <a:bodyPr numCol="2">
            <a:normAutofit fontScale="92500"/>
          </a:bodyPr>
          <a:lstStyle/>
          <a:p>
            <a:pPr marL="0" indent="0">
              <a:buNone/>
            </a:pPr>
            <a:r>
              <a:rPr lang="en-US" sz="1800" dirty="0">
                <a:hlinkClick r:id="rId2"/>
              </a:rPr>
              <a:t>D365FO Role-based Security</a:t>
            </a:r>
            <a:endParaRPr lang="en-US" sz="1800" dirty="0">
              <a:hlinkClick r:id="" action="ppaction://noaction"/>
            </a:endParaRPr>
          </a:p>
          <a:p>
            <a:pPr marL="0" indent="0">
              <a:buNone/>
            </a:pPr>
            <a:r>
              <a:rPr lang="en-US" sz="1800" dirty="0">
                <a:hlinkClick r:id="" action="ppaction://noaction"/>
              </a:rPr>
              <a:t>Introduction to Microsoft Dynamics 365 licensing</a:t>
            </a:r>
            <a:endParaRPr lang="en-US" sz="1800" dirty="0"/>
          </a:p>
          <a:p>
            <a:pPr marL="0" indent="0">
              <a:buNone/>
            </a:pPr>
            <a:r>
              <a:rPr lang="en-US" sz="1800" dirty="0">
                <a:hlinkClick r:id="rId3"/>
              </a:rPr>
              <a:t>Security Roles &amp; Licensing Whitepaper</a:t>
            </a:r>
            <a:r>
              <a:rPr lang="en-US" sz="1800" dirty="0"/>
              <a:t>‎</a:t>
            </a:r>
          </a:p>
          <a:p>
            <a:pPr marL="0" indent="0">
              <a:buNone/>
            </a:pPr>
            <a:r>
              <a:rPr lang="en-US" sz="1800" dirty="0">
                <a:hlinkClick r:id="rId4"/>
              </a:rPr>
              <a:t>Determining User Licenses in D365FO</a:t>
            </a:r>
            <a:endParaRPr lang="en-US" sz="1800" dirty="0"/>
          </a:p>
          <a:p>
            <a:pPr marL="0" indent="0">
              <a:buNone/>
            </a:pPr>
            <a:r>
              <a:rPr lang="en-US" sz="1800" dirty="0">
                <a:hlinkClick r:id="rId5"/>
              </a:rPr>
              <a:t>Privilege License Excel File</a:t>
            </a:r>
            <a:endParaRPr lang="en-US" sz="1800" dirty="0"/>
          </a:p>
          <a:p>
            <a:pPr marL="0" indent="0">
              <a:buNone/>
            </a:pPr>
            <a:r>
              <a:rPr lang="en-US" sz="1800" dirty="0">
                <a:hlinkClick r:id="rId6"/>
              </a:rPr>
              <a:t>Hidden Feature Flag Changing How User Licensing is Performed in D365FO</a:t>
            </a:r>
            <a:endParaRPr lang="en-US" sz="1800" dirty="0"/>
          </a:p>
          <a:p>
            <a:pPr marL="0" indent="0">
              <a:buNone/>
            </a:pPr>
            <a:r>
              <a:rPr lang="en-US" sz="1800" dirty="0">
                <a:hlinkClick r:id="rId7"/>
              </a:rPr>
              <a:t>Setting Up Security in Dynamics 365 for Finance and Operations – Part I – From the User Interface</a:t>
            </a:r>
            <a:endParaRPr lang="en-US" sz="1800" dirty="0"/>
          </a:p>
          <a:p>
            <a:pPr marL="0" indent="0">
              <a:buNone/>
            </a:pPr>
            <a:r>
              <a:rPr lang="en-US" sz="1800" dirty="0">
                <a:hlinkClick r:id="rId8"/>
              </a:rPr>
              <a:t>Setting Up Security in Dynamics 365 for Finance and Operations – Part II – From the AOT</a:t>
            </a:r>
            <a:endParaRPr lang="en-US" sz="1800" dirty="0"/>
          </a:p>
          <a:p>
            <a:endParaRPr lang="en-US" sz="1800" dirty="0"/>
          </a:p>
          <a:p>
            <a:endParaRPr lang="en-US" sz="1800" dirty="0"/>
          </a:p>
          <a:p>
            <a:endParaRPr lang="en-US" sz="1800" dirty="0"/>
          </a:p>
          <a:p>
            <a:endParaRPr lang="en-US" sz="1800" dirty="0"/>
          </a:p>
          <a:p>
            <a:pPr marL="0" indent="0">
              <a:buNone/>
            </a:pPr>
            <a:r>
              <a:rPr lang="en-US" sz="1800" dirty="0"/>
              <a:t>Blog Posts:</a:t>
            </a:r>
          </a:p>
          <a:p>
            <a:pPr lvl="1"/>
            <a:r>
              <a:rPr lang="en-US" sz="1800" dirty="0">
                <a:hlinkClick r:id="rId9"/>
              </a:rPr>
              <a:t>Current State of D365FO User License December 2020</a:t>
            </a:r>
            <a:endParaRPr lang="en-US" sz="1800" dirty="0"/>
          </a:p>
          <a:p>
            <a:pPr lvl="1"/>
            <a:r>
              <a:rPr lang="en-US" sz="1800" dirty="0">
                <a:hlinkClick r:id="rId10"/>
              </a:rPr>
              <a:t>Current State of D365FO User Licensing October 2020</a:t>
            </a:r>
            <a:endParaRPr lang="en-US" sz="1800" dirty="0"/>
          </a:p>
          <a:p>
            <a:pPr lvl="1"/>
            <a:r>
              <a:rPr lang="en-US" sz="1800" dirty="0">
                <a:hlinkClick r:id="rId11"/>
              </a:rPr>
              <a:t>Current State of D365FO User Licensing August 2020</a:t>
            </a:r>
            <a:endParaRPr lang="en-US" sz="1800" dirty="0"/>
          </a:p>
          <a:p>
            <a:pPr lvl="1"/>
            <a:r>
              <a:rPr lang="en-US" sz="1800" dirty="0">
                <a:hlinkClick r:id="rId12"/>
              </a:rPr>
              <a:t>Current State of D365FO User Licensing July 2020</a:t>
            </a:r>
            <a:endParaRPr lang="en-US" sz="1800" dirty="0"/>
          </a:p>
          <a:p>
            <a:pPr lvl="1"/>
            <a:r>
              <a:rPr lang="en-US" sz="1800" dirty="0">
                <a:hlinkClick r:id="rId13"/>
              </a:rPr>
              <a:t>Current State of D365FO User Licensing May 2020</a:t>
            </a:r>
            <a:endParaRPr lang="en-US" sz="1800" dirty="0"/>
          </a:p>
          <a:p>
            <a:pPr lvl="1"/>
            <a:r>
              <a:rPr lang="en-US" sz="1800" dirty="0">
                <a:hlinkClick r:id="rId14"/>
              </a:rPr>
              <a:t>October 2019 User License Update to D365FO</a:t>
            </a:r>
            <a:endParaRPr lang="en-US" sz="1800" dirty="0"/>
          </a:p>
          <a:p>
            <a:pPr lvl="1"/>
            <a:r>
              <a:rPr lang="en-US" sz="1800" dirty="0">
                <a:hlinkClick r:id="rId15"/>
              </a:rPr>
              <a:t>Current State of User Licensing in D365FO PU31</a:t>
            </a:r>
            <a:endParaRPr lang="en-US" sz="1800" dirty="0"/>
          </a:p>
          <a:p>
            <a:pPr lvl="1"/>
            <a:endParaRPr lang="en-US" sz="1800" dirty="0"/>
          </a:p>
          <a:p>
            <a:endParaRPr lang="en-US" sz="1400" dirty="0"/>
          </a:p>
          <a:p>
            <a:endParaRPr lang="en-US" dirty="0"/>
          </a:p>
        </p:txBody>
      </p:sp>
      <p:sp>
        <p:nvSpPr>
          <p:cNvPr id="4" name="Title 3">
            <a:extLst>
              <a:ext uri="{FF2B5EF4-FFF2-40B4-BE49-F238E27FC236}">
                <a16:creationId xmlns:a16="http://schemas.microsoft.com/office/drawing/2014/main" id="{3B160D25-12AA-5A68-AADA-F7EE8DCC23ED}"/>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5528084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6C0B2-AA86-4F52-B79D-12A9442E2EB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018302B-E95D-8B61-FEEB-5D22B8ABAE92}"/>
              </a:ext>
            </a:extLst>
          </p:cNvPr>
          <p:cNvSpPr>
            <a:spLocks noGrp="1"/>
          </p:cNvSpPr>
          <p:nvPr>
            <p:ph idx="1"/>
          </p:nvPr>
        </p:nvSpPr>
        <p:spPr>
          <a:xfrm>
            <a:off x="394315" y="1701889"/>
            <a:ext cx="6673235" cy="3784511"/>
          </a:xfrm>
        </p:spPr>
        <p:txBody>
          <a:bodyPr>
            <a:noAutofit/>
          </a:bodyPr>
          <a:lstStyle/>
          <a:p>
            <a:pPr algn="l"/>
            <a:r>
              <a:rPr lang="en-US" sz="2400" b="1" dirty="0">
                <a:solidFill>
                  <a:schemeClr val="tx1"/>
                </a:solidFill>
              </a:rPr>
              <a:t>Contact Info</a:t>
            </a:r>
            <a:r>
              <a:rPr lang="en-US" sz="2400" b="1" dirty="0"/>
              <a:t>:</a:t>
            </a:r>
          </a:p>
          <a:p>
            <a:pPr algn="l"/>
            <a:r>
              <a:rPr lang="en-US" sz="2400" dirty="0">
                <a:solidFill>
                  <a:schemeClr val="tx1"/>
                </a:solidFill>
              </a:rPr>
              <a:t>Email: </a:t>
            </a:r>
            <a:r>
              <a:rPr lang="en-US" sz="2400" dirty="0">
                <a:solidFill>
                  <a:schemeClr val="tx1"/>
                </a:solidFill>
                <a:hlinkClick r:id="rId2"/>
              </a:rPr>
              <a:t>alex.itguy@outlook.com</a:t>
            </a:r>
            <a:endParaRPr lang="en-US" sz="2400" dirty="0"/>
          </a:p>
          <a:p>
            <a:pPr algn="l"/>
            <a:r>
              <a:rPr lang="en-US" sz="2400" dirty="0">
                <a:solidFill>
                  <a:schemeClr val="tx1"/>
                </a:solidFill>
              </a:rPr>
              <a:t>Blog: </a:t>
            </a:r>
            <a:r>
              <a:rPr lang="en-US" sz="2400" dirty="0">
                <a:hlinkClick r:id="rId3"/>
              </a:rPr>
              <a:t>http://d365foblog.com</a:t>
            </a:r>
            <a:endParaRPr lang="en-US" sz="2400" dirty="0"/>
          </a:p>
          <a:p>
            <a:pPr algn="l"/>
            <a:r>
              <a:rPr lang="en-US" sz="2400" dirty="0"/>
              <a:t>Security Course: </a:t>
            </a:r>
            <a:r>
              <a:rPr lang="en-US" sz="2400" dirty="0">
                <a:hlinkClick r:id="rId4"/>
              </a:rPr>
              <a:t>http://d365fosecurity.com</a:t>
            </a:r>
            <a:endParaRPr lang="en-US" sz="2400" dirty="0"/>
          </a:p>
          <a:p>
            <a:pPr algn="l"/>
            <a:r>
              <a:rPr lang="en-US" sz="2400" dirty="0">
                <a:solidFill>
                  <a:schemeClr val="tx1"/>
                </a:solidFill>
              </a:rPr>
              <a:t>Book: </a:t>
            </a:r>
            <a:r>
              <a:rPr lang="en-US" sz="2400" dirty="0">
                <a:hlinkClick r:id="rId5"/>
              </a:rPr>
              <a:t>Security and Audit Field Manual:  Dynamic 365 for Finance &amp; Operations</a:t>
            </a:r>
            <a:endParaRPr lang="en-US" sz="2400" dirty="0"/>
          </a:p>
          <a:p>
            <a:pPr algn="l"/>
            <a:endParaRPr lang="en-US" sz="2400" dirty="0"/>
          </a:p>
          <a:p>
            <a:r>
              <a:rPr lang="en-US" sz="2400" dirty="0">
                <a:hlinkClick r:id="rId6"/>
              </a:rPr>
              <a:t>LinkedIn</a:t>
            </a:r>
            <a:endParaRPr lang="en-US" sz="2400" dirty="0">
              <a:hlinkClick r:id="rId7"/>
            </a:endParaRPr>
          </a:p>
          <a:p>
            <a:pPr algn="l"/>
            <a:r>
              <a:rPr lang="en-US" sz="2400" dirty="0">
                <a:hlinkClick r:id="rId7"/>
              </a:rPr>
              <a:t>Microsoft MVP Profile</a:t>
            </a:r>
            <a:endParaRPr lang="en-US" sz="2400" dirty="0"/>
          </a:p>
          <a:p>
            <a:endParaRPr lang="en-US" sz="2400" dirty="0"/>
          </a:p>
          <a:p>
            <a:endParaRPr lang="en-US" sz="2400" dirty="0"/>
          </a:p>
        </p:txBody>
      </p:sp>
      <p:sp>
        <p:nvSpPr>
          <p:cNvPr id="4" name="Title 3">
            <a:extLst>
              <a:ext uri="{FF2B5EF4-FFF2-40B4-BE49-F238E27FC236}">
                <a16:creationId xmlns:a16="http://schemas.microsoft.com/office/drawing/2014/main" id="{C01AE202-95C3-8932-3EEB-2D2EC1E220F6}"/>
              </a:ext>
            </a:extLst>
          </p:cNvPr>
          <p:cNvSpPr>
            <a:spLocks noGrp="1"/>
          </p:cNvSpPr>
          <p:nvPr>
            <p:ph type="title"/>
          </p:nvPr>
        </p:nvSpPr>
        <p:spPr/>
        <p:txBody>
          <a:bodyPr/>
          <a:lstStyle/>
          <a:p>
            <a:r>
              <a:rPr lang="en-US" dirty="0"/>
              <a:t>Thank You / Questions?</a:t>
            </a:r>
          </a:p>
        </p:txBody>
      </p:sp>
      <p:pic>
        <p:nvPicPr>
          <p:cNvPr id="2" name="Picture 1" descr="Qr code&#10;&#10;Description automatically generated">
            <a:extLst>
              <a:ext uri="{FF2B5EF4-FFF2-40B4-BE49-F238E27FC236}">
                <a16:creationId xmlns:a16="http://schemas.microsoft.com/office/drawing/2014/main" id="{1A6DAF9C-EC3A-C741-7195-2A715E09D8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77978" y="2420052"/>
            <a:ext cx="2017896" cy="2017896"/>
          </a:xfrm>
          <a:prstGeom prst="rect">
            <a:avLst/>
          </a:prstGeom>
        </p:spPr>
      </p:pic>
    </p:spTree>
    <p:extLst>
      <p:ext uri="{BB962C8B-B14F-4D97-AF65-F5344CB8AC3E}">
        <p14:creationId xmlns:p14="http://schemas.microsoft.com/office/powerpoint/2010/main" val="28441004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369153-1E7E-3A95-81E5-D551E7E04918}"/>
              </a:ext>
            </a:extLst>
          </p:cNvPr>
          <p:cNvSpPr>
            <a:spLocks noGrp="1"/>
          </p:cNvSpPr>
          <p:nvPr>
            <p:ph type="title"/>
          </p:nvPr>
        </p:nvSpPr>
        <p:spPr/>
        <p:txBody>
          <a:bodyPr/>
          <a:lstStyle/>
          <a:p>
            <a:r>
              <a:rPr lang="en-US" sz="4400" dirty="0">
                <a:latin typeface="Open Sans ExtraBold" pitchFamily="2" charset="0"/>
                <a:ea typeface="Open Sans ExtraBold" pitchFamily="2" charset="0"/>
                <a:cs typeface="Open Sans ExtraBold" pitchFamily="2" charset="0"/>
              </a:rPr>
              <a:t>CONTINUE TO CONNECT</a:t>
            </a:r>
            <a:endParaRPr lang="en-US" dirty="0"/>
          </a:p>
        </p:txBody>
      </p:sp>
      <p:sp>
        <p:nvSpPr>
          <p:cNvPr id="4" name="Subtitle 2">
            <a:extLst>
              <a:ext uri="{FF2B5EF4-FFF2-40B4-BE49-F238E27FC236}">
                <a16:creationId xmlns:a16="http://schemas.microsoft.com/office/drawing/2014/main" id="{B944F396-DEA7-6575-E096-5836AAFCA227}"/>
              </a:ext>
            </a:extLst>
          </p:cNvPr>
          <p:cNvSpPr txBox="1">
            <a:spLocks/>
          </p:cNvSpPr>
          <p:nvPr/>
        </p:nvSpPr>
        <p:spPr>
          <a:xfrm>
            <a:off x="1482182" y="4170556"/>
            <a:ext cx="4307457" cy="527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hlinkClick r:id="rId2"/>
              </a:rPr>
              <a:t>dynamicsusergroup.com</a:t>
            </a:r>
            <a:endParaRPr lang="en-US" sz="2000"/>
          </a:p>
          <a:p>
            <a:endParaRPr lang="en-US" sz="2000" dirty="0"/>
          </a:p>
        </p:txBody>
      </p:sp>
      <p:sp>
        <p:nvSpPr>
          <p:cNvPr id="5" name="Subtitle 2">
            <a:extLst>
              <a:ext uri="{FF2B5EF4-FFF2-40B4-BE49-F238E27FC236}">
                <a16:creationId xmlns:a16="http://schemas.microsoft.com/office/drawing/2014/main" id="{32E8414F-56B6-3EB0-27FD-B1BEC78CCAC8}"/>
              </a:ext>
            </a:extLst>
          </p:cNvPr>
          <p:cNvSpPr txBox="1">
            <a:spLocks/>
          </p:cNvSpPr>
          <p:nvPr/>
        </p:nvSpPr>
        <p:spPr>
          <a:xfrm>
            <a:off x="5759595" y="4291756"/>
            <a:ext cx="5118340" cy="52759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Open Sans SemiBold" pitchFamily="2" charset="0"/>
                <a:ea typeface="Open Sans SemiBold" pitchFamily="2" charset="0"/>
                <a:cs typeface="Open Sans SemiBold"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hlinkClick r:id="rId3"/>
              </a:rPr>
              <a:t>live.dynamicscon.com</a:t>
            </a:r>
            <a:endParaRPr lang="en-US" sz="2000" dirty="0"/>
          </a:p>
          <a:p>
            <a:r>
              <a:rPr lang="en-US" sz="2000" dirty="0">
                <a:hlinkClick r:id="rId4"/>
              </a:rPr>
              <a:t>dynamicscon.com</a:t>
            </a:r>
            <a:endParaRPr lang="en-US" sz="2000" dirty="0"/>
          </a:p>
          <a:p>
            <a:endParaRPr lang="en-US" sz="2000" dirty="0"/>
          </a:p>
        </p:txBody>
      </p:sp>
      <p:pic>
        <p:nvPicPr>
          <p:cNvPr id="6" name="Picture 5">
            <a:extLst>
              <a:ext uri="{FF2B5EF4-FFF2-40B4-BE49-F238E27FC236}">
                <a16:creationId xmlns:a16="http://schemas.microsoft.com/office/drawing/2014/main" id="{45F05715-7B7D-5FA7-9948-3AB3243E2112}"/>
              </a:ext>
            </a:extLst>
          </p:cNvPr>
          <p:cNvPicPr>
            <a:picLocks noChangeAspect="1"/>
          </p:cNvPicPr>
          <p:nvPr/>
        </p:nvPicPr>
        <p:blipFill>
          <a:blip r:embed="rId5"/>
          <a:srcRect/>
          <a:stretch/>
        </p:blipFill>
        <p:spPr>
          <a:xfrm>
            <a:off x="6287691" y="2579739"/>
            <a:ext cx="1734875" cy="1656236"/>
          </a:xfrm>
          <a:prstGeom prst="rect">
            <a:avLst/>
          </a:prstGeom>
        </p:spPr>
      </p:pic>
      <p:pic>
        <p:nvPicPr>
          <p:cNvPr id="7" name="Picture 6" descr="A black and blue text&#10;&#10;Description automatically generated">
            <a:extLst>
              <a:ext uri="{FF2B5EF4-FFF2-40B4-BE49-F238E27FC236}">
                <a16:creationId xmlns:a16="http://schemas.microsoft.com/office/drawing/2014/main" id="{2AA45564-93AB-4E2E-1DA0-977F6E2A001A}"/>
              </a:ext>
            </a:extLst>
          </p:cNvPr>
          <p:cNvPicPr>
            <a:picLocks noChangeAspect="1"/>
          </p:cNvPicPr>
          <p:nvPr/>
        </p:nvPicPr>
        <p:blipFill>
          <a:blip r:embed="rId6"/>
          <a:stretch>
            <a:fillRect/>
          </a:stretch>
        </p:blipFill>
        <p:spPr>
          <a:xfrm>
            <a:off x="1482182" y="2687444"/>
            <a:ext cx="3371440" cy="1208902"/>
          </a:xfrm>
          <a:prstGeom prst="rect">
            <a:avLst/>
          </a:prstGeom>
        </p:spPr>
      </p:pic>
      <p:pic>
        <p:nvPicPr>
          <p:cNvPr id="8" name="Picture 7">
            <a:extLst>
              <a:ext uri="{FF2B5EF4-FFF2-40B4-BE49-F238E27FC236}">
                <a16:creationId xmlns:a16="http://schemas.microsoft.com/office/drawing/2014/main" id="{858CA982-0A8A-7D52-3ED6-DB6A820D85F4}"/>
              </a:ext>
            </a:extLst>
          </p:cNvPr>
          <p:cNvPicPr>
            <a:picLocks noChangeAspect="1"/>
          </p:cNvPicPr>
          <p:nvPr/>
        </p:nvPicPr>
        <p:blipFill>
          <a:blip r:embed="rId7"/>
          <a:srcRect/>
          <a:stretch/>
        </p:blipFill>
        <p:spPr>
          <a:xfrm>
            <a:off x="8413655" y="2571253"/>
            <a:ext cx="1896807" cy="1673207"/>
          </a:xfrm>
          <a:prstGeom prst="rect">
            <a:avLst/>
          </a:prstGeom>
        </p:spPr>
      </p:pic>
    </p:spTree>
    <p:extLst>
      <p:ext uri="{BB962C8B-B14F-4D97-AF65-F5344CB8AC3E}">
        <p14:creationId xmlns:p14="http://schemas.microsoft.com/office/powerpoint/2010/main" val="3505270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0EFDC198DA1424AA2DE7340ED8C291E" ma:contentTypeVersion="20" ma:contentTypeDescription="Create a new document." ma:contentTypeScope="" ma:versionID="e17e278717a8b3a9d1b0341905e9f118">
  <xsd:schema xmlns:xsd="http://www.w3.org/2001/XMLSchema" xmlns:xs="http://www.w3.org/2001/XMLSchema" xmlns:p="http://schemas.microsoft.com/office/2006/metadata/properties" xmlns:ns2="6fe25bdf-ae0e-48a7-b6e5-bc8a1849b98e" xmlns:ns3="518ec24c-f428-4057-9a36-4cb948a7b407" targetNamespace="http://schemas.microsoft.com/office/2006/metadata/properties" ma:root="true" ma:fieldsID="64d06730524467017972f768cafcd2f5" ns2:_="" ns3:_="">
    <xsd:import namespace="6fe25bdf-ae0e-48a7-b6e5-bc8a1849b98e"/>
    <xsd:import namespace="518ec24c-f428-4057-9a36-4cb948a7b4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e25bdf-ae0e-48a7-b6e5-bc8a1849b98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4419aa8-21d6-4bea-8eac-28a8efdd9d04}" ma:internalName="TaxCatchAll" ma:showField="CatchAllData" ma:web="6fe25bdf-ae0e-48a7-b6e5-bc8a1849b9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8ec24c-f428-4057-9a36-4cb948a7b4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7c3b37-2320-48ce-b319-ec387555f3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8ec24c-f428-4057-9a36-4cb948a7b407">
      <Terms xmlns="http://schemas.microsoft.com/office/infopath/2007/PartnerControls"/>
    </lcf76f155ced4ddcb4097134ff3c332f>
    <TaxCatchAll xmlns="6fe25bdf-ae0e-48a7-b6e5-bc8a1849b98e" xsi:nil="true"/>
    <SharedWithUsers xmlns="6fe25bdf-ae0e-48a7-b6e5-bc8a1849b98e">
      <UserInfo>
        <DisplayName>Denise Johnson</DisplayName>
        <AccountId>370</AccountId>
        <AccountType/>
      </UserInfo>
    </SharedWithUsers>
  </documentManagement>
</p:properties>
</file>

<file path=customXml/itemProps1.xml><?xml version="1.0" encoding="utf-8"?>
<ds:datastoreItem xmlns:ds="http://schemas.openxmlformats.org/officeDocument/2006/customXml" ds:itemID="{8A5649F1-BC20-433F-9EB9-87E816DFF310}">
  <ds:schemaRefs>
    <ds:schemaRef ds:uri="http://schemas.microsoft.com/sharepoint/v3/contenttype/forms"/>
  </ds:schemaRefs>
</ds:datastoreItem>
</file>

<file path=customXml/itemProps2.xml><?xml version="1.0" encoding="utf-8"?>
<ds:datastoreItem xmlns:ds="http://schemas.openxmlformats.org/officeDocument/2006/customXml" ds:itemID="{09547E9C-B9C7-459C-B8BF-F0D66C1121F2}">
  <ds:schemaRefs>
    <ds:schemaRef ds:uri="518ec24c-f428-4057-9a36-4cb948a7b407"/>
    <ds:schemaRef ds:uri="6fe25bdf-ae0e-48a7-b6e5-bc8a1849b9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A9DF9A-0CA9-44D1-A5AF-022979F1124E}">
  <ds:schemaRefs>
    <ds:schemaRef ds:uri="518ec24c-f428-4057-9a36-4cb948a7b407"/>
    <ds:schemaRef ds:uri="6fe25bdf-ae0e-48a7-b6e5-bc8a1849b98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2046</TotalTime>
  <Words>2036</Words>
  <Application>Microsoft Office PowerPoint</Application>
  <PresentationFormat>Widescreen</PresentationFormat>
  <Paragraphs>289</Paragraphs>
  <Slides>50</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50</vt:i4>
      </vt:variant>
    </vt:vector>
  </HeadingPairs>
  <TitlesOfParts>
    <vt:vector size="60" baseType="lpstr">
      <vt:lpstr>Aptos</vt:lpstr>
      <vt:lpstr>Arial</vt:lpstr>
      <vt:lpstr>Calibri</vt:lpstr>
      <vt:lpstr>Calibri Light</vt:lpstr>
      <vt:lpstr>Century Gothic</vt:lpstr>
      <vt:lpstr>Myriad Pro Light</vt:lpstr>
      <vt:lpstr>Open Sans ExtraBold</vt:lpstr>
      <vt:lpstr>Open Sans Light</vt:lpstr>
      <vt:lpstr>Open Sans SemiBold</vt:lpstr>
      <vt:lpstr>Office Theme</vt:lpstr>
      <vt:lpstr>PowerPoint Presentation</vt:lpstr>
      <vt:lpstr>PowerPoint Presentation</vt:lpstr>
      <vt:lpstr>Alex Meyer</vt:lpstr>
      <vt:lpstr>Agenda</vt:lpstr>
      <vt:lpstr>Security Model Overview</vt:lpstr>
      <vt:lpstr>Role Based Security</vt:lpstr>
      <vt:lpstr>Security Layers</vt:lpstr>
      <vt:lpstr>Securable Objects</vt:lpstr>
      <vt:lpstr>Hierarchy Based Security Model</vt:lpstr>
      <vt:lpstr>Role Setup &amp; Assignment</vt:lpstr>
      <vt:lpstr>Setting Up Security from User Interface</vt:lpstr>
      <vt:lpstr>Setting Up from the UI</vt:lpstr>
      <vt:lpstr>UI – Security Object Access</vt:lpstr>
      <vt:lpstr>Unpublished Objects</vt:lpstr>
      <vt:lpstr>Where are Security Changes Stored?</vt:lpstr>
      <vt:lpstr>How to Migrate Security Changes?</vt:lpstr>
      <vt:lpstr>Setting Up Security from AOT</vt:lpstr>
      <vt:lpstr>How to Access AOT</vt:lpstr>
      <vt:lpstr>AOT – Create Security</vt:lpstr>
      <vt:lpstr>AOT – Associate Security Layers</vt:lpstr>
      <vt:lpstr>AOT – Object Access</vt:lpstr>
      <vt:lpstr>Overlayer vs Extension</vt:lpstr>
      <vt:lpstr>AOT – Synchronize Database</vt:lpstr>
      <vt:lpstr>Where are Security Changes Stored?</vt:lpstr>
      <vt:lpstr>Security Code Build</vt:lpstr>
      <vt:lpstr>D365FO User Licensing</vt:lpstr>
      <vt:lpstr>PowerPoint Presentation</vt:lpstr>
      <vt:lpstr>User Licensing in D365FO</vt:lpstr>
      <vt:lpstr>Pre-October 2019 Licensing Model</vt:lpstr>
      <vt:lpstr>Post-October 2019 Licensing Model</vt:lpstr>
      <vt:lpstr>Entry Point Based Licensing</vt:lpstr>
      <vt:lpstr>Licensing Change in 10.0.34</vt:lpstr>
      <vt:lpstr>Privilege Based Licensing</vt:lpstr>
      <vt:lpstr>Privilege Based Licensing</vt:lpstr>
      <vt:lpstr>Base / Attach Licensing Combinations</vt:lpstr>
      <vt:lpstr>User Licensing Methodology</vt:lpstr>
      <vt:lpstr>License Reporting</vt:lpstr>
      <vt:lpstr>View Permissions Report</vt:lpstr>
      <vt:lpstr>Licenses During User Role Assignment</vt:lpstr>
      <vt:lpstr>User License Counts Reports</vt:lpstr>
      <vt:lpstr>User License Counts Report</vt:lpstr>
      <vt:lpstr>User License Estimator Report</vt:lpstr>
      <vt:lpstr>Licensing Price Update</vt:lpstr>
      <vt:lpstr>Tools / Services to Help</vt:lpstr>
      <vt:lpstr>Free Tools – D365FO Admin Toolkit</vt:lpstr>
      <vt:lpstr>Security and Licensing Help</vt:lpstr>
      <vt:lpstr>Resources</vt:lpstr>
      <vt:lpstr>Resources</vt:lpstr>
      <vt:lpstr>Thank You / Questions?</vt:lpstr>
      <vt:lpstr>CONTINUE TO CONNECT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Lauren Bishop</dc:creator>
  <cp:lastModifiedBy>Alex Meyer</cp:lastModifiedBy>
  <cp:revision>9</cp:revision>
  <dcterms:created xsi:type="dcterms:W3CDTF">2023-12-18T14:27:39Z</dcterms:created>
  <dcterms:modified xsi:type="dcterms:W3CDTF">2024-05-14T17:23:02Z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0x01010040EFDC198DA1424AA2DE7340ED8C291E</vt:lpwstr>
  </property>
  <property fmtid="{D5CDD505-2E9C-101B-9397-08002B2CF9AE}" pid="3" name="MediaServiceImageTags">
    <vt:lpwstr/>
  </property>
</Properties>
</file>